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5" r:id="rId6"/>
    <p:sldId id="285" r:id="rId7"/>
    <p:sldId id="286" r:id="rId8"/>
    <p:sldId id="279" r:id="rId9"/>
    <p:sldId id="266" r:id="rId10"/>
    <p:sldId id="277" r:id="rId11"/>
    <p:sldId id="287" r:id="rId12"/>
    <p:sldId id="289" r:id="rId13"/>
    <p:sldId id="290" r:id="rId14"/>
    <p:sldId id="278" r:id="rId15"/>
    <p:sldId id="267" r:id="rId16"/>
    <p:sldId id="291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9CCE"/>
    <a:srgbClr val="30B0CA"/>
    <a:srgbClr val="2A9AB0"/>
    <a:srgbClr val="2FAAC3"/>
    <a:srgbClr val="49BCD3"/>
    <a:srgbClr val="61C5D9"/>
    <a:srgbClr val="71CBDD"/>
    <a:srgbClr val="73B8DB"/>
    <a:srgbClr val="C63A44"/>
    <a:srgbClr val="F62C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478" autoAdjust="0"/>
    <p:restoredTop sz="96221" autoAdjust="0"/>
  </p:normalViewPr>
  <p:slideViewPr>
    <p:cSldViewPr showGuides="1">
      <p:cViewPr>
        <p:scale>
          <a:sx n="89" d="100"/>
          <a:sy n="89" d="100"/>
        </p:scale>
        <p:origin x="-1188" y="-444"/>
      </p:cViewPr>
      <p:guideLst>
        <p:guide orient="horz" pos="2976"/>
        <p:guide pos="7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B2426-1106-4922-863C-1D625942CF16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8E3C7-75C0-41ED-97DA-3121F2138D6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194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8E3C7-75C0-41ED-97DA-3121F2138D6C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5804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11014-99CA-4AF7-9F1D-A2EDF6593334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38C2-F380-4BBC-B50F-3E9D182EF19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420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11014-99CA-4AF7-9F1D-A2EDF6593334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38C2-F380-4BBC-B50F-3E9D182EF19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3354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11014-99CA-4AF7-9F1D-A2EDF6593334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38C2-F380-4BBC-B50F-3E9D182EF19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1865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11014-99CA-4AF7-9F1D-A2EDF6593334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38C2-F380-4BBC-B50F-3E9D182EF19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1278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11014-99CA-4AF7-9F1D-A2EDF6593334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38C2-F380-4BBC-B50F-3E9D182EF19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1408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11014-99CA-4AF7-9F1D-A2EDF6593334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38C2-F380-4BBC-B50F-3E9D182EF19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3169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11014-99CA-4AF7-9F1D-A2EDF6593334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38C2-F380-4BBC-B50F-3E9D182EF19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5693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11014-99CA-4AF7-9F1D-A2EDF6593334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38C2-F380-4BBC-B50F-3E9D182EF19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2983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11014-99CA-4AF7-9F1D-A2EDF6593334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38C2-F380-4BBC-B50F-3E9D182EF19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3679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11014-99CA-4AF7-9F1D-A2EDF6593334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38C2-F380-4BBC-B50F-3E9D182EF19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8412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11014-99CA-4AF7-9F1D-A2EDF6593334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38C2-F380-4BBC-B50F-3E9D182EF19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57234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11014-99CA-4AF7-9F1D-A2EDF6593334}" type="datetimeFigureOut">
              <a:rPr lang="ko-KR" altLang="en-US" smtClean="0"/>
              <a:pPr/>
              <a:t>2018-09-22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838C2-F380-4BBC-B50F-3E9D182EF19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0343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520" y="1340768"/>
            <a:ext cx="6246323" cy="552548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1520" y="1112199"/>
            <a:ext cx="5955089" cy="1369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000" dirty="0">
                <a:solidFill>
                  <a:srgbClr val="707070"/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적립부터 마케팅까지 한번에</a:t>
            </a:r>
          </a:p>
          <a:p>
            <a:pPr>
              <a:lnSpc>
                <a:spcPct val="130000"/>
              </a:lnSpc>
            </a:pPr>
            <a:r>
              <a:rPr lang="ko-KR" altLang="en-US" sz="2800" dirty="0" smtClean="0">
                <a:solidFill>
                  <a:srgbClr val="1D1D1D"/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          고객관리 </a:t>
            </a:r>
            <a:r>
              <a:rPr lang="ko-KR" altLang="en-US" sz="2800" dirty="0">
                <a:solidFill>
                  <a:srgbClr val="1D1D1D"/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서비스 </a:t>
            </a:r>
            <a:r>
              <a:rPr lang="ko-KR" altLang="en-US" sz="2800" dirty="0" smtClean="0">
                <a:solidFill>
                  <a:srgbClr val="1D1D1D"/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 </a:t>
            </a:r>
            <a:r>
              <a:rPr lang="ko-KR" altLang="en-US" sz="4800" dirty="0" smtClean="0">
                <a:solidFill>
                  <a:srgbClr val="1D1D1D"/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터칭</a:t>
            </a:r>
            <a:endParaRPr lang="en-US" altLang="ko-KR" sz="4800" dirty="0">
              <a:solidFill>
                <a:srgbClr val="1D1D1D"/>
              </a:solidFill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5645392"/>
            <a:ext cx="7072330" cy="5697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400" b="1" spc="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2400" b="1" spc="6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가입문의</a:t>
            </a:r>
            <a:r>
              <a:rPr lang="en-US" altLang="ko-KR" sz="2400" b="1" spc="6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en-US" altLang="ko-KR" sz="2400" b="1" spc="6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T.1644-5892</a:t>
            </a:r>
            <a:endParaRPr lang="en-US" altLang="ko-KR" sz="2400" b="1" spc="6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006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340768"/>
            <a:ext cx="6246323" cy="552548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39552" y="908720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spc="120" dirty="0" smtClean="0"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- CONTENTS -</a:t>
            </a:r>
            <a:endParaRPr lang="ko-KR" altLang="en-US" sz="1600" b="1" spc="120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3568" y="1731580"/>
            <a:ext cx="33123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01. </a:t>
            </a:r>
            <a:r>
              <a:rPr lang="ko-KR" altLang="en-US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서비스 소개</a:t>
            </a:r>
            <a:endParaRPr lang="en-US" altLang="ko-KR" sz="2000" b="1" spc="120" dirty="0" smtClean="0"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02. </a:t>
            </a:r>
            <a:r>
              <a:rPr lang="ko-KR" altLang="en-US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서비스 신 </a:t>
            </a:r>
            <a:r>
              <a:rPr lang="en-US" altLang="ko-KR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altLang="ko-KR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03. </a:t>
            </a:r>
            <a:r>
              <a:rPr lang="ko-KR" altLang="en-US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특장점</a:t>
            </a:r>
            <a:endParaRPr lang="en-US" altLang="ko-KR" sz="2000" b="1" spc="120" dirty="0" smtClean="0"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04. </a:t>
            </a:r>
            <a:r>
              <a:rPr lang="ko-KR" altLang="en-US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서비스 가격</a:t>
            </a:r>
            <a:endParaRPr lang="en-US" altLang="ko-KR" sz="2000" b="1" spc="120" dirty="0" smtClean="0"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05. </a:t>
            </a:r>
            <a:r>
              <a:rPr lang="ko-KR" altLang="en-US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활용사례 </a:t>
            </a:r>
            <a:endParaRPr lang="en-US" altLang="ko-KR" sz="2000" b="1" spc="120" dirty="0" smtClean="0"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06. </a:t>
            </a:r>
            <a:r>
              <a:rPr lang="ko-KR" altLang="en-US" sz="2000" b="1" spc="120" dirty="0" smtClean="0"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주요 레퍼런스</a:t>
            </a:r>
            <a:endParaRPr lang="en-US" altLang="ko-KR" sz="2000" b="1" spc="120" dirty="0"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11696" y="1412776"/>
            <a:ext cx="9000000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2916082" y="1556792"/>
            <a:ext cx="6227950" cy="4320480"/>
          </a:xfrm>
          <a:prstGeom prst="rect">
            <a:avLst/>
          </a:prstGeom>
          <a:solidFill>
            <a:schemeClr val="bg1">
              <a:lumMod val="9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111696" y="5877272"/>
            <a:ext cx="900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25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r="-8492"/>
          <a:stretch/>
        </p:blipFill>
        <p:spPr>
          <a:xfrm>
            <a:off x="3419872" y="2570713"/>
            <a:ext cx="173135" cy="363411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5760">
            <a:off x="121729" y="2167295"/>
            <a:ext cx="4184583" cy="37016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600385" y="4040194"/>
            <a:ext cx="5761595" cy="361789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 algn="r"/>
            <a:r>
              <a:rPr lang="en-US" altLang="ko-KR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U+ </a:t>
            </a:r>
            <a:r>
              <a:rPr lang="ko-KR" altLang="en-US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터칭</a:t>
            </a:r>
            <a:endParaRPr lang="ko-KR" altLang="en-US" b="1" spc="-150" dirty="0">
              <a:solidFill>
                <a:schemeClr val="tx1">
                  <a:lumMod val="85000"/>
                  <a:lumOff val="15000"/>
                </a:schemeClr>
              </a:solidFill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1842171" cy="429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01. </a:t>
            </a:r>
            <a:r>
              <a:rPr lang="ko-KR" altLang="en-US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서비스 소개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971600" y="1052736"/>
            <a:ext cx="7076526" cy="392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83969" tIns="41985" rIns="83969" bIns="41985" rtlCol="0" anchor="ctr">
            <a:spAutoFit/>
          </a:bodyPr>
          <a:lstStyle/>
          <a:p>
            <a:pPr algn="ctr"/>
            <a:r>
              <a:rPr lang="ko-KR" altLang="en-US" sz="2000" b="1" spc="110" dirty="0" smtClean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적립</a:t>
            </a:r>
            <a:r>
              <a:rPr lang="ko-KR" altLang="en-US" sz="1400" b="1" spc="1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부터</a:t>
            </a:r>
            <a:r>
              <a:rPr lang="ko-KR" altLang="en-US" sz="2000" b="1" spc="110" dirty="0" smtClean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마케팅</a:t>
            </a:r>
            <a:r>
              <a:rPr lang="ko-KR" altLang="en-US" sz="1400" b="1" spc="1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까지</a:t>
            </a:r>
            <a:r>
              <a:rPr lang="ko-KR" altLang="en-US" sz="2000" b="1" spc="110" dirty="0" smtClean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</a:t>
            </a:r>
            <a:r>
              <a:rPr lang="ko-KR" altLang="en-US" sz="1400" b="1" spc="1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한번에</a:t>
            </a:r>
            <a:r>
              <a:rPr lang="en-US" altLang="ko-KR" sz="2000" b="1" spc="1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,</a:t>
            </a:r>
            <a:r>
              <a:rPr lang="en-US" altLang="ko-KR" sz="2000" b="1" spc="110" dirty="0" smtClean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</a:t>
            </a:r>
            <a:r>
              <a:rPr lang="ko-KR" altLang="en-US" sz="1400" b="1" spc="1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en-US" altLang="ko-KR" sz="2000" b="1" spc="110" dirty="0" smtClean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‘</a:t>
            </a:r>
            <a:r>
              <a:rPr lang="ko-KR" altLang="en-US" sz="2000" b="1" spc="110" dirty="0" smtClean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r>
              <a:rPr lang="en-US" altLang="ko-KR" sz="2000" b="1" spc="110" dirty="0" smtClean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’</a:t>
            </a:r>
            <a:endParaRPr lang="ko-KR" altLang="en-US" sz="2000" b="1" spc="110" dirty="0">
              <a:solidFill>
                <a:srgbClr val="C00000"/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067944" y="2168860"/>
            <a:ext cx="2054350" cy="3816424"/>
            <a:chOff x="4499992" y="2192358"/>
            <a:chExt cx="1715448" cy="3600000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9992" y="2192358"/>
              <a:ext cx="1715448" cy="360000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xmlns="" id="{5935F8FF-C91A-450C-B082-12CEC7B8F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l="15731" t="15336" r="-248" b="53886"/>
            <a:stretch/>
          </p:blipFill>
          <p:spPr>
            <a:xfrm>
              <a:off x="4831036" y="2915070"/>
              <a:ext cx="1300317" cy="911997"/>
            </a:xfrm>
            <a:prstGeom prst="rect">
              <a:avLst/>
            </a:prstGeom>
          </p:spPr>
        </p:pic>
        <p:pic>
          <p:nvPicPr>
            <p:cNvPr id="34" name="그림 33" descr="스크린샷이(가) 표시된 사진&#10;&#10;높은 신뢰도로 생성된 설명">
              <a:extLst>
                <a:ext uri="{FF2B5EF4-FFF2-40B4-BE49-F238E27FC236}">
                  <a16:creationId xmlns:a16="http://schemas.microsoft.com/office/drawing/2014/main" xmlns="" id="{122A65D8-F092-4E84-9ADD-080D8DDDB5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/>
            <a:srcRect l="15655" t="15336" r="1727" b="53886"/>
            <a:stretch/>
          </p:blipFill>
          <p:spPr>
            <a:xfrm>
              <a:off x="4831035" y="3910524"/>
              <a:ext cx="1274051" cy="914092"/>
            </a:xfrm>
            <a:prstGeom prst="rect">
              <a:avLst/>
            </a:prstGeom>
          </p:spPr>
        </p:pic>
        <p:pic>
          <p:nvPicPr>
            <p:cNvPr id="35" name="Picture 6" descr="http://touching.s3.amazonaws.com/images/shops/stamp/original/stamp3_1465779215.png">
              <a:extLst>
                <a:ext uri="{FF2B5EF4-FFF2-40B4-BE49-F238E27FC236}">
                  <a16:creationId xmlns:a16="http://schemas.microsoft.com/office/drawing/2014/main" xmlns="" id="{9F1576AD-B118-473C-8B4F-6A2F1341A1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2482" y="4169950"/>
              <a:ext cx="150510" cy="163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6" descr="http://touching.s3.amazonaws.com/images/shops/stamp/original/stamp3_1465779215.png">
              <a:extLst>
                <a:ext uri="{FF2B5EF4-FFF2-40B4-BE49-F238E27FC236}">
                  <a16:creationId xmlns:a16="http://schemas.microsoft.com/office/drawing/2014/main" xmlns="" id="{6E9C12C9-98AF-4F79-8F43-3EF053E89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3419" y="4169950"/>
              <a:ext cx="150510" cy="163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6" descr="http://touching.s3.amazonaws.com/images/shops/stamp/original/stamp3_1465779215.png">
              <a:extLst>
                <a:ext uri="{FF2B5EF4-FFF2-40B4-BE49-F238E27FC236}">
                  <a16:creationId xmlns:a16="http://schemas.microsoft.com/office/drawing/2014/main" xmlns="" id="{B3B9D4D2-44FA-48B3-873B-20CE136B0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1071" y="4169950"/>
              <a:ext cx="150510" cy="163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6" descr="http://touching.s3.amazonaws.com/images/shops/stamp/original/stamp3_1465779215.png">
              <a:extLst>
                <a:ext uri="{FF2B5EF4-FFF2-40B4-BE49-F238E27FC236}">
                  <a16:creationId xmlns:a16="http://schemas.microsoft.com/office/drawing/2014/main" xmlns="" id="{0EFC88F0-184A-4FAD-85A7-64CE3809EB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9076" y="4169950"/>
              <a:ext cx="150510" cy="163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6" descr="http://touching.s3.amazonaws.com/images/shops/stamp/original/stamp3_1465779215.png">
              <a:extLst>
                <a:ext uri="{FF2B5EF4-FFF2-40B4-BE49-F238E27FC236}">
                  <a16:creationId xmlns:a16="http://schemas.microsoft.com/office/drawing/2014/main" xmlns="" id="{703A0C62-16C2-4169-8D15-DE2A246D8A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9974" y="4169950"/>
              <a:ext cx="150510" cy="163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6" descr="http://touching.s3.amazonaws.com/images/shops/stamp/original/stamp3_1465779215.png">
              <a:extLst>
                <a:ext uri="{FF2B5EF4-FFF2-40B4-BE49-F238E27FC236}">
                  <a16:creationId xmlns:a16="http://schemas.microsoft.com/office/drawing/2014/main" xmlns="" id="{DC904C8D-975C-4799-9499-DF069B21A1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5766" y="4395802"/>
              <a:ext cx="150510" cy="163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6" descr="http://touching.s3.amazonaws.com/images/shops/stamp/original/stamp3_1465779215.png">
              <a:extLst>
                <a:ext uri="{FF2B5EF4-FFF2-40B4-BE49-F238E27FC236}">
                  <a16:creationId xmlns:a16="http://schemas.microsoft.com/office/drawing/2014/main" xmlns="" id="{23F6DEB3-9755-4458-A7AA-E155F62985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6703" y="4395802"/>
              <a:ext cx="150510" cy="163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그림 41" descr="변기, 실내이(가) 표시된 사진&#10;&#10;높은 신뢰도로 생성된 설명">
              <a:extLst>
                <a:ext uri="{FF2B5EF4-FFF2-40B4-BE49-F238E27FC236}">
                  <a16:creationId xmlns:a16="http://schemas.microsoft.com/office/drawing/2014/main" xmlns="" id="{A7C99B81-FE1D-4608-998D-BB7D26444B1E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7" cstate="print"/>
            <a:srcRect t="710" b="39582"/>
            <a:stretch/>
          </p:blipFill>
          <p:spPr>
            <a:xfrm>
              <a:off x="4844172" y="4945590"/>
              <a:ext cx="1250346" cy="523021"/>
            </a:xfrm>
            <a:prstGeom prst="rect">
              <a:avLst/>
            </a:prstGeom>
          </p:spPr>
        </p:pic>
      </p:grpSp>
      <p:grpSp>
        <p:nvGrpSpPr>
          <p:cNvPr id="9" name="그룹 8"/>
          <p:cNvGrpSpPr/>
          <p:nvPr/>
        </p:nvGrpSpPr>
        <p:grpSpPr>
          <a:xfrm>
            <a:off x="6228184" y="2168860"/>
            <a:ext cx="2054350" cy="3816424"/>
            <a:chOff x="6588224" y="2132856"/>
            <a:chExt cx="2054350" cy="3816424"/>
          </a:xfrm>
        </p:grpSpPr>
        <p:grpSp>
          <p:nvGrpSpPr>
            <p:cNvPr id="51" name="그룹 50"/>
            <p:cNvGrpSpPr/>
            <p:nvPr/>
          </p:nvGrpSpPr>
          <p:grpSpPr>
            <a:xfrm>
              <a:off x="6588224" y="2132856"/>
              <a:ext cx="2054350" cy="3816424"/>
              <a:chOff x="4499992" y="2192358"/>
              <a:chExt cx="1715448" cy="3600000"/>
            </a:xfrm>
          </p:grpSpPr>
          <p:pic>
            <p:nvPicPr>
              <p:cNvPr id="52" name="그림 5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99992" y="2192358"/>
                <a:ext cx="1715448" cy="3600000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3" name="그림 52">
                <a:extLst>
                  <a:ext uri="{FF2B5EF4-FFF2-40B4-BE49-F238E27FC236}">
                    <a16:creationId xmlns:a16="http://schemas.microsoft.com/office/drawing/2014/main" xmlns="" id="{5935F8FF-C91A-450C-B082-12CEC7B8F6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/>
              <a:srcRect l="15731" t="15336" r="-248" b="53886"/>
              <a:stretch/>
            </p:blipFill>
            <p:spPr>
              <a:xfrm>
                <a:off x="4831036" y="2915070"/>
                <a:ext cx="1300317" cy="911997"/>
              </a:xfrm>
              <a:prstGeom prst="rect">
                <a:avLst/>
              </a:prstGeom>
            </p:spPr>
          </p:pic>
          <p:pic>
            <p:nvPicPr>
              <p:cNvPr id="54" name="그림 53" descr="스크린샷이(가) 표시된 사진&#10;&#10;높은 신뢰도로 생성된 설명">
                <a:extLst>
                  <a:ext uri="{FF2B5EF4-FFF2-40B4-BE49-F238E27FC236}">
                    <a16:creationId xmlns:a16="http://schemas.microsoft.com/office/drawing/2014/main" xmlns="" id="{122A65D8-F092-4E84-9ADD-080D8DDDB55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/>
              <a:srcRect l="15655" t="15336" r="1727" b="53886"/>
              <a:stretch/>
            </p:blipFill>
            <p:spPr>
              <a:xfrm>
                <a:off x="4831035" y="3910524"/>
                <a:ext cx="1274051" cy="914092"/>
              </a:xfrm>
              <a:prstGeom prst="rect">
                <a:avLst/>
              </a:prstGeom>
            </p:spPr>
          </p:pic>
          <p:pic>
            <p:nvPicPr>
              <p:cNvPr id="55" name="Picture 6" descr="http://touching.s3.amazonaws.com/images/shops/stamp/original/stamp3_1465779215.png">
                <a:extLst>
                  <a:ext uri="{FF2B5EF4-FFF2-40B4-BE49-F238E27FC236}">
                    <a16:creationId xmlns:a16="http://schemas.microsoft.com/office/drawing/2014/main" xmlns="" id="{9F1576AD-B118-473C-8B4F-6A2F1341A1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2482" y="4169950"/>
                <a:ext cx="150510" cy="1630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6" name="Picture 6" descr="http://touching.s3.amazonaws.com/images/shops/stamp/original/stamp3_1465779215.png">
                <a:extLst>
                  <a:ext uri="{FF2B5EF4-FFF2-40B4-BE49-F238E27FC236}">
                    <a16:creationId xmlns:a16="http://schemas.microsoft.com/office/drawing/2014/main" xmlns="" id="{6E9C12C9-98AF-4F79-8F43-3EF053E896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73419" y="4169950"/>
                <a:ext cx="150510" cy="1630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7" name="Picture 6" descr="http://touching.s3.amazonaws.com/images/shops/stamp/original/stamp3_1465779215.png">
                <a:extLst>
                  <a:ext uri="{FF2B5EF4-FFF2-40B4-BE49-F238E27FC236}">
                    <a16:creationId xmlns:a16="http://schemas.microsoft.com/office/drawing/2014/main" xmlns="" id="{B3B9D4D2-44FA-48B3-873B-20CE136B0C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91071" y="4169950"/>
                <a:ext cx="150510" cy="1630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Picture 6" descr="http://touching.s3.amazonaws.com/images/shops/stamp/original/stamp3_1465779215.png">
                <a:extLst>
                  <a:ext uri="{FF2B5EF4-FFF2-40B4-BE49-F238E27FC236}">
                    <a16:creationId xmlns:a16="http://schemas.microsoft.com/office/drawing/2014/main" xmlns="" id="{0EFC88F0-184A-4FAD-85A7-64CE3809EB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09076" y="4169950"/>
                <a:ext cx="150510" cy="1630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6" descr="http://touching.s3.amazonaws.com/images/shops/stamp/original/stamp3_1465779215.png">
                <a:extLst>
                  <a:ext uri="{FF2B5EF4-FFF2-40B4-BE49-F238E27FC236}">
                    <a16:creationId xmlns:a16="http://schemas.microsoft.com/office/drawing/2014/main" xmlns="" id="{703A0C62-16C2-4169-8D15-DE2A246D8A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29974" y="4169950"/>
                <a:ext cx="150510" cy="1630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6" descr="http://touching.s3.amazonaws.com/images/shops/stamp/original/stamp3_1465779215.png">
                <a:extLst>
                  <a:ext uri="{FF2B5EF4-FFF2-40B4-BE49-F238E27FC236}">
                    <a16:creationId xmlns:a16="http://schemas.microsoft.com/office/drawing/2014/main" xmlns="" id="{DC904C8D-975C-4799-9499-DF069B21A1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5766" y="4395802"/>
                <a:ext cx="150510" cy="1630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6" descr="http://touching.s3.amazonaws.com/images/shops/stamp/original/stamp3_1465779215.png">
                <a:extLst>
                  <a:ext uri="{FF2B5EF4-FFF2-40B4-BE49-F238E27FC236}">
                    <a16:creationId xmlns:a16="http://schemas.microsoft.com/office/drawing/2014/main" xmlns="" id="{23F6DEB3-9755-4458-A7AA-E155F62985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76703" y="4395802"/>
                <a:ext cx="150510" cy="1630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그림 61" descr="변기, 실내이(가) 표시된 사진&#10;&#10;높은 신뢰도로 생성된 설명">
                <a:extLst>
                  <a:ext uri="{FF2B5EF4-FFF2-40B4-BE49-F238E27FC236}">
                    <a16:creationId xmlns:a16="http://schemas.microsoft.com/office/drawing/2014/main" xmlns="" id="{A7C99B81-FE1D-4608-998D-BB7D26444B1E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 rotWithShape="1">
              <a:blip r:embed="rId7" cstate="print"/>
              <a:srcRect t="710" b="39582"/>
              <a:stretch/>
            </p:blipFill>
            <p:spPr>
              <a:xfrm>
                <a:off x="4844172" y="4945590"/>
                <a:ext cx="1250346" cy="523021"/>
              </a:xfrm>
              <a:prstGeom prst="rect">
                <a:avLst/>
              </a:prstGeom>
            </p:spPr>
          </p:pic>
        </p:grpSp>
        <p:pic>
          <p:nvPicPr>
            <p:cNvPr id="50" name="그림 49"/>
            <p:cNvPicPr preferRelativeResize="0"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2"/>
            <a:stretch/>
          </p:blipFill>
          <p:spPr>
            <a:xfrm>
              <a:off x="6701397" y="2587534"/>
              <a:ext cx="1831044" cy="3018536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78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00385" y="4040194"/>
            <a:ext cx="5761595" cy="361789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 algn="r"/>
            <a:r>
              <a:rPr lang="en-US" altLang="ko-KR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U+ </a:t>
            </a:r>
            <a:r>
              <a:rPr lang="ko-KR" altLang="en-US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터칭</a:t>
            </a:r>
            <a:endParaRPr lang="ko-KR" altLang="en-US" b="1" spc="-150" dirty="0">
              <a:solidFill>
                <a:schemeClr val="tx1">
                  <a:lumMod val="85000"/>
                  <a:lumOff val="15000"/>
                </a:schemeClr>
              </a:solidFill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1619995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02. </a:t>
            </a:r>
            <a:r>
              <a:rPr lang="ko-KR" altLang="en-US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신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395536" y="1412776"/>
            <a:ext cx="8424936" cy="4824536"/>
            <a:chOff x="827583" y="2002160"/>
            <a:chExt cx="7698650" cy="3947120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827583" y="2492896"/>
              <a:ext cx="7698650" cy="3456384"/>
            </a:xfrm>
            <a:prstGeom prst="roundRect">
              <a:avLst>
                <a:gd name="adj" fmla="val 9197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9591" y="2002160"/>
              <a:ext cx="1409700" cy="106680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29" r="6776"/>
            <a:stretch/>
          </p:blipFill>
          <p:spPr>
            <a:xfrm>
              <a:off x="5004048" y="2002160"/>
              <a:ext cx="1226372" cy="106680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54" r="19221"/>
            <a:stretch/>
          </p:blipFill>
          <p:spPr>
            <a:xfrm>
              <a:off x="6956226" y="2002160"/>
              <a:ext cx="970228" cy="106680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452"/>
            <a:stretch/>
          </p:blipFill>
          <p:spPr>
            <a:xfrm>
              <a:off x="1140388" y="2029749"/>
              <a:ext cx="1260835" cy="1011623"/>
            </a:xfrm>
            <a:prstGeom prst="rect">
              <a:avLst/>
            </a:prstGeom>
            <a:solidFill>
              <a:schemeClr val="bg1"/>
            </a:solidFill>
          </p:spPr>
        </p:pic>
        <p:grpSp>
          <p:nvGrpSpPr>
            <p:cNvPr id="11" name="그룹 10"/>
            <p:cNvGrpSpPr/>
            <p:nvPr/>
          </p:nvGrpSpPr>
          <p:grpSpPr>
            <a:xfrm>
              <a:off x="2555776" y="2240868"/>
              <a:ext cx="288032" cy="504056"/>
              <a:chOff x="2595009" y="2636912"/>
              <a:chExt cx="288032" cy="504056"/>
            </a:xfrm>
          </p:grpSpPr>
          <p:sp>
            <p:nvSpPr>
              <p:cNvPr id="10" name="직사각형 9"/>
              <p:cNvSpPr/>
              <p:nvPr/>
            </p:nvSpPr>
            <p:spPr>
              <a:xfrm>
                <a:off x="2595009" y="2636912"/>
                <a:ext cx="288032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" name="갈매기형 수장 7"/>
              <p:cNvSpPr/>
              <p:nvPr/>
            </p:nvSpPr>
            <p:spPr>
              <a:xfrm>
                <a:off x="2595009" y="2636912"/>
                <a:ext cx="288032" cy="504056"/>
              </a:xfrm>
              <a:prstGeom prst="chevron">
                <a:avLst>
                  <a:gd name="adj" fmla="val 71926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4572000" y="2240868"/>
              <a:ext cx="288032" cy="504056"/>
              <a:chOff x="2595009" y="2636912"/>
              <a:chExt cx="288032" cy="504056"/>
            </a:xfrm>
          </p:grpSpPr>
          <p:sp>
            <p:nvSpPr>
              <p:cNvPr id="26" name="직사각형 25"/>
              <p:cNvSpPr/>
              <p:nvPr/>
            </p:nvSpPr>
            <p:spPr>
              <a:xfrm>
                <a:off x="2595009" y="2636912"/>
                <a:ext cx="288032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갈매기형 수장 26"/>
              <p:cNvSpPr/>
              <p:nvPr/>
            </p:nvSpPr>
            <p:spPr>
              <a:xfrm>
                <a:off x="2595009" y="2636912"/>
                <a:ext cx="288032" cy="504056"/>
              </a:xfrm>
              <a:prstGeom prst="chevron">
                <a:avLst>
                  <a:gd name="adj" fmla="val 71926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8" name="그룹 27"/>
            <p:cNvGrpSpPr/>
            <p:nvPr/>
          </p:nvGrpSpPr>
          <p:grpSpPr>
            <a:xfrm>
              <a:off x="6444208" y="2240868"/>
              <a:ext cx="288032" cy="504056"/>
              <a:chOff x="2595009" y="2636912"/>
              <a:chExt cx="288032" cy="504056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2595009" y="2636912"/>
                <a:ext cx="288032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" name="갈매기형 수장 29"/>
              <p:cNvSpPr/>
              <p:nvPr/>
            </p:nvSpPr>
            <p:spPr>
              <a:xfrm>
                <a:off x="2595009" y="2636912"/>
                <a:ext cx="288032" cy="504056"/>
              </a:xfrm>
              <a:prstGeom prst="chevron">
                <a:avLst>
                  <a:gd name="adj" fmla="val 71926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079613" y="3238961"/>
              <a:ext cx="1382385" cy="1054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ko-KR" altLang="en-US" b="1" spc="300" dirty="0" smtClea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방문고객</a:t>
              </a:r>
              <a:r>
                <a:rPr lang="ko-KR" altLang="en-US" sz="1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은</a:t>
              </a:r>
              <a:endParaRPr lang="en-US" altLang="ko-KR" sz="14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algn="ctr">
                <a:lnSpc>
                  <a:spcPts val="2500"/>
                </a:lnSpc>
              </a:pPr>
              <a:r>
                <a:rPr lang="ko-KR" altLang="en-US" b="1" spc="300" dirty="0" smtClea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터치</a:t>
              </a:r>
              <a:r>
                <a:rPr lang="ko-KR" altLang="en-US" sz="1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만으로 </a:t>
              </a:r>
              <a:endParaRPr lang="en-US" altLang="ko-KR" sz="14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algn="ctr">
                <a:lnSpc>
                  <a:spcPts val="2500"/>
                </a:lnSpc>
              </a:pPr>
              <a:r>
                <a:rPr lang="ko-KR" altLang="en-US" sz="1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포인트 적립</a:t>
              </a:r>
              <a:endParaRPr lang="ko-KR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935783" y="4372736"/>
              <a:ext cx="1764008" cy="14352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anchor="ctr">
              <a:spAutoFit/>
            </a:bodyPr>
            <a:lstStyle/>
            <a:p>
              <a:pPr marL="85725" indent="-85725">
                <a:lnSpc>
                  <a:spcPct val="150000"/>
                </a:lnSpc>
                <a:buFontTx/>
                <a:buChar char="-"/>
              </a:pP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최초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 marL="85725" indent="-85725">
                <a:lnSpc>
                  <a:spcPct val="150000"/>
                </a:lnSpc>
              </a:pP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전화번호</a:t>
              </a: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+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스마트폰 등록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재방문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전화번호 </a:t>
              </a: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or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 스마트폰  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터치로  간편 적립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endPara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27784" y="3238961"/>
              <a:ext cx="2160049" cy="1054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ko-KR" altLang="en-US" b="1" spc="300" dirty="0" smtClea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점주</a:t>
              </a:r>
              <a:r>
                <a:rPr lang="ko-KR" altLang="en-US" sz="1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는</a:t>
              </a:r>
              <a:endParaRPr lang="en-US" altLang="ko-KR" sz="14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algn="ctr">
                <a:lnSpc>
                  <a:spcPts val="2500"/>
                </a:lnSpc>
              </a:pPr>
              <a:r>
                <a:rPr lang="ko-KR" altLang="en-US" b="1" spc="300" dirty="0" smtClea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고객데이터</a:t>
              </a:r>
              <a:r>
                <a:rPr lang="ko-KR" altLang="en-US" sz="1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sz="1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확보</a:t>
              </a:r>
              <a:r>
                <a:rPr lang="en-US" altLang="ko-KR" sz="1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·</a:t>
              </a:r>
            </a:p>
            <a:p>
              <a:pPr algn="ctr">
                <a:lnSpc>
                  <a:spcPts val="2500"/>
                </a:lnSpc>
              </a:pPr>
              <a:r>
                <a:rPr lang="ko-KR" altLang="en-US" b="1" spc="300" dirty="0" smtClea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분석 리포트 </a:t>
              </a:r>
              <a:r>
                <a:rPr lang="ko-KR" altLang="en-US" sz="1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확인</a:t>
              </a:r>
              <a:endParaRPr lang="ko-KR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788024" y="3238961"/>
              <a:ext cx="1656000" cy="1019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ko-KR" altLang="en-US" b="1" spc="300" dirty="0" smtClea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점주</a:t>
              </a:r>
              <a:r>
                <a:rPr lang="ko-KR" altLang="en-US" sz="1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는</a:t>
              </a:r>
              <a:endParaRPr lang="en-US" altLang="ko-KR" sz="14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algn="ctr">
                <a:lnSpc>
                  <a:spcPts val="2500"/>
                </a:lnSpc>
              </a:pPr>
              <a:r>
                <a:rPr lang="ko-KR" altLang="en-US" b="1" spc="300" dirty="0" smtClea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재방문 유도</a:t>
              </a:r>
              <a:endParaRPr lang="en-US" altLang="ko-KR" b="1" spc="300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algn="ctr">
                <a:lnSpc>
                  <a:spcPts val="2500"/>
                </a:lnSpc>
              </a:pPr>
              <a:r>
                <a:rPr lang="ko-KR" altLang="en-US" sz="1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마케팅</a:t>
              </a:r>
              <a:endParaRPr lang="ko-KR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60232" y="3238961"/>
              <a:ext cx="1562217" cy="1032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ko-KR" altLang="en-US" b="1" spc="300" dirty="0" smtClea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매장</a:t>
              </a:r>
              <a:r>
                <a:rPr lang="ko-KR" altLang="en-US" sz="1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은</a:t>
              </a:r>
              <a:endParaRPr lang="en-US" altLang="ko-KR" sz="14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algn="ctr">
                <a:lnSpc>
                  <a:spcPts val="2500"/>
                </a:lnSpc>
              </a:pPr>
              <a:r>
                <a:rPr lang="ko-KR" altLang="en-US" sz="1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재방문 증가로</a:t>
              </a:r>
              <a:endParaRPr lang="en-US" altLang="ko-KR" sz="14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algn="ctr">
                <a:lnSpc>
                  <a:spcPts val="2500"/>
                </a:lnSpc>
              </a:pPr>
              <a:r>
                <a:rPr lang="ko-KR" altLang="en-US" b="1" spc="300" dirty="0" smtClea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매출 상승</a:t>
              </a:r>
              <a:endParaRPr lang="ko-KR" altLang="en-US" b="1" spc="300" dirty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2855998" y="4362720"/>
              <a:ext cx="1692000" cy="14352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-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고객데이터 확보 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방문내역</a:t>
              </a: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,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연령</a:t>
              </a: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,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생일</a:t>
              </a: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,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성별 등 </a:t>
              </a:r>
              <a:endPara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-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분석리포트 확인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단골고객</a:t>
              </a: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,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이탈예상 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고객 등</a:t>
              </a:r>
              <a:endPara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644008" y="4362720"/>
              <a:ext cx="1891463" cy="14352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anchor="ctr">
              <a:spAutoFit/>
            </a:bodyPr>
            <a:lstStyle/>
            <a:p>
              <a:pPr>
                <a:lnSpc>
                  <a:spcPct val="150000"/>
                </a:lnSpc>
                <a:buFontTx/>
                <a:buChar char="-"/>
              </a:pP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고객 유형별 타겟 마케팅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할인 쿠폰</a:t>
              </a: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,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푸시 메시지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</a:t>
              </a: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(App.)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발송으로</a:t>
              </a: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재방문 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유도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  <a:buFontTx/>
                <a:buChar char="-"/>
              </a:pP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 </a:t>
              </a:r>
              <a:endPara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696424" y="4362720"/>
              <a:ext cx="1692000" cy="14352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- 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포인트 적립 및 </a:t>
              </a: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터칭 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활용을 통한 매장  매출 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 </a:t>
              </a:r>
              <a:r>
                <a:rPr lang="ko-KR" altLang="en-US" sz="12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 2" pitchFamily="18" charset="2"/>
                </a:rPr>
                <a:t>상승</a:t>
              </a: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endPara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endPara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 2" pitchFamily="18" charset="2"/>
              </a:endParaRPr>
            </a:p>
            <a:p>
              <a:pPr>
                <a:lnSpc>
                  <a:spcPct val="150000"/>
                </a:lnSpc>
              </a:pPr>
              <a:endPara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705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59632" y="1020209"/>
            <a:ext cx="7076526" cy="392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83969" tIns="41985" rIns="83969" bIns="41985" rtlCol="0" anchor="ctr">
            <a:spAutoFit/>
          </a:bodyPr>
          <a:lstStyle/>
          <a:p>
            <a:r>
              <a:rPr lang="en-US" altLang="ko-KR" sz="2000" b="1" spc="110" dirty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</a:t>
            </a:r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고객에게 가장 편리한 이용방법</a:t>
            </a:r>
            <a:endParaRPr lang="ko-KR" altLang="en-US" sz="2000" b="1" spc="11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1318310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03.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특장점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" name="직사각형 1"/>
          <p:cNvSpPr/>
          <p:nvPr/>
        </p:nvSpPr>
        <p:spPr>
          <a:xfrm>
            <a:off x="827584" y="1020292"/>
            <a:ext cx="392400" cy="3924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1</a:t>
            </a:r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1" name="1/2 액자 30"/>
          <p:cNvSpPr/>
          <p:nvPr/>
        </p:nvSpPr>
        <p:spPr>
          <a:xfrm>
            <a:off x="453313" y="4797152"/>
            <a:ext cx="208941" cy="500137"/>
          </a:xfrm>
          <a:prstGeom prst="halfFrame">
            <a:avLst>
              <a:gd name="adj1" fmla="val 27613"/>
              <a:gd name="adj2" fmla="val 2475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1/2 액자 31"/>
          <p:cNvSpPr/>
          <p:nvPr/>
        </p:nvSpPr>
        <p:spPr>
          <a:xfrm rot="10800000">
            <a:off x="4170022" y="5377134"/>
            <a:ext cx="208941" cy="500137"/>
          </a:xfrm>
          <a:prstGeom prst="halfFrame">
            <a:avLst>
              <a:gd name="adj1" fmla="val 27613"/>
              <a:gd name="adj2" fmla="val 2475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44909" y="5190316"/>
            <a:ext cx="278588" cy="18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69449" y="4869160"/>
            <a:ext cx="3849114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6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터치만으로 간단한 적립</a:t>
            </a:r>
            <a:endParaRPr lang="ko-KR" altLang="en-US" sz="16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2910" y="5160194"/>
            <a:ext cx="371477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터칭 </a:t>
            </a:r>
            <a:r>
              <a:rPr lang="ko-KR" altLang="en-US" sz="13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리더기에 스마트폰을 터치 </a:t>
            </a:r>
            <a:r>
              <a:rPr lang="en-US" altLang="ko-KR" sz="13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(NFC</a:t>
            </a:r>
            <a:r>
              <a: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 </a:t>
            </a:r>
            <a:r>
              <a:rPr lang="ko-KR" altLang="en-US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하거나 </a:t>
            </a:r>
            <a:endParaRPr lang="en-US" altLang="ko-KR" sz="13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전화번호 입력으로 적립 가능</a:t>
            </a:r>
            <a:endParaRPr lang="ko-KR" altLang="en-US" sz="13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7612" y="5877272"/>
            <a:ext cx="4288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* 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아이폰 스마트폰 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NFC 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불가 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* 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교통카드</a:t>
            </a:r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교통 기능이 있는 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신용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체크카드 </a:t>
            </a:r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또는 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교통가드 사용가능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="" xmlns:a16="http://schemas.microsoft.com/office/drawing/2014/main" id="{075D2FD5-DD7C-4FB4-925D-5E7F24D74ADD}"/>
              </a:ext>
            </a:extLst>
          </p:cNvPr>
          <p:cNvGrpSpPr/>
          <p:nvPr/>
        </p:nvGrpSpPr>
        <p:grpSpPr>
          <a:xfrm>
            <a:off x="1000587" y="1556793"/>
            <a:ext cx="2707317" cy="3168352"/>
            <a:chOff x="1732794" y="3150172"/>
            <a:chExt cx="2886100" cy="3146617"/>
          </a:xfrm>
        </p:grpSpPr>
        <p:pic>
          <p:nvPicPr>
            <p:cNvPr id="54" name="그림 53">
              <a:extLst>
                <a:ext uri="{FF2B5EF4-FFF2-40B4-BE49-F238E27FC236}">
                  <a16:creationId xmlns="" xmlns:a16="http://schemas.microsoft.com/office/drawing/2014/main" id="{56C4DCE2-0081-4D9E-84B6-D4AE76E4B4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/>
            <a:srcRect t="10316" b="-1"/>
            <a:stretch/>
          </p:blipFill>
          <p:spPr>
            <a:xfrm>
              <a:off x="1732794" y="3150172"/>
              <a:ext cx="1124327" cy="2255891"/>
            </a:xfrm>
            <a:prstGeom prst="rect">
              <a:avLst/>
            </a:prstGeom>
          </p:spPr>
        </p:pic>
        <p:pic>
          <p:nvPicPr>
            <p:cNvPr id="55" name="그림 54">
              <a:extLst>
                <a:ext uri="{FF2B5EF4-FFF2-40B4-BE49-F238E27FC236}">
                  <a16:creationId xmlns="" xmlns:a16="http://schemas.microsoft.com/office/drawing/2014/main" id="{F4CA71F5-A4B6-49B8-8FA6-4B8580C5A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6128" y="3712171"/>
              <a:ext cx="2322766" cy="2584618"/>
            </a:xfrm>
            <a:prstGeom prst="roundRect">
              <a:avLst>
                <a:gd name="adj" fmla="val 0"/>
              </a:avLst>
            </a:prstGeom>
          </p:spPr>
        </p:pic>
      </p:grpSp>
      <p:sp>
        <p:nvSpPr>
          <p:cNvPr id="67" name="1/2 액자 66"/>
          <p:cNvSpPr/>
          <p:nvPr/>
        </p:nvSpPr>
        <p:spPr>
          <a:xfrm>
            <a:off x="4671716" y="4869160"/>
            <a:ext cx="208941" cy="500137"/>
          </a:xfrm>
          <a:prstGeom prst="halfFrame">
            <a:avLst>
              <a:gd name="adj1" fmla="val 27613"/>
              <a:gd name="adj2" fmla="val 2475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8" name="1/2 액자 67"/>
          <p:cNvSpPr/>
          <p:nvPr/>
        </p:nvSpPr>
        <p:spPr>
          <a:xfrm rot="10800000">
            <a:off x="8460432" y="5445224"/>
            <a:ext cx="208941" cy="500137"/>
          </a:xfrm>
          <a:prstGeom prst="halfFrame">
            <a:avLst>
              <a:gd name="adj1" fmla="val 27613"/>
              <a:gd name="adj2" fmla="val 2475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4463312" y="5190316"/>
            <a:ext cx="278588" cy="18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4787852" y="4971290"/>
            <a:ext cx="3849114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6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적립내역 바로 확인</a:t>
            </a:r>
            <a:endParaRPr lang="ko-KR" altLang="en-US" sz="16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857752" y="5310888"/>
            <a:ext cx="3664817" cy="540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POS </a:t>
            </a:r>
            <a:r>
              <a:rPr lang="ko-KR" altLang="en-US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화면과 터칭 앱에서 적립내역 바로 확인    </a:t>
            </a:r>
            <a:endParaRPr lang="en-US" altLang="ko-KR" sz="13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</a:t>
            </a:r>
            <a:r>
              <a:rPr lang="ko-KR" altLang="en-US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가능</a:t>
            </a:r>
            <a:endParaRPr lang="ko-KR" altLang="en-US" sz="13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221404" y="5373216"/>
            <a:ext cx="278588" cy="18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직사각형 73"/>
          <p:cNvSpPr/>
          <p:nvPr/>
        </p:nvSpPr>
        <p:spPr>
          <a:xfrm>
            <a:off x="8501447" y="5425483"/>
            <a:ext cx="278588" cy="18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5511" r="7825" b="10461"/>
          <a:stretch/>
        </p:blipFill>
        <p:spPr>
          <a:xfrm>
            <a:off x="4880657" y="1825295"/>
            <a:ext cx="3455501" cy="268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83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59632" y="1020209"/>
            <a:ext cx="7076526" cy="392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83969" tIns="41985" rIns="83969" bIns="41985" rtlCol="0" anchor="ctr">
            <a:spAutoFit/>
          </a:bodyPr>
          <a:lstStyle/>
          <a:p>
            <a:r>
              <a:rPr lang="en-US" altLang="ko-KR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</a:t>
            </a:r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간편하고 안정적인 매장 사용</a:t>
            </a:r>
            <a:endParaRPr lang="ko-KR" altLang="en-US" sz="2000" b="1" spc="11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1318310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03.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특장점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" name="직사각형 1"/>
          <p:cNvSpPr/>
          <p:nvPr/>
        </p:nvSpPr>
        <p:spPr>
          <a:xfrm>
            <a:off x="827584" y="1020292"/>
            <a:ext cx="392400" cy="3924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2</a:t>
            </a:r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4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52" name="그룹 51">
            <a:extLst>
              <a:ext uri="{FF2B5EF4-FFF2-40B4-BE49-F238E27FC236}">
                <a16:creationId xmlns="" xmlns:a16="http://schemas.microsoft.com/office/drawing/2014/main" id="{42C1037C-6D43-48A6-BCFB-4CF9944B992C}"/>
              </a:ext>
            </a:extLst>
          </p:cNvPr>
          <p:cNvGrpSpPr/>
          <p:nvPr/>
        </p:nvGrpSpPr>
        <p:grpSpPr>
          <a:xfrm>
            <a:off x="395535" y="1988840"/>
            <a:ext cx="4659711" cy="3792081"/>
            <a:chOff x="739258" y="1701449"/>
            <a:chExt cx="5205312" cy="4246270"/>
          </a:xfrm>
        </p:grpSpPr>
        <p:grpSp>
          <p:nvGrpSpPr>
            <p:cNvPr id="53" name="그룹 52">
              <a:extLst>
                <a:ext uri="{FF2B5EF4-FFF2-40B4-BE49-F238E27FC236}">
                  <a16:creationId xmlns="" xmlns:a16="http://schemas.microsoft.com/office/drawing/2014/main" id="{4A724F9B-E983-4F64-9D6B-5AD4449967E3}"/>
                </a:ext>
              </a:extLst>
            </p:cNvPr>
            <p:cNvGrpSpPr/>
            <p:nvPr/>
          </p:nvGrpSpPr>
          <p:grpSpPr>
            <a:xfrm>
              <a:off x="739258" y="1701449"/>
              <a:ext cx="5205312" cy="4246270"/>
              <a:chOff x="739258" y="1701449"/>
              <a:chExt cx="5205312" cy="4246270"/>
            </a:xfrm>
          </p:grpSpPr>
          <p:pic>
            <p:nvPicPr>
              <p:cNvPr id="55" name="그림 54"/>
              <p:cNvPicPr preferRelativeResize="0"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258" y="1701449"/>
                <a:ext cx="5205312" cy="4246270"/>
              </a:xfrm>
              <a:prstGeom prst="rect">
                <a:avLst/>
              </a:prstGeom>
            </p:spPr>
          </p:pic>
          <p:pic>
            <p:nvPicPr>
              <p:cNvPr id="56" name="그림 55">
                <a:extLst>
                  <a:ext uri="{FF2B5EF4-FFF2-40B4-BE49-F238E27FC236}">
                    <a16:creationId xmlns="" xmlns:a16="http://schemas.microsoft.com/office/drawing/2014/main" id="{13324C13-5A04-4DF0-A346-D43BF99F2E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483055" y="3798372"/>
                <a:ext cx="1238400" cy="1970440"/>
              </a:xfrm>
              <a:prstGeom prst="rect">
                <a:avLst/>
              </a:prstGeom>
            </p:spPr>
          </p:pic>
        </p:grpSp>
        <p:pic>
          <p:nvPicPr>
            <p:cNvPr id="54" name="그림 53" descr="스크린샷이(가) 표시된 사진&#10;&#10;높은 신뢰도로 생성된 설명">
              <a:extLst>
                <a:ext uri="{FF2B5EF4-FFF2-40B4-BE49-F238E27FC236}">
                  <a16:creationId xmlns="" xmlns:a16="http://schemas.microsoft.com/office/drawing/2014/main" id="{78663E9F-4E09-4AB7-933D-F0EBB7B658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l="660" t="1768" r="790" b="1674"/>
            <a:stretch/>
          </p:blipFill>
          <p:spPr>
            <a:xfrm>
              <a:off x="1238249" y="2162174"/>
              <a:ext cx="2787651" cy="2156727"/>
            </a:xfrm>
            <a:prstGeom prst="rect">
              <a:avLst/>
            </a:prstGeom>
          </p:spPr>
        </p:pic>
      </p:grpSp>
      <p:sp>
        <p:nvSpPr>
          <p:cNvPr id="57" name="TextBox 56"/>
          <p:cNvSpPr txBox="1"/>
          <p:nvPr/>
        </p:nvSpPr>
        <p:spPr>
          <a:xfrm>
            <a:off x="5214942" y="2041191"/>
            <a:ext cx="356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간편한 설치</a:t>
            </a:r>
            <a:endParaRPr lang="en-US" altLang="ko-KR" sz="16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lvl="0">
              <a:lnSpc>
                <a:spcPct val="120000"/>
              </a:lnSpc>
            </a:pPr>
            <a:r>
              <a: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: </a:t>
            </a:r>
            <a:r>
              <a:rPr lang="ko-KR" altLang="en-US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매장 </a:t>
            </a:r>
            <a:r>
              <a:rPr lang="en-US" altLang="ko-KR" sz="13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POS</a:t>
            </a:r>
            <a:r>
              <a:rPr lang="ko-KR" altLang="en-US" sz="13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터칭 리더기를 연결하면 끝</a:t>
            </a:r>
            <a:endParaRPr lang="en-US" altLang="ko-KR" sz="13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lvl="0">
              <a:lnSpc>
                <a:spcPct val="120000"/>
              </a:lnSpc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</a:t>
            </a:r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(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POS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외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컴퓨터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태블릿 등도 가능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214942" y="3259908"/>
            <a:ext cx="3479357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즉시 이용 가능</a:t>
            </a:r>
            <a:endParaRPr lang="en-US" altLang="ko-KR" sz="16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lvl="0">
              <a:lnSpc>
                <a:spcPct val="120000"/>
              </a:lnSpc>
            </a:pPr>
            <a:r>
              <a: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: </a:t>
            </a:r>
            <a:r>
              <a:rPr lang="ko-KR" altLang="en-US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웹사이트에서 </a:t>
            </a:r>
            <a:r>
              <a:rPr lang="ko-KR" altLang="en-US" sz="13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로그인 후 바로 이용 가능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214942" y="5209543"/>
            <a:ext cx="3714776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안정적인 서비스</a:t>
            </a:r>
            <a:endParaRPr lang="en-US" altLang="ko-KR" sz="16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lvl="0">
              <a:lnSpc>
                <a:spcPct val="120000"/>
              </a:lnSpc>
            </a:pPr>
            <a:r>
              <a: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: POS</a:t>
            </a:r>
            <a:r>
              <a:rPr lang="en-US" altLang="ko-KR" sz="13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</a:t>
            </a:r>
            <a:r>
              <a:rPr lang="ko-KR" altLang="en-US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터칭 리더기 유선로 안정적 사용 가능</a:t>
            </a:r>
            <a:endParaRPr lang="ko-KR" altLang="en-US" sz="13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214942" y="4256586"/>
            <a:ext cx="3383760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쉬운 조작법</a:t>
            </a:r>
            <a:endParaRPr lang="en-US" altLang="ko-KR" sz="16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lvl="0">
              <a:lnSpc>
                <a:spcPct val="120000"/>
              </a:lnSpc>
            </a:pPr>
            <a:r>
              <a: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: </a:t>
            </a:r>
            <a:r>
              <a:rPr lang="ko-KR" altLang="en-US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터치만으로 </a:t>
            </a:r>
            <a:r>
              <a:rPr lang="ko-KR" altLang="en-US" sz="13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적립이나 쿠폰 사용 가능</a:t>
            </a:r>
          </a:p>
        </p:txBody>
      </p:sp>
      <p:sp>
        <p:nvSpPr>
          <p:cNvPr id="61" name="1/2 액자 60"/>
          <p:cNvSpPr/>
          <p:nvPr/>
        </p:nvSpPr>
        <p:spPr>
          <a:xfrm>
            <a:off x="5155147" y="1901009"/>
            <a:ext cx="208941" cy="500137"/>
          </a:xfrm>
          <a:prstGeom prst="halfFrame">
            <a:avLst>
              <a:gd name="adj1" fmla="val 27613"/>
              <a:gd name="adj2" fmla="val 2475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2" name="1/2 액자 61"/>
          <p:cNvSpPr/>
          <p:nvPr/>
        </p:nvSpPr>
        <p:spPr>
          <a:xfrm rot="10800000">
            <a:off x="8547143" y="2424806"/>
            <a:ext cx="208941" cy="500137"/>
          </a:xfrm>
          <a:prstGeom prst="halfFrame">
            <a:avLst>
              <a:gd name="adj1" fmla="val 27613"/>
              <a:gd name="adj2" fmla="val 2475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4946743" y="2222165"/>
            <a:ext cx="278588" cy="18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4" name="직사각형 63"/>
          <p:cNvSpPr/>
          <p:nvPr/>
        </p:nvSpPr>
        <p:spPr>
          <a:xfrm>
            <a:off x="8588158" y="2405065"/>
            <a:ext cx="278588" cy="18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5" name="1/2 액자 64"/>
          <p:cNvSpPr/>
          <p:nvPr/>
        </p:nvSpPr>
        <p:spPr>
          <a:xfrm>
            <a:off x="5140444" y="3109323"/>
            <a:ext cx="208941" cy="500137"/>
          </a:xfrm>
          <a:prstGeom prst="halfFrame">
            <a:avLst>
              <a:gd name="adj1" fmla="val 27613"/>
              <a:gd name="adj2" fmla="val 2475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7" name="1/2 액자 66"/>
          <p:cNvSpPr/>
          <p:nvPr/>
        </p:nvSpPr>
        <p:spPr>
          <a:xfrm rot="10800000">
            <a:off x="8532440" y="3504926"/>
            <a:ext cx="208941" cy="500137"/>
          </a:xfrm>
          <a:prstGeom prst="halfFrame">
            <a:avLst>
              <a:gd name="adj1" fmla="val 27613"/>
              <a:gd name="adj2" fmla="val 2475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932040" y="3430479"/>
            <a:ext cx="278588" cy="18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9" name="직사각형 68"/>
          <p:cNvSpPr/>
          <p:nvPr/>
        </p:nvSpPr>
        <p:spPr>
          <a:xfrm>
            <a:off x="8573455" y="3485185"/>
            <a:ext cx="278588" cy="18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0" name="1/2 액자 69"/>
          <p:cNvSpPr/>
          <p:nvPr/>
        </p:nvSpPr>
        <p:spPr>
          <a:xfrm>
            <a:off x="5140444" y="4214818"/>
            <a:ext cx="208941" cy="500137"/>
          </a:xfrm>
          <a:prstGeom prst="halfFrame">
            <a:avLst>
              <a:gd name="adj1" fmla="val 27613"/>
              <a:gd name="adj2" fmla="val 2475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1" name="1/2 액자 70"/>
          <p:cNvSpPr/>
          <p:nvPr/>
        </p:nvSpPr>
        <p:spPr>
          <a:xfrm rot="10800000">
            <a:off x="8532440" y="4542338"/>
            <a:ext cx="208941" cy="500137"/>
          </a:xfrm>
          <a:prstGeom prst="halfFrame">
            <a:avLst>
              <a:gd name="adj1" fmla="val 27613"/>
              <a:gd name="adj2" fmla="val 2475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4932040" y="4535974"/>
            <a:ext cx="278588" cy="18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3" name="직사각형 72"/>
          <p:cNvSpPr/>
          <p:nvPr/>
        </p:nvSpPr>
        <p:spPr>
          <a:xfrm>
            <a:off x="8573455" y="4470900"/>
            <a:ext cx="278588" cy="3056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1/2 액자 73"/>
          <p:cNvSpPr/>
          <p:nvPr/>
        </p:nvSpPr>
        <p:spPr>
          <a:xfrm>
            <a:off x="5140444" y="5181732"/>
            <a:ext cx="208941" cy="500137"/>
          </a:xfrm>
          <a:prstGeom prst="halfFrame">
            <a:avLst>
              <a:gd name="adj1" fmla="val 27613"/>
              <a:gd name="adj2" fmla="val 2475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5" name="1/2 액자 74"/>
          <p:cNvSpPr/>
          <p:nvPr/>
        </p:nvSpPr>
        <p:spPr>
          <a:xfrm rot="10800000">
            <a:off x="8532440" y="5449142"/>
            <a:ext cx="208941" cy="500137"/>
          </a:xfrm>
          <a:prstGeom prst="halfFrame">
            <a:avLst>
              <a:gd name="adj1" fmla="val 27613"/>
              <a:gd name="adj2" fmla="val 2475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4932040" y="5502888"/>
            <a:ext cx="278588" cy="18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7" name="직사각형 76"/>
          <p:cNvSpPr/>
          <p:nvPr/>
        </p:nvSpPr>
        <p:spPr>
          <a:xfrm>
            <a:off x="8573455" y="5429401"/>
            <a:ext cx="278588" cy="18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886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59632" y="1020209"/>
            <a:ext cx="7076526" cy="392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83969" tIns="41985" rIns="83969" bIns="41985" rtlCol="0" anchor="ctr">
            <a:spAutoFit/>
          </a:bodyPr>
          <a:lstStyle/>
          <a:p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고객데이터 확보 및 분석리포트 확인 </a:t>
            </a:r>
            <a:endParaRPr lang="ko-KR" altLang="en-US" sz="2000" b="1" spc="11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1318310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03.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특장점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" name="직사각형 1"/>
          <p:cNvSpPr/>
          <p:nvPr/>
        </p:nvSpPr>
        <p:spPr>
          <a:xfrm>
            <a:off x="827584" y="1020292"/>
            <a:ext cx="392400" cy="3924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3</a:t>
            </a:r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179512" y="5115305"/>
            <a:ext cx="4248472" cy="1338030"/>
            <a:chOff x="3707904" y="1988840"/>
            <a:chExt cx="4392488" cy="1338029"/>
          </a:xfrm>
        </p:grpSpPr>
        <p:sp>
          <p:nvSpPr>
            <p:cNvPr id="30" name="TextBox 29"/>
            <p:cNvSpPr txBox="1"/>
            <p:nvPr/>
          </p:nvSpPr>
          <p:spPr>
            <a:xfrm>
              <a:off x="4154374" y="2002050"/>
              <a:ext cx="3225938" cy="421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indent="-85725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altLang="ko-KR" sz="16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sz="16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분석 리포트 제공</a:t>
              </a:r>
              <a:endPara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1" name="1/2 액자 30"/>
            <p:cNvSpPr/>
            <p:nvPr/>
          </p:nvSpPr>
          <p:spPr>
            <a:xfrm>
              <a:off x="3851920" y="1988840"/>
              <a:ext cx="216024" cy="500137"/>
            </a:xfrm>
            <a:prstGeom prst="halfFrame">
              <a:avLst>
                <a:gd name="adj1" fmla="val 27613"/>
                <a:gd name="adj2" fmla="val 2475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1/2 액자 31"/>
            <p:cNvSpPr/>
            <p:nvPr/>
          </p:nvSpPr>
          <p:spPr>
            <a:xfrm rot="10800000">
              <a:off x="7740352" y="2826732"/>
              <a:ext cx="216024" cy="500137"/>
            </a:xfrm>
            <a:prstGeom prst="halfFrame">
              <a:avLst>
                <a:gd name="adj1" fmla="val 27613"/>
                <a:gd name="adj2" fmla="val 2475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707904" y="2320205"/>
              <a:ext cx="288032" cy="185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370398" y="2348880"/>
              <a:ext cx="35859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:  </a:t>
              </a:r>
              <a:r>
                <a:rPr lang="ko-KR" altLang="en-US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방문 고객의 데이터를 저장 </a:t>
              </a:r>
              <a:r>
                <a:rPr lang="en-US" altLang="ko-KR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· </a:t>
              </a:r>
              <a:r>
                <a:rPr lang="ko-KR" altLang="en-US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분석하여</a:t>
              </a:r>
              <a:r>
                <a:rPr lang="en-US" altLang="ko-KR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,</a:t>
              </a:r>
            </a:p>
            <a:p>
              <a:r>
                <a:rPr lang="en-US" altLang="ko-KR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 </a:t>
              </a:r>
              <a:r>
                <a:rPr lang="ko-KR" altLang="en-US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매장의 </a:t>
              </a:r>
              <a:r>
                <a:rPr lang="ko-KR" altLang="en-US" sz="1400" u="sng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방문 고객 분석 리포트</a:t>
              </a:r>
              <a:r>
                <a:rPr lang="ko-KR" altLang="en-US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를 제공</a:t>
              </a:r>
              <a:r>
                <a:rPr lang="en-US" altLang="ko-KR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</a:t>
              </a: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7812360" y="2780928"/>
              <a:ext cx="288032" cy="185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4355976" y="2951366"/>
              <a:ext cx="303801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“ </a:t>
              </a:r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방문고객 수 변화추이</a:t>
              </a:r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, </a:t>
              </a:r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신규</a:t>
              </a:r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/</a:t>
              </a:r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재방문 고객의 </a:t>
              </a:r>
              <a:r>
                <a:rPr lang="ko-KR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비중 </a:t>
              </a:r>
              <a:r>
                <a:rPr lang="en-US" altLang="ko-KR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”</a:t>
              </a:r>
              <a:endParaRPr lang="ko-KR" altLang="en-US" sz="1100" dirty="0">
                <a:latin typeface="LG스마트체 Light" panose="020B0600000101010101" pitchFamily="50" charset="-127"/>
                <a:ea typeface="LG스마트체 Light" panose="020B0600000101010101" pitchFamily="50" charset="-127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4599324" y="5198254"/>
            <a:ext cx="4293156" cy="1255082"/>
            <a:chOff x="3707904" y="3531130"/>
            <a:chExt cx="4392488" cy="1338029"/>
          </a:xfrm>
        </p:grpSpPr>
        <p:sp>
          <p:nvSpPr>
            <p:cNvPr id="39" name="TextBox 38"/>
            <p:cNvSpPr txBox="1"/>
            <p:nvPr/>
          </p:nvSpPr>
          <p:spPr>
            <a:xfrm>
              <a:off x="4154374" y="3544340"/>
              <a:ext cx="3225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indent="-85725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altLang="ko-KR" sz="16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sz="16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고객 유형 분류 제시</a:t>
              </a:r>
              <a:endPara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40" name="1/2 액자 39"/>
            <p:cNvSpPr/>
            <p:nvPr/>
          </p:nvSpPr>
          <p:spPr>
            <a:xfrm>
              <a:off x="3851920" y="3531130"/>
              <a:ext cx="216024" cy="500137"/>
            </a:xfrm>
            <a:prstGeom prst="halfFrame">
              <a:avLst>
                <a:gd name="adj1" fmla="val 27613"/>
                <a:gd name="adj2" fmla="val 2475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1/2 액자 40"/>
            <p:cNvSpPr/>
            <p:nvPr/>
          </p:nvSpPr>
          <p:spPr>
            <a:xfrm rot="10800000">
              <a:off x="7740352" y="4369022"/>
              <a:ext cx="216024" cy="500137"/>
            </a:xfrm>
            <a:prstGeom prst="halfFrame">
              <a:avLst>
                <a:gd name="adj1" fmla="val 27613"/>
                <a:gd name="adj2" fmla="val 2475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707904" y="3862495"/>
              <a:ext cx="288032" cy="185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370398" y="3913892"/>
              <a:ext cx="3729994" cy="557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:  </a:t>
              </a:r>
              <a:r>
                <a:rPr lang="ko-KR" altLang="en-US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방문횟수</a:t>
              </a:r>
              <a:r>
                <a:rPr lang="en-US" altLang="ko-KR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, </a:t>
              </a:r>
              <a:r>
                <a:rPr lang="ko-KR" altLang="en-US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생일</a:t>
              </a:r>
              <a:r>
                <a:rPr lang="en-US" altLang="ko-KR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, </a:t>
              </a:r>
              <a:r>
                <a:rPr lang="ko-KR" altLang="en-US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성별</a:t>
              </a:r>
              <a:r>
                <a:rPr lang="en-US" altLang="ko-KR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, </a:t>
              </a:r>
              <a:r>
                <a:rPr lang="ko-KR" altLang="en-US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연령대 등을 기준으로 고객의 유형 분류</a:t>
              </a:r>
              <a:r>
                <a:rPr lang="en-US" altLang="ko-KR" sz="140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제공</a:t>
              </a:r>
              <a:endPara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7812360" y="4323218"/>
              <a:ext cx="288032" cy="185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883403" y="4535542"/>
              <a:ext cx="2335819" cy="278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“ </a:t>
              </a:r>
              <a:r>
                <a:rPr lang="ko-KR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우수고객</a:t>
              </a:r>
              <a:r>
                <a:rPr lang="en-US" altLang="ko-KR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, </a:t>
              </a:r>
              <a:r>
                <a:rPr lang="ko-KR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생일고객</a:t>
              </a:r>
              <a:r>
                <a:rPr lang="en-US" altLang="ko-KR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, </a:t>
              </a:r>
              <a:r>
                <a:rPr lang="ko-KR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이탈예상 고객 </a:t>
              </a:r>
              <a:r>
                <a:rPr lang="en-US" altLang="ko-KR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G스마트체 Light" panose="020B0600000101010101" pitchFamily="50" charset="-127"/>
                  <a:ea typeface="LG스마트체 Light" panose="020B0600000101010101" pitchFamily="50" charset="-127"/>
                </a:rPr>
                <a:t>”</a:t>
              </a:r>
              <a:endParaRPr lang="ko-KR" altLang="en-US" sz="1100" dirty="0">
                <a:latin typeface="LG스마트체 Light" panose="020B0600000101010101" pitchFamily="50" charset="-127"/>
                <a:ea typeface="LG스마트체 Light" panose="020B0600000101010101" pitchFamily="50" charset="-127"/>
              </a:endParaRPr>
            </a:p>
          </p:txBody>
        </p:sp>
      </p:grpSp>
      <p:sp>
        <p:nvSpPr>
          <p:cNvPr id="47" name="직사각형 46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pic>
        <p:nvPicPr>
          <p:cNvPr id="65" name="그림 6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118" y="1556792"/>
            <a:ext cx="6253408" cy="3512466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5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886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59632" y="1020209"/>
            <a:ext cx="7076526" cy="392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83969" tIns="41985" rIns="83969" bIns="41985" rtlCol="0" anchor="ctr">
            <a:spAutoFit/>
          </a:bodyPr>
          <a:lstStyle/>
          <a:p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고객 유형별 타겟 마케팅 </a:t>
            </a:r>
            <a:endParaRPr lang="ko-KR" altLang="en-US" sz="2000" b="1" spc="11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1318310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03.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특장점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" name="직사각형 1"/>
          <p:cNvSpPr/>
          <p:nvPr/>
        </p:nvSpPr>
        <p:spPr>
          <a:xfrm>
            <a:off x="827584" y="1020292"/>
            <a:ext cx="392400" cy="3924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4</a:t>
            </a:r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048" y="1886795"/>
            <a:ext cx="7113366" cy="1409422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121832" y="2838758"/>
            <a:ext cx="1411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고객관리 유형</a:t>
            </a:r>
            <a:endParaRPr lang="en-US" altLang="ko-KR" sz="14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21832" y="3712101"/>
            <a:ext cx="1411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 검색 예시</a:t>
            </a:r>
            <a:endParaRPr lang="en-US" altLang="ko-KR" sz="14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21832" y="4532785"/>
            <a:ext cx="1411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쿠폰 발송 예시</a:t>
            </a:r>
            <a:endParaRPr lang="en-US" altLang="ko-KR" sz="14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21832" y="5353471"/>
            <a:ext cx="1411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기대효과</a:t>
            </a:r>
            <a:endParaRPr lang="en-US" altLang="ko-KR" sz="14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273960" y="3548013"/>
            <a:ext cx="276510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1~3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개월간</a:t>
            </a:r>
            <a:endParaRPr lang="en-US" altLang="ko-KR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우리 매장에 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10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번 이상 방문한 고객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728177" y="3548013"/>
            <a:ext cx="276510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4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월이 생일인</a:t>
            </a:r>
            <a:endParaRPr lang="en-US" altLang="ko-KR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20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대 여성 고객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199380" y="3548013"/>
            <a:ext cx="276510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우리 매장에 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번 이상 방문한 고객 중</a:t>
            </a:r>
            <a:endParaRPr lang="en-US" altLang="ko-KR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4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이후 오지 않은 고객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273960" y="4455938"/>
            <a:ext cx="2765108" cy="297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신메뉴 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30% 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할인 쿠폰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728177" y="4448254"/>
            <a:ext cx="276510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치킨샐러드 무료 쿠폰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199380" y="4448254"/>
            <a:ext cx="2765108" cy="297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아메리카노 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1+1 </a:t>
            </a: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쿠폰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273960" y="5168640"/>
            <a:ext cx="276510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매출의 대부분을 차지하는</a:t>
            </a:r>
            <a:endParaRPr lang="en-US" altLang="ko-KR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단골고객 관리가 가장 중요합니다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728177" y="5168640"/>
            <a:ext cx="276510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기분 좋은 생일 축하 쿠폰을 통해</a:t>
            </a:r>
            <a:endParaRPr lang="en-US" altLang="ko-KR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고객을 단골로 만드세요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199380" y="5094498"/>
            <a:ext cx="276510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고객에게 주기적인 관심을</a:t>
            </a:r>
            <a:endParaRPr lang="en-US" altLang="ko-KR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보이는 것만으로 효과적으로</a:t>
            </a:r>
            <a:endParaRPr lang="en-US" altLang="ko-KR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고객의 이탈을 막을 수 있습니다</a:t>
            </a:r>
            <a:r>
              <a:rPr lang="en-US" altLang="ko-KR" sz="12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75" name="직선 연결선 74"/>
          <p:cNvCxnSpPr/>
          <p:nvPr/>
        </p:nvCxnSpPr>
        <p:spPr>
          <a:xfrm flipV="1">
            <a:off x="1573141" y="3396202"/>
            <a:ext cx="7149600" cy="8238"/>
          </a:xfrm>
          <a:prstGeom prst="line">
            <a:avLst/>
          </a:prstGeom>
          <a:ln>
            <a:solidFill>
              <a:schemeClr val="bg1">
                <a:lumMod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1573141" y="4230135"/>
            <a:ext cx="7149600" cy="8238"/>
          </a:xfrm>
          <a:prstGeom prst="line">
            <a:avLst/>
          </a:prstGeom>
          <a:ln>
            <a:solidFill>
              <a:schemeClr val="bg1">
                <a:lumMod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V="1">
            <a:off x="1573141" y="4996593"/>
            <a:ext cx="7149600" cy="8238"/>
          </a:xfrm>
          <a:prstGeom prst="line">
            <a:avLst/>
          </a:prstGeom>
          <a:ln>
            <a:solidFill>
              <a:schemeClr val="bg1">
                <a:lumMod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6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308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00385" y="4040194"/>
            <a:ext cx="5761595" cy="361789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 algn="r"/>
            <a:r>
              <a:rPr lang="en-US" altLang="ko-KR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U+ </a:t>
            </a:r>
            <a:r>
              <a:rPr lang="ko-KR" altLang="en-US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터칭</a:t>
            </a:r>
            <a:endParaRPr lang="ko-KR" altLang="en-US" b="1" spc="-150" dirty="0">
              <a:solidFill>
                <a:schemeClr val="tx1">
                  <a:lumMod val="85000"/>
                  <a:lumOff val="15000"/>
                </a:schemeClr>
              </a:solidFill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1020209"/>
            <a:ext cx="7076526" cy="392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83969" tIns="41985" rIns="83969" bIns="41985" rtlCol="0" anchor="ctr">
            <a:spAutoFit/>
          </a:bodyPr>
          <a:lstStyle/>
          <a:p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매장 </a:t>
            </a:r>
            <a:r>
              <a:rPr lang="ko-KR" altLang="en-US" sz="2000" b="1" spc="110" dirty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특성에 </a:t>
            </a:r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최적화된 다양한 적립 지원</a:t>
            </a:r>
            <a:endParaRPr lang="ko-KR" altLang="en-US" sz="2000" b="1" spc="11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1318310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03.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특장점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" name="직사각형 1"/>
          <p:cNvSpPr/>
          <p:nvPr/>
        </p:nvSpPr>
        <p:spPr>
          <a:xfrm>
            <a:off x="827584" y="1020292"/>
            <a:ext cx="392400" cy="3924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5</a:t>
            </a:r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285720" y="3791505"/>
            <a:ext cx="4429155" cy="18697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브랜드명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크리스피크림도넛</a:t>
            </a:r>
            <a:endParaRPr lang="en-US" altLang="ko-KR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적립방식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스탬프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(10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적립정책</a:t>
            </a:r>
            <a:endParaRPr lang="en-US" altLang="ko-KR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더즌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개당 스탬프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개를 적립해드립니다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스탬프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10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개를 모으시면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[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더즌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 무료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]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쿠폰을 드립니다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쿠폰은 더즌 스탬프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5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 이상 찍은 매장에서만 사용 가능합니다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타 쿠폰 또는 할인행사와 중복 사용 불가합니다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29345" y="5939602"/>
            <a:ext cx="5626831" cy="297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•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브랜드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 지점 통합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또는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개별 지점별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적립 가능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31672" y="3791505"/>
            <a:ext cx="3669418" cy="18697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브랜드명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지프</a:t>
            </a:r>
            <a:endParaRPr lang="en-US" altLang="ko-KR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적립방식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포인트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(5%)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적립정책</a:t>
            </a:r>
            <a:endParaRPr lang="en-US" altLang="ko-KR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결제금액의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5%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적립해드립니다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- 5,000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포인트부터 현금처럼 사용 가능합니다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타 쿠폰 또는 할인행사와 중복 사용 불가합니다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-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포인트 사용 전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미리 말씀하시고 터칭해 주세요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</a:t>
            </a:r>
          </a:p>
        </p:txBody>
      </p:sp>
      <p:pic>
        <p:nvPicPr>
          <p:cNvPr id="49" name="그림 48">
            <a:extLst>
              <a:ext uri="{FF2B5EF4-FFF2-40B4-BE49-F238E27FC236}">
                <a16:creationId xmlns:a16="http://schemas.microsoft.com/office/drawing/2014/main" xmlns="" id="{B1037E89-4E53-47F0-9036-B8E0D1094D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4" y="1772816"/>
            <a:ext cx="1910164" cy="1620000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xmlns="" id="{F6C7BDAE-124F-4FC9-992D-F8B2EFC4AF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713" y="1810574"/>
            <a:ext cx="1632408" cy="1602000"/>
          </a:xfrm>
          <a:prstGeom prst="rect">
            <a:avLst/>
          </a:prstGeom>
        </p:spPr>
      </p:pic>
      <p:grpSp>
        <p:nvGrpSpPr>
          <p:cNvPr id="52" name="그룹 51">
            <a:extLst>
              <a:ext uri="{FF2B5EF4-FFF2-40B4-BE49-F238E27FC236}">
                <a16:creationId xmlns:a16="http://schemas.microsoft.com/office/drawing/2014/main" xmlns="" id="{23743551-CA68-448E-AFD3-28087DBCCFA4}"/>
              </a:ext>
            </a:extLst>
          </p:cNvPr>
          <p:cNvGrpSpPr/>
          <p:nvPr/>
        </p:nvGrpSpPr>
        <p:grpSpPr>
          <a:xfrm>
            <a:off x="1085943" y="2506508"/>
            <a:ext cx="2792328" cy="849194"/>
            <a:chOff x="1321012" y="2440900"/>
            <a:chExt cx="3025022" cy="849194"/>
          </a:xfrm>
        </p:grpSpPr>
        <p:pic>
          <p:nvPicPr>
            <p:cNvPr id="53" name="그림 52">
              <a:extLst>
                <a:ext uri="{FF2B5EF4-FFF2-40B4-BE49-F238E27FC236}">
                  <a16:creationId xmlns:a16="http://schemas.microsoft.com/office/drawing/2014/main" xmlns="" id="{5BF01471-5B7B-42F2-88C6-2B30D891DC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l="15731" t="15336" r="-248" b="53886"/>
            <a:stretch/>
          </p:blipFill>
          <p:spPr>
            <a:xfrm>
              <a:off x="1321012" y="2440900"/>
              <a:ext cx="1308809" cy="847341"/>
            </a:xfrm>
            <a:prstGeom prst="rect">
              <a:avLst/>
            </a:prstGeom>
          </p:spPr>
        </p:pic>
        <p:pic>
          <p:nvPicPr>
            <p:cNvPr id="54" name="그림 53" descr="스크린샷이(가) 표시된 사진&#10;&#10;높은 신뢰도로 생성된 설명">
              <a:extLst>
                <a:ext uri="{FF2B5EF4-FFF2-40B4-BE49-F238E27FC236}">
                  <a16:creationId xmlns:a16="http://schemas.microsoft.com/office/drawing/2014/main" xmlns="" id="{2663D24C-9668-49AE-8C9A-86A9BA6874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/>
            <a:srcRect l="15655" t="15336" r="1727" b="53886"/>
            <a:stretch/>
          </p:blipFill>
          <p:spPr>
            <a:xfrm>
              <a:off x="3066600" y="2442752"/>
              <a:ext cx="1279434" cy="847342"/>
            </a:xfrm>
            <a:prstGeom prst="rect">
              <a:avLst/>
            </a:prstGeom>
          </p:spPr>
        </p:pic>
        <p:pic>
          <p:nvPicPr>
            <p:cNvPr id="55" name="Picture 6" descr="http://touching.s3.amazonaws.com/images/shops/stamp/original/stamp3_1465779215.png">
              <a:extLst>
                <a:ext uri="{FF2B5EF4-FFF2-40B4-BE49-F238E27FC236}">
                  <a16:creationId xmlns:a16="http://schemas.microsoft.com/office/drawing/2014/main" xmlns="" id="{90D4E824-2FD5-4327-AEE0-F2CA617773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0191" y="2684179"/>
              <a:ext cx="156140" cy="156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6" descr="http://touching.s3.amazonaws.com/images/shops/stamp/original/stamp3_1465779215.png">
              <a:extLst>
                <a:ext uri="{FF2B5EF4-FFF2-40B4-BE49-F238E27FC236}">
                  <a16:creationId xmlns:a16="http://schemas.microsoft.com/office/drawing/2014/main" xmlns="" id="{ED480666-0BF8-46A6-ADBE-50A826F236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0006" y="2684179"/>
              <a:ext cx="156140" cy="156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6" descr="http://touching.s3.amazonaws.com/images/shops/stamp/original/stamp3_1465779215.png">
              <a:extLst>
                <a:ext uri="{FF2B5EF4-FFF2-40B4-BE49-F238E27FC236}">
                  <a16:creationId xmlns:a16="http://schemas.microsoft.com/office/drawing/2014/main" xmlns="" id="{48F38871-A16B-490B-9478-7A364F5652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9821" y="2684179"/>
              <a:ext cx="156140" cy="156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xmlns="" id="{48D260B4-259D-4BF1-857A-169C6C58222F}"/>
              </a:ext>
            </a:extLst>
          </p:cNvPr>
          <p:cNvGrpSpPr/>
          <p:nvPr/>
        </p:nvGrpSpPr>
        <p:grpSpPr>
          <a:xfrm>
            <a:off x="4898423" y="1806096"/>
            <a:ext cx="3200828" cy="1606390"/>
            <a:chOff x="5451199" y="1748108"/>
            <a:chExt cx="3467564" cy="1606390"/>
          </a:xfrm>
        </p:grpSpPr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xmlns="" id="{0897577E-3CC4-4551-AE8C-FA270F18A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4981" y="1748108"/>
              <a:ext cx="1733782" cy="1606390"/>
            </a:xfrm>
            <a:prstGeom prst="rect">
              <a:avLst/>
            </a:prstGeom>
          </p:spPr>
        </p:pic>
        <p:pic>
          <p:nvPicPr>
            <p:cNvPr id="60" name="그림 59">
              <a:extLst>
                <a:ext uri="{FF2B5EF4-FFF2-40B4-BE49-F238E27FC236}">
                  <a16:creationId xmlns:a16="http://schemas.microsoft.com/office/drawing/2014/main" xmlns="" id="{797AEE77-898C-4CE2-BA37-7FAC78A9300D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48562" y="2485778"/>
              <a:ext cx="1213200" cy="796410"/>
            </a:xfrm>
            <a:prstGeom prst="rect">
              <a:avLst/>
            </a:prstGeom>
          </p:spPr>
        </p:pic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xmlns="" id="{AA3A4400-1C1B-4D32-A3A4-B3CA52D566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03629" y="2691799"/>
              <a:ext cx="1112579" cy="394973"/>
            </a:xfrm>
            <a:prstGeom prst="rect">
              <a:avLst/>
            </a:prstGeom>
          </p:spPr>
        </p:pic>
        <p:pic>
          <p:nvPicPr>
            <p:cNvPr id="64" name="그림 63">
              <a:extLst>
                <a:ext uri="{FF2B5EF4-FFF2-40B4-BE49-F238E27FC236}">
                  <a16:creationId xmlns:a16="http://schemas.microsoft.com/office/drawing/2014/main" xmlns="" id="{A9040873-23F3-4694-9AE1-D6941D72A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1199" y="1748108"/>
              <a:ext cx="1733782" cy="1606390"/>
            </a:xfrm>
            <a:prstGeom prst="rect">
              <a:avLst/>
            </a:prstGeom>
          </p:spPr>
        </p:pic>
      </p:grpSp>
      <p:sp>
        <p:nvSpPr>
          <p:cNvPr id="69" name="TextBox 68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7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1244025" y="4041943"/>
            <a:ext cx="1050049" cy="360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타원 31"/>
          <p:cNvSpPr/>
          <p:nvPr/>
        </p:nvSpPr>
        <p:spPr>
          <a:xfrm>
            <a:off x="5611707" y="4045841"/>
            <a:ext cx="926333" cy="360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201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3526124" y="1628800"/>
            <a:ext cx="3331892" cy="1296144"/>
          </a:xfrm>
          <a:prstGeom prst="roundRect">
            <a:avLst>
              <a:gd name="adj" fmla="val 319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600385" y="4040194"/>
            <a:ext cx="5761595" cy="361789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 algn="r"/>
            <a:r>
              <a:rPr lang="en-US" altLang="ko-KR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U+ </a:t>
            </a:r>
            <a:r>
              <a:rPr lang="ko-KR" altLang="en-US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터칭</a:t>
            </a:r>
            <a:endParaRPr lang="ko-KR" altLang="en-US" b="1" spc="-150" dirty="0">
              <a:solidFill>
                <a:schemeClr val="tx1">
                  <a:lumMod val="85000"/>
                  <a:lumOff val="15000"/>
                </a:schemeClr>
              </a:solidFill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1020209"/>
            <a:ext cx="7076526" cy="392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83969" tIns="41985" rIns="83969" bIns="41985" rtlCol="0" anchor="ctr">
            <a:spAutoFit/>
          </a:bodyPr>
          <a:lstStyle/>
          <a:p>
            <a:r>
              <a:rPr lang="en-US" altLang="ko-KR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</a:t>
            </a:r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 앱</a:t>
            </a:r>
            <a:r>
              <a:rPr lang="en-US" altLang="ko-KR" sz="1200" b="1" spc="110" dirty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</a:t>
            </a:r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활용한 신규 고객 유입과 재방문 유도</a:t>
            </a:r>
            <a:endParaRPr lang="ko-KR" altLang="en-US" sz="2000" b="1" spc="11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1318310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03.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특장점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" name="직사각형 1"/>
          <p:cNvSpPr/>
          <p:nvPr/>
        </p:nvSpPr>
        <p:spPr>
          <a:xfrm>
            <a:off x="827584" y="1020292"/>
            <a:ext cx="392400" cy="3924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6</a:t>
            </a:r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107504" y="3140968"/>
            <a:ext cx="3456384" cy="977989"/>
            <a:chOff x="4067504" y="1872522"/>
            <a:chExt cx="3456384" cy="977989"/>
          </a:xfrm>
        </p:grpSpPr>
        <p:sp>
          <p:nvSpPr>
            <p:cNvPr id="30" name="TextBox 29"/>
            <p:cNvSpPr txBox="1"/>
            <p:nvPr/>
          </p:nvSpPr>
          <p:spPr>
            <a:xfrm>
              <a:off x="4297950" y="1902645"/>
              <a:ext cx="3225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indent="-85725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altLang="ko-KR" sz="16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</a:t>
              </a:r>
              <a:r>
                <a:rPr lang="ko-KR" altLang="en-US" sz="16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앱페이지로 매장 홍보</a:t>
              </a:r>
              <a:endPara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1" name="1/2 액자 30"/>
            <p:cNvSpPr/>
            <p:nvPr/>
          </p:nvSpPr>
          <p:spPr>
            <a:xfrm>
              <a:off x="4211520" y="1872522"/>
              <a:ext cx="216024" cy="500137"/>
            </a:xfrm>
            <a:prstGeom prst="halfFrame">
              <a:avLst>
                <a:gd name="adj1" fmla="val 27613"/>
                <a:gd name="adj2" fmla="val 2475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1/2 액자 31"/>
            <p:cNvSpPr/>
            <p:nvPr/>
          </p:nvSpPr>
          <p:spPr>
            <a:xfrm rot="10800000">
              <a:off x="6731801" y="2350374"/>
              <a:ext cx="216024" cy="500137"/>
            </a:xfrm>
            <a:prstGeom prst="halfFrame">
              <a:avLst>
                <a:gd name="adj1" fmla="val 27613"/>
                <a:gd name="adj2" fmla="val 2475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4067504" y="2203887"/>
              <a:ext cx="288032" cy="185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513974" y="2262685"/>
              <a:ext cx="250585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 </a:t>
              </a:r>
              <a:r>
                <a:rPr lang="ko-KR" altLang="en-US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앱에 매장 소개페이지 게시</a:t>
              </a:r>
              <a:endPara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r>
                <a:rPr lang="en-US" altLang="ko-KR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 </a:t>
              </a:r>
              <a:r>
                <a:rPr lang="ko-KR" altLang="en-US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매장 주변 앱이용자 대상 홍보</a:t>
              </a:r>
              <a:endPara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803809" y="2304570"/>
              <a:ext cx="288032" cy="185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5"/>
          <a:stretch/>
        </p:blipFill>
        <p:spPr>
          <a:xfrm>
            <a:off x="827584" y="4422770"/>
            <a:ext cx="1610295" cy="20540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808975"/>
            <a:ext cx="942666" cy="1190269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3727628" y="1628800"/>
            <a:ext cx="1929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</a:t>
            </a:r>
            <a:r>
              <a:rPr lang="ko-KR" altLang="en-US" sz="16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터칭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(Touching) App.</a:t>
            </a:r>
            <a:endParaRPr lang="ko-KR" altLang="en-US" sz="16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633975" y="2114272"/>
            <a:ext cx="30097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. 160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만 가입자 보유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(‘17.11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기준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. 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고객과의 다양한 소통채널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</a:p>
        </p:txBody>
      </p:sp>
      <p:grpSp>
        <p:nvGrpSpPr>
          <p:cNvPr id="73" name="그룹 72"/>
          <p:cNvGrpSpPr/>
          <p:nvPr/>
        </p:nvGrpSpPr>
        <p:grpSpPr>
          <a:xfrm>
            <a:off x="3059832" y="3140968"/>
            <a:ext cx="3456384" cy="977989"/>
            <a:chOff x="4067504" y="1872522"/>
            <a:chExt cx="3456384" cy="977989"/>
          </a:xfrm>
        </p:grpSpPr>
        <p:sp>
          <p:nvSpPr>
            <p:cNvPr id="78" name="TextBox 77"/>
            <p:cNvSpPr txBox="1"/>
            <p:nvPr/>
          </p:nvSpPr>
          <p:spPr>
            <a:xfrm>
              <a:off x="4502574" y="2231992"/>
              <a:ext cx="250585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 </a:t>
              </a:r>
              <a:r>
                <a:rPr lang="ko-KR" altLang="en-US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쿠폰</a:t>
              </a:r>
              <a:r>
                <a:rPr lang="en-US" altLang="ko-KR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/</a:t>
              </a:r>
              <a:r>
                <a:rPr lang="ko-KR" altLang="en-US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메시지로 재방문 유도</a:t>
              </a:r>
              <a:endPara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r>
                <a:rPr lang="en-US" altLang="ko-KR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 </a:t>
              </a:r>
              <a:r>
                <a:rPr lang="ko-KR" altLang="en-US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매장 이벤트 홍보 문자</a:t>
              </a:r>
              <a:endPara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297950" y="1902645"/>
              <a:ext cx="3225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indent="-85725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altLang="ko-KR" sz="16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</a:t>
              </a:r>
              <a:r>
                <a:rPr lang="ko-KR" altLang="en-US" sz="16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앱 통한 쿠폰</a:t>
              </a:r>
              <a:r>
                <a:rPr lang="en-US" altLang="ko-KR" sz="16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/</a:t>
              </a:r>
              <a:r>
                <a:rPr lang="ko-KR" altLang="en-US" sz="16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메시지 발송</a:t>
              </a:r>
              <a:endPara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5" name="1/2 액자 74"/>
            <p:cNvSpPr/>
            <p:nvPr/>
          </p:nvSpPr>
          <p:spPr>
            <a:xfrm>
              <a:off x="4211520" y="1872522"/>
              <a:ext cx="216024" cy="500137"/>
            </a:xfrm>
            <a:prstGeom prst="halfFrame">
              <a:avLst>
                <a:gd name="adj1" fmla="val 27613"/>
                <a:gd name="adj2" fmla="val 2475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1/2 액자 75"/>
            <p:cNvSpPr/>
            <p:nvPr/>
          </p:nvSpPr>
          <p:spPr>
            <a:xfrm rot="10800000">
              <a:off x="6587785" y="2350374"/>
              <a:ext cx="216024" cy="500137"/>
            </a:xfrm>
            <a:prstGeom prst="halfFrame">
              <a:avLst>
                <a:gd name="adj1" fmla="val 27613"/>
                <a:gd name="adj2" fmla="val 2475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4067504" y="2203887"/>
              <a:ext cx="288032" cy="185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6659793" y="2304570"/>
              <a:ext cx="288032" cy="185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4" name="직사각형 43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02"/>
          <a:stretch/>
        </p:blipFill>
        <p:spPr>
          <a:xfrm>
            <a:off x="2910321" y="1997160"/>
            <a:ext cx="809639" cy="97288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8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47" name="그림 46" descr="스크린샷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4DE15A51-7CA8-4EA2-9D17-9B91D161383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3473" b="30416"/>
          <a:stretch/>
        </p:blipFill>
        <p:spPr>
          <a:xfrm>
            <a:off x="3545362" y="4329101"/>
            <a:ext cx="1760400" cy="22414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48" name="그룹 47"/>
          <p:cNvGrpSpPr/>
          <p:nvPr/>
        </p:nvGrpSpPr>
        <p:grpSpPr>
          <a:xfrm>
            <a:off x="5940152" y="3140968"/>
            <a:ext cx="3456384" cy="977989"/>
            <a:chOff x="4067504" y="1872522"/>
            <a:chExt cx="3456384" cy="977989"/>
          </a:xfrm>
        </p:grpSpPr>
        <p:sp>
          <p:nvSpPr>
            <p:cNvPr id="49" name="TextBox 48"/>
            <p:cNvSpPr txBox="1"/>
            <p:nvPr/>
          </p:nvSpPr>
          <p:spPr>
            <a:xfrm>
              <a:off x="4585982" y="2262685"/>
              <a:ext cx="250585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 </a:t>
              </a:r>
              <a:r>
                <a:rPr lang="ko-KR" altLang="en-US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할인 쿠폰 등록하여 </a:t>
              </a:r>
              <a:endPara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r>
                <a:rPr lang="en-US" altLang="ko-KR" sz="130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en-US" altLang="ko-KR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sz="13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신규고객 방문 유도 가능</a:t>
              </a:r>
              <a:endParaRPr lang="en-US" altLang="ko-KR" sz="13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297950" y="1902645"/>
              <a:ext cx="3225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indent="-85725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altLang="ko-KR" sz="16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</a:t>
              </a:r>
              <a:r>
                <a:rPr lang="ko-KR" altLang="en-US" sz="16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앱 통한 쿠폰 게시</a:t>
              </a:r>
              <a:endPara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2" name="1/2 액자 51"/>
            <p:cNvSpPr/>
            <p:nvPr/>
          </p:nvSpPr>
          <p:spPr>
            <a:xfrm>
              <a:off x="4211520" y="1872522"/>
              <a:ext cx="216024" cy="500137"/>
            </a:xfrm>
            <a:prstGeom prst="halfFrame">
              <a:avLst>
                <a:gd name="adj1" fmla="val 27613"/>
                <a:gd name="adj2" fmla="val 2475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1/2 액자 52"/>
            <p:cNvSpPr/>
            <p:nvPr/>
          </p:nvSpPr>
          <p:spPr>
            <a:xfrm rot="10800000">
              <a:off x="6587785" y="2350374"/>
              <a:ext cx="216024" cy="500137"/>
            </a:xfrm>
            <a:prstGeom prst="halfFrame">
              <a:avLst>
                <a:gd name="adj1" fmla="val 27613"/>
                <a:gd name="adj2" fmla="val 2475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4067504" y="2203887"/>
              <a:ext cx="288032" cy="185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659793" y="2304570"/>
              <a:ext cx="288032" cy="185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56" name="그림 55" descr="스크린샷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3668BE5A-9C4B-4DAF-A052-5B2E8CEB36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t="3473" b="30416"/>
          <a:stretch/>
        </p:blipFill>
        <p:spPr>
          <a:xfrm>
            <a:off x="6484008" y="4329101"/>
            <a:ext cx="1760400" cy="22414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3578310" y="4023574"/>
            <a:ext cx="20018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* 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푸시메시지 무료 제공</a:t>
            </a:r>
            <a:endParaRPr lang="ko-KR" altLang="en-US" sz="1000" dirty="0">
              <a:solidFill>
                <a:schemeClr val="bg1">
                  <a:lumMod val="50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880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00385" y="4040194"/>
            <a:ext cx="5761595" cy="361789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 algn="r"/>
            <a:r>
              <a:rPr lang="en-US" altLang="ko-KR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U+ </a:t>
            </a:r>
            <a:r>
              <a:rPr lang="ko-KR" altLang="en-US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터칭</a:t>
            </a:r>
            <a:endParaRPr lang="ko-KR" altLang="en-US" b="1" spc="-150" dirty="0">
              <a:solidFill>
                <a:schemeClr val="tx1">
                  <a:lumMod val="85000"/>
                  <a:lumOff val="15000"/>
                </a:schemeClr>
              </a:solidFill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5960" y="1052736"/>
            <a:ext cx="2052000" cy="392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83969" tIns="41985" rIns="83969" bIns="41985" rtlCol="0" anchor="ctr">
            <a:spAutoFit/>
          </a:bodyPr>
          <a:lstStyle/>
          <a:p>
            <a:pPr algn="ctr"/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서비스 월 요금</a:t>
            </a:r>
            <a:endParaRPr lang="ko-KR" altLang="en-US" sz="2000" b="1" spc="11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1842171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04.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서비스 가격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" name="직사각형 1"/>
          <p:cNvSpPr/>
          <p:nvPr/>
        </p:nvSpPr>
        <p:spPr>
          <a:xfrm>
            <a:off x="755576" y="1105019"/>
            <a:ext cx="288000" cy="2880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9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784372"/>
              </p:ext>
            </p:extLst>
          </p:nvPr>
        </p:nvGraphicFramePr>
        <p:xfrm>
          <a:off x="1155960" y="1688047"/>
          <a:ext cx="5792305" cy="14134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569"/>
                <a:gridCol w="1220434"/>
                <a:gridCol w="1220434"/>
                <a:gridCol w="1220434"/>
                <a:gridCol w="1220434"/>
              </a:tblGrid>
              <a:tr h="4711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구분</a:t>
                      </a:r>
                      <a:endParaRPr lang="ko-KR" altLang="en-US" sz="1400" b="1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무약정</a:t>
                      </a:r>
                      <a:endParaRPr lang="ko-KR" altLang="en-US" sz="1400" b="1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lang="ko-KR" altLang="en-US" sz="1400" b="1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년</a:t>
                      </a:r>
                      <a:endParaRPr lang="ko-KR" altLang="en-US" sz="1400" b="1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2</a:t>
                      </a:r>
                      <a:r>
                        <a:rPr lang="ko-KR" altLang="en-US" sz="1400" b="1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년</a:t>
                      </a:r>
                      <a:endParaRPr lang="ko-KR" altLang="en-US" sz="1400" b="1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3</a:t>
                      </a:r>
                      <a:r>
                        <a:rPr lang="ko-KR" altLang="en-US" sz="1400" b="1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년</a:t>
                      </a:r>
                      <a:endParaRPr lang="ko-KR" altLang="en-US" sz="1400" b="1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11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단독</a:t>
                      </a:r>
                      <a:endParaRPr lang="ko-KR" altLang="en-US" sz="1400" b="1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40,000 </a:t>
                      </a:r>
                      <a:endParaRPr lang="ko-KR" altLang="en-US" sz="1400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30,000</a:t>
                      </a:r>
                      <a:endParaRPr lang="ko-KR" altLang="en-US" sz="1400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28,000</a:t>
                      </a:r>
                      <a:endParaRPr lang="ko-KR" altLang="en-US" sz="1400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25,000</a:t>
                      </a:r>
                      <a:endParaRPr lang="ko-KR" altLang="en-US" sz="1400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1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번들</a:t>
                      </a:r>
                      <a:endParaRPr lang="ko-KR" altLang="en-US" sz="1400" b="1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40,000</a:t>
                      </a:r>
                      <a:endParaRPr lang="ko-KR" altLang="en-US" sz="1400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27,000</a:t>
                      </a:r>
                      <a:endParaRPr lang="ko-KR" altLang="en-US" sz="1400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24,500</a:t>
                      </a:r>
                      <a:endParaRPr lang="ko-KR" altLang="en-US" sz="1400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21,000</a:t>
                      </a:r>
                      <a:endParaRPr lang="ko-KR" altLang="en-US" sz="1400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5868144" y="1373295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원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 VAT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별도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83953" y="3173495"/>
            <a:ext cx="598837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경쟁사 대비 </a:t>
            </a: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만원 저렴 </a:t>
            </a: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도도포인트 </a:t>
            </a: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년 약정</a:t>
            </a: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-4</a:t>
            </a: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만원</a:t>
            </a: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선납 필수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번들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터칭 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+ 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인터넷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소호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오피스넷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 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결합 시 할인 적용</a:t>
            </a:r>
            <a:endParaRPr lang="en-US" altLang="ko-KR" sz="14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사장님 패키지 통합 신청 가능 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(‘17.12</a:t>
            </a:r>
            <a:r>
              <a:rPr lang="ko-KR" altLang="en-US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~)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55080" y="4534373"/>
            <a:ext cx="2702540" cy="392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83969" tIns="41985" rIns="83969" bIns="41985" rtlCol="0" anchor="ctr">
            <a:spAutoFit/>
          </a:bodyPr>
          <a:lstStyle/>
          <a:p>
            <a:pPr algn="ctr"/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서비스 개통 비용</a:t>
            </a:r>
            <a:endParaRPr lang="ko-KR" altLang="en-US" sz="2000" b="1" spc="11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755576" y="4586656"/>
            <a:ext cx="288000" cy="2880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83953" y="5138608"/>
            <a:ext cx="69444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설치비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5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만원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 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최초 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회</a:t>
            </a:r>
            <a:endParaRPr lang="en-US" altLang="ko-KR" sz="14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장비세트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터칭 리더기 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+ 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번호입력 키패드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): 12</a:t>
            </a:r>
            <a:r>
              <a:rPr lang="ko-KR" altLang="en-US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만원     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* </a:t>
            </a:r>
            <a:r>
              <a:rPr lang="en-US" altLang="ko-KR" sz="140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400" u="sng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년 이상 약정시 면제 적용</a:t>
            </a:r>
            <a:endParaRPr lang="en-US" altLang="ko-KR" sz="1400" u="sng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5903694"/>
            <a:ext cx="61361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* </a:t>
            </a:r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무상 유지보수 기간 </a:t>
            </a:r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리더기</a:t>
            </a:r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</a:t>
            </a:r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설치일로부터 </a:t>
            </a:r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년</a:t>
            </a:r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키패드</a:t>
            </a:r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</a:t>
            </a:r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설치일로부터 </a:t>
            </a:r>
            <a:r>
              <a:rPr lang="en-US" altLang="ko-KR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6</a:t>
            </a:r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개월 동안 </a:t>
            </a:r>
            <a:endParaRPr lang="en-US" altLang="ko-KR" sz="11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44208" y="4694947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(VAT</a:t>
            </a: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별도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964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1540486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05.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활용사례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cxnSp>
        <p:nvCxnSpPr>
          <p:cNvPr id="93" name="직선 연결선 92"/>
          <p:cNvCxnSpPr>
            <a:cxnSpLocks/>
          </p:cNvCxnSpPr>
          <p:nvPr/>
        </p:nvCxnSpPr>
        <p:spPr>
          <a:xfrm>
            <a:off x="4572000" y="1534381"/>
            <a:ext cx="0" cy="47376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10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59632" y="1020209"/>
            <a:ext cx="7076526" cy="392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83969" tIns="41985" rIns="83969" bIns="41985" rtlCol="0" anchor="ctr">
            <a:spAutoFit/>
          </a:bodyPr>
          <a:lstStyle/>
          <a:p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도입 성공사례 </a:t>
            </a:r>
            <a:r>
              <a:rPr lang="en-US" altLang="ko-KR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(</a:t>
            </a:r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소호</a:t>
            </a:r>
            <a:r>
              <a:rPr lang="en-US" altLang="ko-KR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)</a:t>
            </a:r>
            <a:endParaRPr lang="ko-KR" altLang="en-US" sz="2000" b="1" spc="11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27584" y="1020292"/>
            <a:ext cx="392400" cy="3924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1</a:t>
            </a:r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2" t="37356" r="39230" b="27130"/>
          <a:stretch/>
        </p:blipFill>
        <p:spPr bwMode="auto">
          <a:xfrm>
            <a:off x="1547664" y="1542526"/>
            <a:ext cx="5633986" cy="256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7" name="직선 연결선 46"/>
          <p:cNvCxnSpPr/>
          <p:nvPr/>
        </p:nvCxnSpPr>
        <p:spPr>
          <a:xfrm>
            <a:off x="755576" y="4149080"/>
            <a:ext cx="7416000" cy="0"/>
          </a:xfrm>
          <a:prstGeom prst="line">
            <a:avLst/>
          </a:prstGeom>
          <a:ln w="6350">
            <a:solidFill>
              <a:schemeClr val="bg1">
                <a:lumMod val="50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6" t="24660" r="37223" b="39298"/>
          <a:stretch/>
        </p:blipFill>
        <p:spPr bwMode="auto">
          <a:xfrm>
            <a:off x="1557749" y="4222791"/>
            <a:ext cx="6069637" cy="2590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타원 1"/>
          <p:cNvSpPr/>
          <p:nvPr/>
        </p:nvSpPr>
        <p:spPr>
          <a:xfrm>
            <a:off x="4283968" y="3028960"/>
            <a:ext cx="783407" cy="360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/>
          <p:cNvSpPr/>
          <p:nvPr/>
        </p:nvSpPr>
        <p:spPr>
          <a:xfrm>
            <a:off x="4283967" y="3586471"/>
            <a:ext cx="576065" cy="360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/>
          <p:cNvSpPr/>
          <p:nvPr/>
        </p:nvSpPr>
        <p:spPr>
          <a:xfrm>
            <a:off x="4387638" y="6021288"/>
            <a:ext cx="679737" cy="360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45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1540486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05.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활용사례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cxnSp>
        <p:nvCxnSpPr>
          <p:cNvPr id="93" name="직선 연결선 92"/>
          <p:cNvCxnSpPr>
            <a:cxnSpLocks/>
          </p:cNvCxnSpPr>
          <p:nvPr/>
        </p:nvCxnSpPr>
        <p:spPr>
          <a:xfrm>
            <a:off x="4572000" y="1534381"/>
            <a:ext cx="0" cy="47376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11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59632" y="1020209"/>
            <a:ext cx="7076526" cy="392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83969" tIns="41985" rIns="83969" bIns="41985" rtlCol="0" anchor="ctr">
            <a:spAutoFit/>
          </a:bodyPr>
          <a:lstStyle/>
          <a:p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도입 성공사례 </a:t>
            </a:r>
            <a:r>
              <a:rPr lang="en-US" altLang="ko-KR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(</a:t>
            </a:r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소호</a:t>
            </a:r>
            <a:r>
              <a:rPr lang="en-US" altLang="ko-KR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)</a:t>
            </a:r>
            <a:endParaRPr lang="ko-KR" altLang="en-US" sz="2000" b="1" spc="11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27584" y="1020292"/>
            <a:ext cx="392400" cy="3924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1</a:t>
            </a:r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755576" y="4149080"/>
            <a:ext cx="7416000" cy="0"/>
          </a:xfrm>
          <a:prstGeom prst="line">
            <a:avLst/>
          </a:prstGeom>
          <a:ln w="6350">
            <a:solidFill>
              <a:schemeClr val="bg1">
                <a:lumMod val="50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4982" r="37882" b="38975"/>
          <a:stretch/>
        </p:blipFill>
        <p:spPr bwMode="auto">
          <a:xfrm>
            <a:off x="1545691" y="1503253"/>
            <a:ext cx="5834621" cy="2521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t="37859" r="35375" b="25498"/>
          <a:stretch/>
        </p:blipFill>
        <p:spPr bwMode="auto">
          <a:xfrm>
            <a:off x="1583153" y="4221088"/>
            <a:ext cx="5869167" cy="2563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타원 22"/>
          <p:cNvSpPr/>
          <p:nvPr/>
        </p:nvSpPr>
        <p:spPr>
          <a:xfrm>
            <a:off x="4868713" y="3212976"/>
            <a:ext cx="783407" cy="360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607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200983" y="4794872"/>
            <a:ext cx="2322947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재방문고객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수 </a:t>
            </a:r>
            <a:endParaRPr lang="en-US" altLang="ko-K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  <a:p>
            <a:pPr algn="ctr"/>
            <a:r>
              <a:rPr lang="en-US" altLang="ko-KR" sz="2800" dirty="0" smtClean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2.1</a:t>
            </a:r>
            <a:r>
              <a:rPr lang="ko-KR" altLang="en-US" sz="2800" dirty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배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증가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366012" y="4794872"/>
            <a:ext cx="23762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신규고객 </a:t>
            </a:r>
            <a:endParaRPr lang="en-US" altLang="ko-K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  <a:p>
            <a:pPr algn="ctr"/>
            <a:r>
              <a:rPr lang="en-US" altLang="ko-KR" sz="2800" dirty="0" smtClean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6</a:t>
            </a:r>
            <a:r>
              <a:rPr lang="ko-KR" altLang="en-US" sz="2800" dirty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천 명</a:t>
            </a:r>
            <a:r>
              <a:rPr lang="ko-KR" altLang="en-US" sz="1600" dirty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확보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323117" y="4794872"/>
            <a:ext cx="28758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월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적립건수 </a:t>
            </a:r>
            <a:endParaRPr lang="en-US" altLang="ko-K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  <a:p>
            <a:pPr algn="ctr"/>
            <a:r>
              <a:rPr lang="en-US" altLang="ko-KR" sz="2800" dirty="0" smtClean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10</a:t>
            </a:r>
            <a:r>
              <a:rPr lang="ko-KR" altLang="en-US" sz="2800" dirty="0">
                <a:solidFill>
                  <a:srgbClr val="C00000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만 건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돌파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1540486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05.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활용사례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259632" y="1020209"/>
            <a:ext cx="7076526" cy="392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83969" tIns="41985" rIns="83969" bIns="41985" rtlCol="0" anchor="ctr">
            <a:spAutoFit/>
          </a:bodyPr>
          <a:lstStyle/>
          <a:p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도입 성공사례 </a:t>
            </a:r>
            <a:r>
              <a:rPr lang="en-US" altLang="ko-KR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(</a:t>
            </a:r>
            <a:r>
              <a:rPr lang="ko-KR" altLang="en-US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프랜차이즈</a:t>
            </a:r>
            <a:r>
              <a:rPr lang="en-US" altLang="ko-KR" sz="2000" b="1" spc="1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)</a:t>
            </a:r>
            <a:endParaRPr lang="ko-KR" altLang="en-US" sz="2000" b="1" spc="11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27584" y="1020292"/>
            <a:ext cx="392400" cy="3924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2</a:t>
            </a:r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cxnSp>
        <p:nvCxnSpPr>
          <p:cNvPr id="64" name="직선 연결선 63"/>
          <p:cNvCxnSpPr/>
          <p:nvPr/>
        </p:nvCxnSpPr>
        <p:spPr>
          <a:xfrm flipV="1">
            <a:off x="447047" y="2972173"/>
            <a:ext cx="2628000" cy="8238"/>
          </a:xfrm>
          <a:prstGeom prst="line">
            <a:avLst/>
          </a:prstGeom>
          <a:ln>
            <a:solidFill>
              <a:schemeClr val="bg1">
                <a:lumMod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flipV="1">
            <a:off x="3240144" y="2972173"/>
            <a:ext cx="2628000" cy="8238"/>
          </a:xfrm>
          <a:prstGeom prst="line">
            <a:avLst/>
          </a:prstGeom>
          <a:ln>
            <a:solidFill>
              <a:schemeClr val="bg1">
                <a:lumMod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V="1">
            <a:off x="6048456" y="2972173"/>
            <a:ext cx="2628000" cy="8238"/>
          </a:xfrm>
          <a:prstGeom prst="line">
            <a:avLst/>
          </a:prstGeom>
          <a:ln>
            <a:solidFill>
              <a:schemeClr val="bg1">
                <a:lumMod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20"/>
          <p:cNvSpPr txBox="1"/>
          <p:nvPr/>
        </p:nvSpPr>
        <p:spPr>
          <a:xfrm>
            <a:off x="585545" y="2399500"/>
            <a:ext cx="235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음료 브랜드 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‘</a:t>
            </a:r>
            <a:r>
              <a:rPr lang="ko-KR" altLang="en-US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메가커피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’</a:t>
            </a:r>
          </a:p>
        </p:txBody>
      </p:sp>
      <p:sp>
        <p:nvSpPr>
          <p:cNvPr id="68" name="TextBox 20"/>
          <p:cNvSpPr txBox="1"/>
          <p:nvPr/>
        </p:nvSpPr>
        <p:spPr>
          <a:xfrm>
            <a:off x="3286116" y="2399500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분식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브랜드 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‘</a:t>
            </a:r>
            <a:r>
              <a:rPr lang="ko-KR" altLang="en-US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죠스떡볶이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’</a:t>
            </a:r>
          </a:p>
        </p:txBody>
      </p:sp>
      <p:sp>
        <p:nvSpPr>
          <p:cNvPr id="69" name="TextBox 20"/>
          <p:cNvSpPr txBox="1"/>
          <p:nvPr/>
        </p:nvSpPr>
        <p:spPr>
          <a:xfrm>
            <a:off x="6072198" y="2399500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‘</a:t>
            </a:r>
            <a:r>
              <a:rPr lang="ko-KR" altLang="en-US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롯데시네마 의정부민락점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’</a:t>
            </a:r>
          </a:p>
        </p:txBody>
      </p:sp>
      <p:pic>
        <p:nvPicPr>
          <p:cNvPr id="70" name="그림 69" descr="개체이(가) 표시된 사진&#10;&#10;높은 신뢰도로 생성된 설명">
            <a:extLst>
              <a:ext uri="{FF2B5EF4-FFF2-40B4-BE49-F238E27FC236}">
                <a16:creationId xmlns:a16="http://schemas.microsoft.com/office/drawing/2014/main" xmlns="" id="{FA47E18D-3D1B-4BF7-8EDE-2FD1996D61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55" r="84268"/>
          <a:stretch/>
        </p:blipFill>
        <p:spPr>
          <a:xfrm>
            <a:off x="1172839" y="1772816"/>
            <a:ext cx="1176416" cy="707162"/>
          </a:xfrm>
          <a:prstGeom prst="rect">
            <a:avLst/>
          </a:prstGeom>
        </p:spPr>
      </p:pic>
      <p:pic>
        <p:nvPicPr>
          <p:cNvPr id="71" name="그림 70" descr="개체이(가) 표시된 사진&#10;&#10;높은 신뢰도로 생성된 설명">
            <a:extLst>
              <a:ext uri="{FF2B5EF4-FFF2-40B4-BE49-F238E27FC236}">
                <a16:creationId xmlns:a16="http://schemas.microsoft.com/office/drawing/2014/main" xmlns="" id="{E58CD1C9-C43F-486D-8637-77D8ACCF0E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9" r="75352"/>
          <a:stretch/>
        </p:blipFill>
        <p:spPr>
          <a:xfrm>
            <a:off x="677128" y="3140968"/>
            <a:ext cx="2167838" cy="1561364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12BF4569-2CB5-476E-A57B-B50FF192B4DA}"/>
              </a:ext>
            </a:extLst>
          </p:cNvPr>
          <p:cNvSpPr txBox="1"/>
          <p:nvPr/>
        </p:nvSpPr>
        <p:spPr>
          <a:xfrm>
            <a:off x="5220072" y="5515651"/>
            <a:ext cx="2914905" cy="271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도입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6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개월 후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en-US" altLang="ko-KR" sz="1050" dirty="0">
              <a:solidFill>
                <a:schemeClr val="tx1">
                  <a:lumMod val="75000"/>
                  <a:lumOff val="2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73" name="그림 72">
            <a:extLst>
              <a:ext uri="{FF2B5EF4-FFF2-40B4-BE49-F238E27FC236}">
                <a16:creationId xmlns:a16="http://schemas.microsoft.com/office/drawing/2014/main" xmlns="" id="{F7EFF752-C9C1-496A-9AB1-B8E514F9FD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678" r="11397"/>
          <a:stretch/>
        </p:blipFill>
        <p:spPr>
          <a:xfrm>
            <a:off x="3725469" y="3172875"/>
            <a:ext cx="1657350" cy="1497551"/>
          </a:xfrm>
          <a:prstGeom prst="rect">
            <a:avLst/>
          </a:prstGeom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xmlns="" id="{18C95739-42C4-45B5-9492-32F68AED85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43" r="24151"/>
          <a:stretch/>
        </p:blipFill>
        <p:spPr>
          <a:xfrm>
            <a:off x="6748094" y="3172875"/>
            <a:ext cx="1228725" cy="1497551"/>
          </a:xfrm>
          <a:prstGeom prst="rect">
            <a:avLst/>
          </a:prstGeom>
        </p:spPr>
      </p:pic>
      <p:pic>
        <p:nvPicPr>
          <p:cNvPr id="75" name="Picture 2" descr="http://www.jawsfood.com/wp-content/themes/jawsfood/images/brand_1_3.png">
            <a:extLst>
              <a:ext uri="{FF2B5EF4-FFF2-40B4-BE49-F238E27FC236}">
                <a16:creationId xmlns:a16="http://schemas.microsoft.com/office/drawing/2014/main" xmlns="" id="{9D96E5A0-232B-484F-9289-28F75016A5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42103" y="1957344"/>
            <a:ext cx="1024083" cy="33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xmlns="" id="{91AFDD96-EDFA-4488-AD07-27D0BE7E6B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206" y="2044494"/>
            <a:ext cx="1714500" cy="163806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211960" y="5524692"/>
            <a:ext cx="116249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이벤트 </a:t>
            </a:r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</a:t>
            </a:r>
            <a:r>
              <a: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만에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050" dirty="0"/>
          </a:p>
        </p:txBody>
      </p:sp>
      <p:sp>
        <p:nvSpPr>
          <p:cNvPr id="77" name="직사각형 76"/>
          <p:cNvSpPr/>
          <p:nvPr/>
        </p:nvSpPr>
        <p:spPr>
          <a:xfrm>
            <a:off x="1637753" y="5524692"/>
            <a:ext cx="104227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도입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6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개월 후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050" dirty="0"/>
          </a:p>
        </p:txBody>
      </p:sp>
      <p:sp>
        <p:nvSpPr>
          <p:cNvPr id="78" name="TextBox 77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12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777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206434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06.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주요 레퍼런스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307772" y="908720"/>
            <a:ext cx="6648605" cy="3808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전국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7,500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 매장에서 이용 중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13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638088" y="1619508"/>
            <a:ext cx="1743100" cy="1233428"/>
            <a:chOff x="2684884" y="5061969"/>
            <a:chExt cx="1743100" cy="1233428"/>
          </a:xfrm>
        </p:grpSpPr>
        <p:sp>
          <p:nvSpPr>
            <p:cNvPr id="37" name="TextBox 36"/>
            <p:cNvSpPr txBox="1"/>
            <p:nvPr/>
          </p:nvSpPr>
          <p:spPr>
            <a:xfrm>
              <a:off x="2684884" y="5926065"/>
              <a:ext cx="1743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780</a:t>
              </a:r>
              <a:r>
                <a:rPr lang="ko-KR" altLang="en-US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만 명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684884" y="5710041"/>
              <a:ext cx="1743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dirty="0">
                  <a:solidFill>
                    <a:schemeClr val="bg1">
                      <a:lumMod val="50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총 사용자 수</a:t>
              </a: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697147" y="5061969"/>
              <a:ext cx="1630501" cy="1233428"/>
            </a:xfrm>
            <a:prstGeom prst="round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6434" y="5133977"/>
              <a:ext cx="540000" cy="540000"/>
            </a:xfrm>
            <a:prstGeom prst="rect">
              <a:avLst/>
            </a:prstGeom>
          </p:spPr>
        </p:pic>
      </p:grpSp>
      <p:grpSp>
        <p:nvGrpSpPr>
          <p:cNvPr id="4" name="그룹 3"/>
          <p:cNvGrpSpPr/>
          <p:nvPr/>
        </p:nvGrpSpPr>
        <p:grpSpPr>
          <a:xfrm>
            <a:off x="675536" y="1619508"/>
            <a:ext cx="1804472" cy="1233428"/>
            <a:chOff x="751304" y="5061969"/>
            <a:chExt cx="1804472" cy="1233428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833182" y="5061969"/>
              <a:ext cx="1630501" cy="1233428"/>
            </a:xfrm>
            <a:prstGeom prst="round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44" name="그림 43"/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3540" y="5155758"/>
              <a:ext cx="540000" cy="540000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51304" y="5926065"/>
              <a:ext cx="1804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7,500</a:t>
              </a:r>
              <a:r>
                <a:rPr lang="ko-KR" altLang="en-US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개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51304" y="5710041"/>
              <a:ext cx="18044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dirty="0" smtClean="0">
                  <a:solidFill>
                    <a:schemeClr val="bg1">
                      <a:lumMod val="50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이</a:t>
              </a:r>
              <a:r>
                <a:rPr lang="ko-KR" altLang="en-US" sz="1400" dirty="0">
                  <a:solidFill>
                    <a:schemeClr val="bg1">
                      <a:lumMod val="50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용</a:t>
              </a:r>
              <a:r>
                <a:rPr lang="ko-KR" altLang="en-US" sz="1400" dirty="0" smtClean="0">
                  <a:solidFill>
                    <a:schemeClr val="bg1">
                      <a:lumMod val="50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sz="1400" dirty="0">
                  <a:solidFill>
                    <a:schemeClr val="bg1">
                      <a:lumMod val="50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매장 수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4539268" y="1619508"/>
            <a:ext cx="1743100" cy="1233428"/>
            <a:chOff x="4572000" y="5061969"/>
            <a:chExt cx="1743100" cy="1233428"/>
          </a:xfrm>
        </p:grpSpPr>
        <p:sp>
          <p:nvSpPr>
            <p:cNvPr id="55" name="TextBox 54"/>
            <p:cNvSpPr txBox="1"/>
            <p:nvPr/>
          </p:nvSpPr>
          <p:spPr>
            <a:xfrm>
              <a:off x="4572000" y="5926065"/>
              <a:ext cx="1743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160</a:t>
              </a:r>
              <a:r>
                <a:rPr lang="ko-KR" altLang="en-US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만 명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572000" y="5710041"/>
              <a:ext cx="1743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dirty="0">
                  <a:solidFill>
                    <a:schemeClr val="bg1">
                      <a:lumMod val="50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앱 사용자 수</a:t>
              </a: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4592744" y="5061969"/>
              <a:ext cx="1630501" cy="1233428"/>
            </a:xfrm>
            <a:prstGeom prst="round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58" name="그림 5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5083" y="5113365"/>
              <a:ext cx="540000" cy="540000"/>
            </a:xfrm>
            <a:prstGeom prst="rect">
              <a:avLst/>
            </a:prstGeom>
          </p:spPr>
        </p:pic>
      </p:grpSp>
      <p:grpSp>
        <p:nvGrpSpPr>
          <p:cNvPr id="8" name="그룹 7"/>
          <p:cNvGrpSpPr/>
          <p:nvPr/>
        </p:nvGrpSpPr>
        <p:grpSpPr>
          <a:xfrm>
            <a:off x="6440448" y="1619508"/>
            <a:ext cx="1731952" cy="1233428"/>
            <a:chOff x="6516216" y="5061969"/>
            <a:chExt cx="1731952" cy="1233428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6533106" y="5061969"/>
              <a:ext cx="1630501" cy="1233428"/>
            </a:xfrm>
            <a:prstGeom prst="round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516216" y="5926065"/>
              <a:ext cx="17319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6,200</a:t>
              </a:r>
              <a:r>
                <a:rPr lang="ko-KR" altLang="en-US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만 건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516216" y="5710041"/>
              <a:ext cx="17319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dirty="0">
                  <a:solidFill>
                    <a:schemeClr val="bg1">
                      <a:lumMod val="50000"/>
                    </a:schemeClr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누적 이용건수</a:t>
              </a:r>
            </a:p>
          </p:txBody>
        </p:sp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3725" y="5133977"/>
              <a:ext cx="540000" cy="540000"/>
            </a:xfrm>
            <a:prstGeom prst="rect">
              <a:avLst/>
            </a:prstGeom>
          </p:spPr>
        </p:pic>
      </p:grpSp>
      <p:pic>
        <p:nvPicPr>
          <p:cNvPr id="63" name="그림 62">
            <a:extLst>
              <a:ext uri="{FF2B5EF4-FFF2-40B4-BE49-F238E27FC236}">
                <a16:creationId xmlns:a16="http://schemas.microsoft.com/office/drawing/2014/main" xmlns="" id="{A1148F49-B26B-4347-9D84-32E5757C75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906" t="17690" r="13794" b="6209"/>
          <a:stretch/>
        </p:blipFill>
        <p:spPr>
          <a:xfrm>
            <a:off x="755576" y="3070996"/>
            <a:ext cx="5418918" cy="3164281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xmlns="" id="{6259724F-D501-4AB5-9508-AA33DDD10FA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011" t="4303" r="7451" b="791"/>
          <a:stretch/>
        </p:blipFill>
        <p:spPr>
          <a:xfrm>
            <a:off x="6174494" y="3068960"/>
            <a:ext cx="1927945" cy="3168352"/>
          </a:xfrm>
          <a:prstGeom prst="rect">
            <a:avLst/>
          </a:prstGeom>
        </p:spPr>
      </p:pic>
      <p:sp>
        <p:nvSpPr>
          <p:cNvPr id="65" name="직사각형 64"/>
          <p:cNvSpPr/>
          <p:nvPr/>
        </p:nvSpPr>
        <p:spPr>
          <a:xfrm>
            <a:off x="827584" y="924886"/>
            <a:ext cx="392400" cy="3924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876256" y="1036696"/>
            <a:ext cx="1107996" cy="280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(‘17.11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기준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44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00385" y="4040194"/>
            <a:ext cx="5761595" cy="361789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 algn="r"/>
            <a:r>
              <a:rPr lang="en-US" altLang="ko-KR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U+ </a:t>
            </a:r>
            <a:r>
              <a:rPr lang="ko-KR" altLang="en-US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Bold" panose="020B0600000101010101" pitchFamily="50" charset="-127"/>
                <a:ea typeface="LG스마트체 Bold" panose="020B0600000101010101" pitchFamily="50" charset="-127"/>
              </a:rPr>
              <a:t>터칭</a:t>
            </a:r>
            <a:endParaRPr lang="ko-KR" altLang="en-US" b="1" spc="-150" dirty="0">
              <a:solidFill>
                <a:schemeClr val="tx1">
                  <a:lumMod val="85000"/>
                  <a:lumOff val="15000"/>
                </a:schemeClr>
              </a:solidFill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612440" y="683688"/>
            <a:ext cx="7920000" cy="0"/>
          </a:xfrm>
          <a:prstGeom prst="line">
            <a:avLst/>
          </a:prstGeom>
          <a:ln w="19050">
            <a:solidFill>
              <a:srgbClr val="C63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12440" y="214568"/>
            <a:ext cx="206434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ko-KR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06.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주요 레퍼런스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9294" y="620688"/>
            <a:ext cx="124274" cy="126000"/>
            <a:chOff x="559294" y="620688"/>
            <a:chExt cx="124274" cy="126000"/>
          </a:xfrm>
        </p:grpSpPr>
        <p:sp>
          <p:nvSpPr>
            <p:cNvPr id="15" name="타원 14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타원 15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460432" y="620688"/>
            <a:ext cx="124274" cy="126000"/>
            <a:chOff x="559294" y="620688"/>
            <a:chExt cx="124274" cy="126000"/>
          </a:xfrm>
        </p:grpSpPr>
        <p:sp>
          <p:nvSpPr>
            <p:cNvPr id="20" name="타원 19"/>
            <p:cNvSpPr/>
            <p:nvPr/>
          </p:nvSpPr>
          <p:spPr>
            <a:xfrm>
              <a:off x="559294" y="620688"/>
              <a:ext cx="124274" cy="126000"/>
            </a:xfrm>
            <a:prstGeom prst="ellipse">
              <a:avLst/>
            </a:prstGeom>
            <a:solidFill>
              <a:srgbClr val="C63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타원 20"/>
            <p:cNvSpPr/>
            <p:nvPr/>
          </p:nvSpPr>
          <p:spPr>
            <a:xfrm>
              <a:off x="576431" y="639291"/>
              <a:ext cx="90000" cy="88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277113" y="945623"/>
            <a:ext cx="6679264" cy="4247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다양한 업종의 프랜차이즈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5,200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350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개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브랜드 보유          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25" name="그림 24" descr="스크린샷이(가) 표시된 사진&#10;&#10;높은 신뢰도로 생성된 설명">
            <a:extLst>
              <a:ext uri="{FF2B5EF4-FFF2-40B4-BE49-F238E27FC236}">
                <a16:creationId xmlns:a16="http://schemas.microsoft.com/office/drawing/2014/main" xmlns="" id="{466D3446-977F-4DFC-8428-2D53D8686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315" y="1668558"/>
            <a:ext cx="7026244" cy="1264739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xmlns="" id="{6F3379E1-DA91-44FE-B829-8D32E1B6B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778" y="3088622"/>
            <a:ext cx="7073653" cy="101016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xmlns="" id="{D337229C-012A-47C8-B0E2-99B339272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614" y="5990397"/>
            <a:ext cx="2849412" cy="262313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xmlns="" id="{D5FFE6C8-B6FD-42E2-8631-C39E3FDF2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4713" y="5402913"/>
            <a:ext cx="3259029" cy="352097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AAB47D3A-BFF9-447A-8615-5949BDD5DD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6778" y="4804302"/>
            <a:ext cx="4440484" cy="45613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8FF1202D-9D98-4EB7-97E2-E9DB70A7CB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2161" y="4312350"/>
            <a:ext cx="6018511" cy="315645"/>
          </a:xfrm>
          <a:prstGeom prst="rect">
            <a:avLst/>
          </a:prstGeom>
        </p:spPr>
      </p:pic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xmlns="" id="{2DCF37E3-2A98-437C-903A-632D38BCA359}"/>
              </a:ext>
            </a:extLst>
          </p:cNvPr>
          <p:cNvCxnSpPr>
            <a:cxnSpLocks/>
          </p:cNvCxnSpPr>
          <p:nvPr/>
        </p:nvCxnSpPr>
        <p:spPr>
          <a:xfrm>
            <a:off x="481967" y="3030683"/>
            <a:ext cx="797846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xmlns="" id="{7894D2DC-A767-4023-AA1F-F29DAE062890}"/>
              </a:ext>
            </a:extLst>
          </p:cNvPr>
          <p:cNvCxnSpPr>
            <a:cxnSpLocks/>
          </p:cNvCxnSpPr>
          <p:nvPr/>
        </p:nvCxnSpPr>
        <p:spPr>
          <a:xfrm>
            <a:off x="481967" y="4193562"/>
            <a:ext cx="797846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xmlns="" id="{8611502A-409E-4B10-AAAA-11D5696DE2D1}"/>
              </a:ext>
            </a:extLst>
          </p:cNvPr>
          <p:cNvCxnSpPr>
            <a:cxnSpLocks/>
          </p:cNvCxnSpPr>
          <p:nvPr/>
        </p:nvCxnSpPr>
        <p:spPr>
          <a:xfrm>
            <a:off x="481967" y="4751220"/>
            <a:ext cx="797846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xmlns="" id="{E1FFD947-6828-450F-888A-8081652A7024}"/>
              </a:ext>
            </a:extLst>
          </p:cNvPr>
          <p:cNvCxnSpPr>
            <a:cxnSpLocks/>
          </p:cNvCxnSpPr>
          <p:nvPr/>
        </p:nvCxnSpPr>
        <p:spPr>
          <a:xfrm>
            <a:off x="481967" y="5297868"/>
            <a:ext cx="797846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xmlns="" id="{4C916250-27B7-4C79-A130-7DB8AC9E22C2}"/>
              </a:ext>
            </a:extLst>
          </p:cNvPr>
          <p:cNvCxnSpPr>
            <a:cxnSpLocks/>
          </p:cNvCxnSpPr>
          <p:nvPr/>
        </p:nvCxnSpPr>
        <p:spPr>
          <a:xfrm>
            <a:off x="481967" y="5844520"/>
            <a:ext cx="7978465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A079B5D0-89DB-4982-8BB8-2BE80C06781C}"/>
              </a:ext>
            </a:extLst>
          </p:cNvPr>
          <p:cNvSpPr txBox="1"/>
          <p:nvPr/>
        </p:nvSpPr>
        <p:spPr>
          <a:xfrm>
            <a:off x="383659" y="3248741"/>
            <a:ext cx="917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레스토랑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0414E31E-0145-49EE-BD0E-260B0AFE44D2}"/>
              </a:ext>
            </a:extLst>
          </p:cNvPr>
          <p:cNvSpPr txBox="1"/>
          <p:nvPr/>
        </p:nvSpPr>
        <p:spPr>
          <a:xfrm>
            <a:off x="146627" y="1628800"/>
            <a:ext cx="1154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카페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디저트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CCED546F-A66A-4FE9-8BBA-9C28BB00125D}"/>
              </a:ext>
            </a:extLst>
          </p:cNvPr>
          <p:cNvSpPr txBox="1"/>
          <p:nvPr/>
        </p:nvSpPr>
        <p:spPr>
          <a:xfrm>
            <a:off x="853406" y="5432766"/>
            <a:ext cx="447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펍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366A7DC1-607E-4FEB-99FF-4AC53BF18E72}"/>
              </a:ext>
            </a:extLst>
          </p:cNvPr>
          <p:cNvSpPr txBox="1"/>
          <p:nvPr/>
        </p:nvSpPr>
        <p:spPr>
          <a:xfrm>
            <a:off x="546490" y="4323977"/>
            <a:ext cx="75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스포츠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2F74EAF-ADBA-486C-BED6-3E6A19DA1DDC}"/>
              </a:ext>
            </a:extLst>
          </p:cNvPr>
          <p:cNvSpPr txBox="1"/>
          <p:nvPr/>
        </p:nvSpPr>
        <p:spPr>
          <a:xfrm>
            <a:off x="377364" y="4886173"/>
            <a:ext cx="923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문화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공간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AAF515BB-311B-4F6D-AF94-7700C9E978BF}"/>
              </a:ext>
            </a:extLst>
          </p:cNvPr>
          <p:cNvSpPr txBox="1"/>
          <p:nvPr/>
        </p:nvSpPr>
        <p:spPr>
          <a:xfrm>
            <a:off x="241245" y="5975358"/>
            <a:ext cx="1059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패션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뷰티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6675504" y="214568"/>
            <a:ext cx="181908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900"/>
              </a:lnSpc>
            </a:pPr>
            <a:r>
              <a:rPr lang="ko-KR" altLang="en-US" sz="1200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고객관리 서비스 </a:t>
            </a:r>
            <a:r>
              <a:rPr lang="ko-KR" altLang="en-US" b="1" spc="1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터칭</a:t>
            </a:r>
            <a:endParaRPr lang="en-US" altLang="ko-KR" b="1" spc="120" dirty="0">
              <a:solidFill>
                <a:schemeClr val="tx1">
                  <a:lumMod val="85000"/>
                  <a:lumOff val="15000"/>
                </a:schemeClr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146339" y="6464369"/>
            <a:ext cx="96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en-US" altLang="ko-KR" sz="14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14</a:t>
            </a:r>
            <a:r>
              <a:rPr lang="en-US" altLang="ko-KR" sz="12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/14)</a:t>
            </a:r>
            <a:endParaRPr lang="ko-KR" altLang="en-US" sz="12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876256" y="1036696"/>
            <a:ext cx="1107996" cy="280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(‘17.11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월 기준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27584" y="961789"/>
            <a:ext cx="392400" cy="392400"/>
          </a:xfrm>
          <a:prstGeom prst="rect">
            <a:avLst/>
          </a:prstGeom>
          <a:solidFill>
            <a:srgbClr val="C63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LG스마트체 Bold" panose="020B0600000101010101" pitchFamily="50" charset="-127"/>
              <a:ea typeface="LG스마트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385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7655</TotalTime>
  <Words>1007</Words>
  <Application>Microsoft Office PowerPoint</Application>
  <PresentationFormat>화면 슬라이드 쇼(4:3)</PresentationFormat>
  <Paragraphs>238</Paragraphs>
  <Slides>16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sodisom</dc:creator>
  <cp:lastModifiedBy>USER03</cp:lastModifiedBy>
  <cp:revision>507</cp:revision>
  <dcterms:created xsi:type="dcterms:W3CDTF">2017-09-22T06:04:17Z</dcterms:created>
  <dcterms:modified xsi:type="dcterms:W3CDTF">2018-09-22T12:49:34Z</dcterms:modified>
</cp:coreProperties>
</file>