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7" r:id="rId2"/>
    <p:sldId id="359" r:id="rId3"/>
    <p:sldId id="358" r:id="rId4"/>
    <p:sldId id="260" r:id="rId5"/>
    <p:sldId id="262" r:id="rId6"/>
    <p:sldId id="318" r:id="rId7"/>
    <p:sldId id="264" r:id="rId8"/>
    <p:sldId id="353" r:id="rId9"/>
    <p:sldId id="361" r:id="rId10"/>
    <p:sldId id="360" r:id="rId11"/>
    <p:sldId id="354" r:id="rId12"/>
    <p:sldId id="362" r:id="rId13"/>
    <p:sldId id="288" r:id="rId14"/>
    <p:sldId id="313" r:id="rId15"/>
    <p:sldId id="314" r:id="rId16"/>
    <p:sldId id="315" r:id="rId17"/>
    <p:sldId id="316" r:id="rId18"/>
    <p:sldId id="345" r:id="rId19"/>
    <p:sldId id="281" r:id="rId20"/>
    <p:sldId id="289" r:id="rId21"/>
    <p:sldId id="290" r:id="rId22"/>
    <p:sldId id="291" r:id="rId23"/>
    <p:sldId id="293" r:id="rId24"/>
    <p:sldId id="294" r:id="rId25"/>
    <p:sldId id="348" r:id="rId26"/>
    <p:sldId id="302" r:id="rId27"/>
    <p:sldId id="303" r:id="rId28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A42"/>
    <a:srgbClr val="3661C0"/>
    <a:srgbClr val="ECF9FE"/>
    <a:srgbClr val="E6F7FE"/>
    <a:srgbClr val="BC0000"/>
    <a:srgbClr val="A20000"/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9" autoAdjust="0"/>
    <p:restoredTop sz="94586" autoAdjust="0"/>
  </p:normalViewPr>
  <p:slideViewPr>
    <p:cSldViewPr>
      <p:cViewPr>
        <p:scale>
          <a:sx n="106" d="100"/>
          <a:sy n="106" d="100"/>
        </p:scale>
        <p:origin x="-2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2D594B3-845A-410D-AEFF-B82B486398C6}" type="datetimeFigureOut">
              <a:rPr lang="ko-KR" altLang="en-US"/>
              <a:pPr>
                <a:defRPr/>
              </a:pPr>
              <a:t>2018-09-22</a:t>
            </a:fld>
            <a:endParaRPr lang="en-US" altLang="ko-KR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6786DD2-CD52-4744-9582-737E3A54B08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37630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1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DEA29E-EB9C-4FB5-980F-55F528276950}" type="datetimeFigureOut">
              <a:rPr lang="ko-KR" altLang="en-US"/>
              <a:pPr>
                <a:defRPr/>
              </a:pPr>
              <a:t>2018-09-22</a:t>
            </a:fld>
            <a:endParaRPr lang="en-US" altLang="ko-KR"/>
          </a:p>
        </p:txBody>
      </p:sp>
      <p:sp>
        <p:nvSpPr>
          <p:cNvPr id="17412" name="슬라이드 이미지 개체 틀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7414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17415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6A524BD-A46C-4B87-8763-DDA8F70A196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988336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631825"/>
            <a:ext cx="4051300" cy="3038475"/>
          </a:xfrm>
          <a:ln/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>
          <a:xfrm>
            <a:off x="679450" y="3935413"/>
            <a:ext cx="5438775" cy="5246687"/>
          </a:xfrm>
          <a:noFill/>
          <a:ln/>
        </p:spPr>
        <p:txBody>
          <a:bodyPr lIns="0" tIns="0" rIns="0" bIns="0"/>
          <a:lstStyle/>
          <a:p>
            <a:pPr marL="266700" indent="-266700"/>
            <a:endParaRPr lang="en-US" altLang="ko-KR" smtClean="0">
              <a:ea typeface="굴림" charset="-127"/>
            </a:endParaRPr>
          </a:p>
        </p:txBody>
      </p:sp>
      <p:sp>
        <p:nvSpPr>
          <p:cNvPr id="28675" name="Slide Number Placehold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34" tIns="47768" rIns="95534" bIns="47768" anchor="b"/>
          <a:lstStyle/>
          <a:p>
            <a:pPr algn="r" defTabSz="954088" latinLnBrk="0"/>
            <a:fld id="{965085F4-9747-42CD-9C59-BBF159A99CE2}" type="slidenum">
              <a:rPr kumimoji="0" lang="de-DE" altLang="ko-KR" sz="1300">
                <a:latin typeface="Arial" charset="0"/>
              </a:rPr>
              <a:pPr algn="r" defTabSz="954088" latinLnBrk="0"/>
              <a:t>9</a:t>
            </a:fld>
            <a:endParaRPr kumimoji="0" lang="de-DE" altLang="ko-KR" sz="13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바닥글 개체 틀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ko-KR" altLang="en-US" smtClean="0"/>
              <a:t>www.tovnet.co.kr</a:t>
            </a:r>
            <a:endParaRPr lang="en-US" altLang="ko-KR" smtClean="0"/>
          </a:p>
        </p:txBody>
      </p:sp>
      <p:sp>
        <p:nvSpPr>
          <p:cNvPr id="358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바닥글 개체 틀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ko-KR" altLang="en-US" smtClean="0"/>
              <a:t>www.tovnet.co.kr</a:t>
            </a:r>
            <a:endParaRPr lang="en-US" altLang="ko-KR" smtClean="0"/>
          </a:p>
        </p:txBody>
      </p:sp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ko-KR" smtClean="0"/>
              <a:t>http://www.eazzydv.com/c888.html</a:t>
            </a:r>
            <a:endParaRPr lang="ko-KR" altLang="en-US" smtClean="0"/>
          </a:p>
        </p:txBody>
      </p:sp>
      <p:sp>
        <p:nvSpPr>
          <p:cNvPr id="4198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B33C6F-8187-445C-B234-36908AED38DC}" type="slidenum">
              <a:rPr lang="ko-KR" altLang="en-US" smtClean="0"/>
              <a:pPr/>
              <a:t>20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바닥글 개체 틀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ko-KR" altLang="en-US" smtClean="0"/>
              <a:t>www.tovnet.co.kr</a:t>
            </a:r>
            <a:endParaRPr lang="en-US" altLang="ko-KR" smtClean="0"/>
          </a:p>
        </p:txBody>
      </p:sp>
      <p:sp>
        <p:nvSpPr>
          <p:cNvPr id="450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505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506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D588C0-E969-43B2-98A3-CF70D64CB59E}" type="slidenum">
              <a:rPr lang="ko-KR" altLang="en-US" smtClean="0"/>
              <a:pPr/>
              <a:t>22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바닥글 개체 틀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ko-KR" altLang="en-US" smtClean="0"/>
              <a:t>www.tovnet.co.kr</a:t>
            </a:r>
            <a:endParaRPr lang="en-US" altLang="ko-KR" smtClean="0"/>
          </a:p>
        </p:txBody>
      </p:sp>
      <p:sp>
        <p:nvSpPr>
          <p:cNvPr id="512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512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5120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D379E5-C00D-414F-81BC-E7A8B2EC8573}" type="slidenum">
              <a:rPr lang="ko-KR" altLang="en-US" smtClean="0"/>
              <a:pPr/>
              <a:t>27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C107407-CA5D-43EA-89C0-A7A195698788}" type="datetime1">
              <a:rPr lang="ko-KR" altLang="en-US"/>
              <a:pPr>
                <a:defRPr/>
              </a:pPr>
              <a:t>2018-09-22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defRPr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73346AF-D60E-4449-8612-CC6D155CBF7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24D610B-0434-420A-9015-CCD251CBF1E6}" type="datetime1">
              <a:rPr lang="ko-KR" altLang="en-US"/>
              <a:pPr>
                <a:defRPr/>
              </a:pPr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defRPr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3F28AB4-F1F7-4A2A-B34A-579B755FAB9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132D4A2-DCC9-4956-9A74-32B3CFFA4FD8}" type="datetime1">
              <a:rPr lang="ko-KR" altLang="en-US"/>
              <a:pPr>
                <a:defRPr/>
              </a:pPr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defRPr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8CEFC10C-6C2C-423C-B97B-549D197DE6E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EBB92F0-F3DC-4FA6-A1FA-D91B71B0089B}" type="datetime1">
              <a:rPr lang="ko-KR" altLang="en-US"/>
              <a:pPr>
                <a:defRPr/>
              </a:pPr>
              <a:t>2018-09-22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defRPr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BE0770D-D12E-4DAF-A0B9-37C6DB03C21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EF06122-BEF3-43FF-9A9E-C515F2A5C98E}" type="datetime1">
              <a:rPr lang="ko-KR" altLang="en-US"/>
              <a:pPr>
                <a:defRPr/>
              </a:pPr>
              <a:t>2018-09-22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defRPr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A53886C-BFF5-4E1C-B5C3-499DDCD3537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CADD3301-6D63-4ACD-90CD-714BBDD86F8C}" type="datetime1">
              <a:rPr lang="ko-KR" altLang="en-US"/>
              <a:pPr>
                <a:defRPr/>
              </a:pPr>
              <a:t>2018-09-22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defRPr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0EBA4C4-EF00-47AE-854B-D6D4584893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BA5BCDA-8263-4DA4-AFC8-A429E2A53872}" type="datetime1">
              <a:rPr lang="ko-KR" altLang="en-US"/>
              <a:pPr>
                <a:defRPr/>
              </a:pPr>
              <a:t>2018-09-22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defRPr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28A598C-11F8-47F7-8F73-4B87E8E1A09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4F9B70E-FF6A-496E-B10C-858DB615F781}" type="datetime1">
              <a:rPr lang="ko-KR" altLang="en-US"/>
              <a:pPr>
                <a:defRPr/>
              </a:pPr>
              <a:t>2018-09-22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defRPr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EA912BE-B475-474D-92DA-4BF2CCC903E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89B9AA47-A16E-4387-BBFD-4992D763FD51}" type="datetime1">
              <a:rPr lang="ko-KR" altLang="en-US"/>
              <a:pPr>
                <a:defRPr/>
              </a:pPr>
              <a:t>2018-09-22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defRPr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FA51BDC-443C-4018-92F2-B43C113A74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723280D-D0B2-4BC4-8E95-BB6646FFA1C5}" type="datetime1">
              <a:rPr lang="ko-KR" altLang="en-US"/>
              <a:pPr>
                <a:defRPr/>
              </a:pPr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defRPr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7D58678-0158-4DA7-B17B-D00AC48ABF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8EAD7F6-CB04-45C4-A03D-2C8FD16B2C5A}" type="datetime1">
              <a:rPr lang="ko-KR" altLang="en-US"/>
              <a:pPr>
                <a:defRPr/>
              </a:pPr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defRPr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F50A777-098C-4B27-824E-A529FCFD0A5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제목, 내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951" y="188914"/>
            <a:ext cx="6732588" cy="503237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648200" y="3938589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34925" y="6624638"/>
            <a:ext cx="431800" cy="188912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CF37C61-FD2A-41E2-9756-7E43C0C890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4925" y="6624638"/>
            <a:ext cx="431800" cy="188912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F2C9CE1-A3BD-4CB3-A87A-ECA275C2B3F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C70214DA-4AEA-4FE5-AA3F-E18F97EF930D}" type="datetime1">
              <a:rPr lang="ko-KR" altLang="en-US"/>
              <a:pPr>
                <a:defRPr/>
              </a:pPr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defRPr/>
            </a:lvl1pPr>
          </a:lstStyle>
          <a:p>
            <a:pPr>
              <a:defRPr/>
            </a:pPr>
            <a:r>
              <a:rPr lang="ko-KR" altLang="en-US"/>
              <a:t>www.tovnet.co.kr</a:t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  <a:prstGeom prst="rect">
            <a:avLst/>
          </a:prstGeom>
        </p:spPr>
        <p:txBody>
          <a:bodyPr/>
          <a:lstStyle>
            <a:lvl1pPr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CF8E77DD-852C-4C4D-B6C0-A72608EE27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2876" y="214290"/>
            <a:ext cx="6429388" cy="642918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latin typeface="+mj-lt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3500438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latinLnBrk="0" hangingPunct="0"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826F2E8-83F9-4991-B2F8-E6FBEE6B8A2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06388" y="692150"/>
            <a:ext cx="7578725" cy="73025"/>
          </a:xfrm>
          <a:prstGeom prst="rect">
            <a:avLst/>
          </a:prstGeom>
          <a:solidFill>
            <a:srgbClr val="B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50825" y="6453188"/>
            <a:ext cx="8569325" cy="71437"/>
          </a:xfrm>
          <a:prstGeom prst="rect">
            <a:avLst/>
          </a:prstGeom>
          <a:solidFill>
            <a:srgbClr val="B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1028" name="그림 3"/>
          <p:cNvPicPr>
            <a:picLocks noChangeAspect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988300" y="34925"/>
            <a:ext cx="10890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5"/>
          <p:cNvSpPr txBox="1">
            <a:spLocks/>
          </p:cNvSpPr>
          <p:nvPr userDrawn="1"/>
        </p:nvSpPr>
        <p:spPr>
          <a:xfrm>
            <a:off x="3492500" y="6570663"/>
            <a:ext cx="2133600" cy="287337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defRPr/>
            </a:pPr>
            <a:fld id="{5CA02325-4241-4C1F-937C-2A5B1E0734EC}" type="slidenum">
              <a:rPr lang="ko-KR" altLang="en-US" sz="1200" smtClean="0"/>
              <a:pPr algn="ctr" latinLnBrk="0">
                <a:defRPr/>
              </a:pPr>
              <a:t>‹#›</a:t>
            </a:fld>
            <a:endParaRPr lang="ko-KR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slideLayout" Target="../slideLayouts/slideLayout7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notesSlide" Target="../notesSlides/notesSlide1.xml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20" Type="http://schemas.openxmlformats.org/officeDocument/2006/relationships/tags" Target="../tags/tag20.xml"/><Relationship Id="rId41" Type="http://schemas.openxmlformats.org/officeDocument/2006/relationships/tags" Target="../tags/tag4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9"/>
          <p:cNvSpPr txBox="1">
            <a:spLocks noChangeArrowheads="1"/>
          </p:cNvSpPr>
          <p:nvPr/>
        </p:nvSpPr>
        <p:spPr bwMode="auto">
          <a:xfrm>
            <a:off x="3013438" y="1484313"/>
            <a:ext cx="333937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kumimoji="0" lang="ko-KR" altLang="en-US" sz="3600" dirty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kumimoji="0" lang="ko-KR" altLang="en-US" sz="3600" dirty="0" err="1">
                <a:latin typeface="HY견고딕" pitchFamily="18" charset="-127"/>
                <a:ea typeface="HY견고딕" pitchFamily="18" charset="-127"/>
              </a:rPr>
              <a:t>토브넷</a:t>
            </a:r>
            <a:r>
              <a:rPr kumimoji="0" lang="ko-KR" altLang="en-US" sz="3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3600" dirty="0" smtClean="0">
                <a:latin typeface="HY견고딕" pitchFamily="18" charset="-127"/>
                <a:ea typeface="HY견고딕" pitchFamily="18" charset="-127"/>
              </a:rPr>
              <a:t>–</a:t>
            </a:r>
            <a:r>
              <a:rPr kumimoji="0" lang="ko-KR" altLang="en-US" sz="3600" dirty="0" smtClean="0">
                <a:latin typeface="HY견고딕" pitchFamily="18" charset="-127"/>
                <a:ea typeface="HY견고딕" pitchFamily="18" charset="-127"/>
              </a:rPr>
              <a:t>소개서</a:t>
            </a:r>
            <a:endParaRPr kumimoji="0" lang="en-US" altLang="ko-KR" sz="3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3894138" y="4149725"/>
            <a:ext cx="1352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2016. 4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981075"/>
            <a:ext cx="88582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981075"/>
            <a:ext cx="58785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1628775"/>
            <a:ext cx="19907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6238" y="1844675"/>
            <a:ext cx="36671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8538" y="2349500"/>
            <a:ext cx="4535487" cy="223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750" y="3789363"/>
            <a:ext cx="4176713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538" y="3860800"/>
            <a:ext cx="4537075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5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2744788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en-US" altLang="ko-KR" sz="2400" b="1" dirty="0" smtClean="0">
                <a:latin typeface="HY견고딕" pitchFamily="18" charset="-127"/>
                <a:ea typeface="HY견고딕" pitchFamily="18" charset="-127"/>
              </a:rPr>
              <a:t>Why </a:t>
            </a:r>
            <a:r>
              <a:rPr kumimoji="0" lang="en-US" altLang="ko-KR" sz="2400" b="1" dirty="0">
                <a:latin typeface="HY견고딕" pitchFamily="18" charset="-127"/>
                <a:ea typeface="HY견고딕" pitchFamily="18" charset="-127"/>
              </a:rPr>
              <a:t>TOVNET </a:t>
            </a:r>
            <a:r>
              <a:rPr kumimoji="0" lang="en-US" altLang="ko-KR" sz="2400" b="1" dirty="0" smtClean="0">
                <a:latin typeface="HY견고딕" pitchFamily="18" charset="-127"/>
                <a:ea typeface="HY견고딕" pitchFamily="18" charset="-127"/>
              </a:rPr>
              <a:t>?</a:t>
            </a:r>
            <a:endParaRPr kumimoji="0" lang="ko-KR" altLang="en-US" sz="2400" b="1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1506" name="Picture 31" descr="타이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739900"/>
            <a:ext cx="79724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36"/>
          <p:cNvSpPr txBox="1">
            <a:spLocks noChangeArrowheads="1"/>
          </p:cNvSpPr>
          <p:nvPr/>
        </p:nvSpPr>
        <p:spPr bwMode="auto">
          <a:xfrm>
            <a:off x="735013" y="1776413"/>
            <a:ext cx="6480175" cy="250825"/>
          </a:xfrm>
          <a:prstGeom prst="rect">
            <a:avLst/>
          </a:prstGeom>
          <a:noFill/>
          <a:ln w="101600" algn="ctr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FF6600"/>
              </a:buClr>
              <a:buSzPct val="130000"/>
              <a:buFontTx/>
              <a:buChar char="•"/>
            </a:pPr>
            <a:r>
              <a:rPr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새로운 기술 </a:t>
            </a:r>
            <a:r>
              <a:rPr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</a:p>
        </p:txBody>
      </p:sp>
      <p:pic>
        <p:nvPicPr>
          <p:cNvPr id="21508" name="Picture 86"/>
          <p:cNvPicPr>
            <a:picLocks noChangeAspect="1" noChangeArrowheads="1"/>
          </p:cNvPicPr>
          <p:nvPr/>
        </p:nvPicPr>
        <p:blipFill>
          <a:blip r:embed="rId3" cstate="print">
            <a:lum bright="30000" contrast="-42000"/>
          </a:blip>
          <a:srcRect/>
          <a:stretch>
            <a:fillRect/>
          </a:stretch>
        </p:blipFill>
        <p:spPr bwMode="auto">
          <a:xfrm>
            <a:off x="735013" y="2289175"/>
            <a:ext cx="903287" cy="812800"/>
          </a:xfrm>
          <a:prstGeom prst="rect">
            <a:avLst/>
          </a:prstGeom>
          <a:noFill/>
          <a:ln w="9525" algn="ctr">
            <a:solidFill>
              <a:srgbClr val="B2BFD2"/>
            </a:solidFill>
            <a:miter lim="800000"/>
            <a:headEnd/>
            <a:tailEnd/>
          </a:ln>
        </p:spPr>
      </p:pic>
      <p:sp>
        <p:nvSpPr>
          <p:cNvPr id="21509" name="Text Box 7"/>
          <p:cNvSpPr txBox="1">
            <a:spLocks noChangeArrowheads="1"/>
          </p:cNvSpPr>
          <p:nvPr/>
        </p:nvSpPr>
        <p:spPr bwMode="auto">
          <a:xfrm>
            <a:off x="1619250" y="2189163"/>
            <a:ext cx="6697663" cy="696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26000" rIns="0">
            <a:spAutoFit/>
          </a:bodyPr>
          <a:lstStyle/>
          <a:p>
            <a:pPr marL="179388" indent="-179388" eaLnBrk="0" latinLnBrk="0" hangingPunct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"/>
            </a:pPr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CCTV</a:t>
            </a: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와 </a:t>
            </a:r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LED Bulb</a:t>
            </a: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를 최적인 물리적으로 결합하고 최적의 기술력을</a:t>
            </a:r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400" b="1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S/W </a:t>
            </a: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적으로 융합</a:t>
            </a:r>
            <a:endParaRPr lang="en-US" altLang="ko-KR" sz="14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9750" y="836613"/>
            <a:ext cx="7777163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latinLnBrk="0" hangingPunct="0">
              <a:defRPr/>
            </a:pPr>
            <a:r>
              <a:rPr lang="en-US" altLang="ko-KR" sz="1600" dirty="0">
                <a:latin typeface="+mn-ea"/>
                <a:ea typeface="+mn-ea"/>
              </a:rPr>
              <a:t>20</a:t>
            </a:r>
            <a:r>
              <a:rPr lang="ko-KR" altLang="en-US" sz="1600" dirty="0">
                <a:latin typeface="+mn-ea"/>
                <a:ea typeface="+mn-ea"/>
              </a:rPr>
              <a:t>년 이상 경력인 창업자의 기술력과 검증된 파트너들의 국내외 네트워크를 바탕으로 종합적인 마케팅 역량이 결합하여 지속적인 기술 개발과 더불어 최단기에 시장을 개척 선도해 나갈 수 있는 회사입니다</a:t>
            </a:r>
            <a:r>
              <a:rPr lang="en-US" altLang="ko-KR" sz="1600" dirty="0">
                <a:latin typeface="+mn-ea"/>
                <a:ea typeface="+mn-ea"/>
              </a:rPr>
              <a:t>. </a:t>
            </a:r>
          </a:p>
        </p:txBody>
      </p:sp>
      <p:pic>
        <p:nvPicPr>
          <p:cNvPr id="21511" name="Picture 31" descr="타이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3225800"/>
            <a:ext cx="79724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Text Box 36"/>
          <p:cNvSpPr txBox="1">
            <a:spLocks noChangeArrowheads="1"/>
          </p:cNvSpPr>
          <p:nvPr/>
        </p:nvSpPr>
        <p:spPr bwMode="auto">
          <a:xfrm>
            <a:off x="755650" y="3284538"/>
            <a:ext cx="6480175" cy="250825"/>
          </a:xfrm>
          <a:prstGeom prst="rect">
            <a:avLst/>
          </a:prstGeom>
          <a:noFill/>
          <a:ln w="101600" algn="ctr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FF6600"/>
              </a:buClr>
              <a:buSzPct val="130000"/>
              <a:buFontTx/>
              <a:buChar char="•"/>
            </a:pPr>
            <a:r>
              <a:rPr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새로운 시장 </a:t>
            </a:r>
            <a:r>
              <a:rPr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</a:p>
        </p:txBody>
      </p:sp>
      <p:sp>
        <p:nvSpPr>
          <p:cNvPr id="21513" name="Text Box 7"/>
          <p:cNvSpPr txBox="1">
            <a:spLocks noChangeArrowheads="1"/>
          </p:cNvSpPr>
          <p:nvPr/>
        </p:nvSpPr>
        <p:spPr bwMode="auto">
          <a:xfrm>
            <a:off x="1619250" y="3675063"/>
            <a:ext cx="6697663" cy="1020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26000" rIns="0">
            <a:spAutoFit/>
          </a:bodyPr>
          <a:lstStyle/>
          <a:p>
            <a:pPr marL="179388" indent="-179388" eaLnBrk="0" latinLnBrk="0" hangingPunct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"/>
            </a:pP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레드오션 제품인 </a:t>
            </a:r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CCTV</a:t>
            </a: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와 </a:t>
            </a:r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LED</a:t>
            </a: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전구를 </a:t>
            </a:r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Embedded</a:t>
            </a: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함으로써 전구처럼 누구나 쉽게 설치하고 개인용</a:t>
            </a:r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가정용 보안 시장을 창출하고 영상인식</a:t>
            </a:r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분석 기술력과 </a:t>
            </a:r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IOT platform</a:t>
            </a: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을 활용하여 </a:t>
            </a:r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Big data</a:t>
            </a: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 광고 시장 등 다양한 형태의 신규시장 창출</a:t>
            </a:r>
            <a:endParaRPr lang="en-US" altLang="ko-KR" sz="1400" b="1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1514" name="Picture 50" descr="081007053230_311354948_b"/>
          <p:cNvPicPr>
            <a:picLocks noChangeAspect="1" noChangeArrowheads="1"/>
          </p:cNvPicPr>
          <p:nvPr/>
        </p:nvPicPr>
        <p:blipFill>
          <a:blip r:embed="rId4" cstate="print">
            <a:lum bright="30000" contrast="-30000"/>
          </a:blip>
          <a:srcRect r="37625" b="20724"/>
          <a:stretch>
            <a:fillRect/>
          </a:stretch>
        </p:blipFill>
        <p:spPr bwMode="auto">
          <a:xfrm>
            <a:off x="719138" y="3802063"/>
            <a:ext cx="936625" cy="836612"/>
          </a:xfrm>
          <a:prstGeom prst="rect">
            <a:avLst/>
          </a:prstGeom>
          <a:noFill/>
          <a:ln w="9525">
            <a:solidFill>
              <a:srgbClr val="B2BFD2"/>
            </a:solidFill>
            <a:miter lim="800000"/>
            <a:headEnd/>
            <a:tailEnd/>
          </a:ln>
        </p:spPr>
      </p:pic>
      <p:pic>
        <p:nvPicPr>
          <p:cNvPr id="21515" name="Picture 31" descr="타이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797425"/>
            <a:ext cx="79724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6" name="Text Box 36"/>
          <p:cNvSpPr txBox="1">
            <a:spLocks noChangeArrowheads="1"/>
          </p:cNvSpPr>
          <p:nvPr/>
        </p:nvSpPr>
        <p:spPr bwMode="auto">
          <a:xfrm>
            <a:off x="735013" y="4806950"/>
            <a:ext cx="6480175" cy="252413"/>
          </a:xfrm>
          <a:prstGeom prst="rect">
            <a:avLst/>
          </a:prstGeom>
          <a:noFill/>
          <a:ln w="101600" algn="ctr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FF6600"/>
              </a:buClr>
              <a:buSzPct val="130000"/>
              <a:buFontTx/>
              <a:buChar char="•"/>
            </a:pPr>
            <a:r>
              <a:rPr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새로운 가치 </a:t>
            </a:r>
            <a:r>
              <a:rPr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</a:p>
        </p:txBody>
      </p:sp>
      <p:sp>
        <p:nvSpPr>
          <p:cNvPr id="21517" name="Text Box 7"/>
          <p:cNvSpPr txBox="1">
            <a:spLocks noChangeArrowheads="1"/>
          </p:cNvSpPr>
          <p:nvPr/>
        </p:nvSpPr>
        <p:spPr bwMode="auto">
          <a:xfrm>
            <a:off x="1619250" y="5221288"/>
            <a:ext cx="6697663" cy="373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26000" rIns="0">
            <a:spAutoFit/>
          </a:bodyPr>
          <a:lstStyle/>
          <a:p>
            <a:pPr marL="179388" indent="-179388" eaLnBrk="0" latinLnBrk="0" hangingPunct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"/>
            </a:pP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생활 밀착형 가치 산업으로 발전해 나가는 </a:t>
            </a:r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H/W, S/W </a:t>
            </a: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융합의 </a:t>
            </a:r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Hybrid </a:t>
            </a:r>
            <a:r>
              <a:rPr lang="ko-KR" altLang="en-US" sz="1400" b="1">
                <a:latin typeface="맑은 고딕" pitchFamily="50" charset="-127"/>
                <a:ea typeface="맑은 고딕" pitchFamily="50" charset="-127"/>
              </a:rPr>
              <a:t>회사</a:t>
            </a:r>
            <a:endParaRPr lang="en-US" altLang="ko-KR" sz="1400" b="1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1518" name="Picture 48" descr="img-Y24175247-ApeosPort-IV C2270(170489)-4744-101124175251"/>
          <p:cNvPicPr>
            <a:picLocks noChangeAspect="1" noChangeArrowheads="1"/>
          </p:cNvPicPr>
          <p:nvPr/>
        </p:nvPicPr>
        <p:blipFill>
          <a:blip r:embed="rId5" cstate="print">
            <a:lum bright="18000" contrast="-42000"/>
          </a:blip>
          <a:srcRect l="51534" t="55911" r="27898" b="14503"/>
          <a:stretch>
            <a:fillRect/>
          </a:stretch>
        </p:blipFill>
        <p:spPr bwMode="auto">
          <a:xfrm>
            <a:off x="738188" y="5300663"/>
            <a:ext cx="920750" cy="936625"/>
          </a:xfrm>
          <a:prstGeom prst="rect">
            <a:avLst/>
          </a:prstGeom>
          <a:noFill/>
          <a:ln w="9525" algn="ctr">
            <a:solidFill>
              <a:srgbClr val="B2BFD2"/>
            </a:solidFill>
            <a:miter lim="800000"/>
            <a:headEnd/>
            <a:tailEnd/>
          </a:ln>
        </p:spPr>
      </p:pic>
      <p:sp>
        <p:nvSpPr>
          <p:cNvPr id="127" name="직사각형 126"/>
          <p:cNvSpPr/>
          <p:nvPr/>
        </p:nvSpPr>
        <p:spPr>
          <a:xfrm>
            <a:off x="250825" y="6453188"/>
            <a:ext cx="8569325" cy="71437"/>
          </a:xfrm>
          <a:prstGeom prst="rect">
            <a:avLst/>
          </a:prstGeom>
          <a:solidFill>
            <a:srgbClr val="B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5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2749550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en-US" altLang="ko-KR" sz="2400" b="1" dirty="0">
                <a:latin typeface="HY견고딕" pitchFamily="18" charset="-127"/>
                <a:ea typeface="HY견고딕" pitchFamily="18" charset="-127"/>
              </a:rPr>
              <a:t>1. </a:t>
            </a:r>
            <a:r>
              <a:rPr kumimoji="0" lang="ko-KR" altLang="en-US" sz="2400" b="1" dirty="0">
                <a:latin typeface="HY견고딕" pitchFamily="18" charset="-127"/>
                <a:ea typeface="HY견고딕" pitchFamily="18" charset="-127"/>
              </a:rPr>
              <a:t>회사소개 </a:t>
            </a:r>
            <a:r>
              <a:rPr kumimoji="0" lang="en-US" altLang="ko-KR" sz="2400" b="1" dirty="0">
                <a:latin typeface="HY견고딕" pitchFamily="18" charset="-127"/>
                <a:ea typeface="HY견고딕" pitchFamily="18" charset="-127"/>
              </a:rPr>
              <a:t>–</a:t>
            </a:r>
            <a:r>
              <a:rPr kumimoji="0" lang="ko-KR" altLang="en-US" sz="2400" b="1" dirty="0">
                <a:latin typeface="HY견고딕" pitchFamily="18" charset="-127"/>
                <a:ea typeface="HY견고딕" pitchFamily="18" charset="-127"/>
              </a:rPr>
              <a:t>개요</a:t>
            </a:r>
            <a:r>
              <a:rPr kumimoji="0" lang="en-US" altLang="ko-KR" sz="2400" b="1" dirty="0">
                <a:latin typeface="HY견고딕" pitchFamily="18" charset="-127"/>
                <a:ea typeface="HY견고딕" pitchFamily="18" charset="-127"/>
              </a:rPr>
              <a:t> </a:t>
            </a:r>
            <a:endParaRPr kumimoji="0" lang="ko-KR" altLang="en-US" sz="2400" b="1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1524" name="Group 20"/>
          <p:cNvGraphicFramePr>
            <a:graphicFrameLocks noGrp="1"/>
          </p:cNvGraphicFramePr>
          <p:nvPr/>
        </p:nvGraphicFramePr>
        <p:xfrm>
          <a:off x="498475" y="958850"/>
          <a:ext cx="8237538" cy="5280026"/>
        </p:xfrm>
        <a:graphic>
          <a:graphicData uri="http://schemas.openxmlformats.org/drawingml/2006/table">
            <a:tbl>
              <a:tblPr/>
              <a:tblGrid>
                <a:gridCol w="1778000"/>
                <a:gridCol w="6459538"/>
              </a:tblGrid>
              <a:tr h="30622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연     혁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8121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274133" marR="274133" marT="19583" marB="19583" anchor="ctr" anchorCtr="1" horzOverflow="overflow">
                    <a:lnL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2012. 12.   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벤쳐기업인증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8121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2013.  6.   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일본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TOK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방폭시스템 구축 컨설팅 계약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8121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2013.  8.    ISO 9001, ISO 14001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인증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8121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2014. 10.  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무선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LED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전구카메라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KC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인증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8121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2014. 12.  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국가신기술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(NET)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인증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“WiFi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LED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전구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CCTV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서비스시스템기술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2015.  1.   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㈜토브넷 공장 등록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8121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2015.  1.   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국가신기술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(NET)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적용 제품 인증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“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무선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LED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전구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카메라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2015.  7.    “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무선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LED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전구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CCTV”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특허청 디자인 등록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전기자율안전인증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8121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2015.  8.    “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무선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LED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전구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CCTV”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국제특허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(PCT)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출원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8121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2015. 11.   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삼성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SDS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빅데이타 무선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LED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전구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CCTV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개발 계약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2016. 05    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미국특허 등록</a:t>
                      </a:r>
                    </a:p>
                  </a:txBody>
                  <a:tcPr marL="274133" marR="0" marT="19583" marB="19583" anchor="ctr" horzOverflow="overflow">
                    <a:lnL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032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사업분야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8121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274133" marR="274133" marT="19583" marB="19583" anchor="ctr" anchorCtr="1" horzOverflow="overflow">
                    <a:lnL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무선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LED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전구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CCTV,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빅데이타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CCTV,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형광등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CCTV,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전구형 열화상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CCTV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무선 심전도 시스템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8121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274133" marR="0" marT="19583" marB="19583" anchor="ctr" horzOverflow="overflow">
                    <a:lnL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572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자본금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8121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274133" marR="274133" marT="19583" marB="19583" anchor="ctr" anchorCtr="1" horzOverflow="overflow">
                    <a:lnL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억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8121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274133" marR="0" marT="19583" marB="19583" anchor="ctr" horzOverflow="overflow">
                    <a:lnL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572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주주현황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8121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274133" marR="274133" marT="19583" marB="19583" anchor="ctr" anchorCtr="1" horzOverflow="overflow">
                    <a:lnL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79646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김찬영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121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100%</a:t>
                      </a:r>
                    </a:p>
                  </a:txBody>
                  <a:tcPr marL="274133" marR="0" marT="19583" marB="19583" anchor="ctr" horzOverflow="overflow">
                    <a:lnL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468313" y="811213"/>
            <a:ext cx="1512887" cy="1125537"/>
          </a:xfrm>
          <a:prstGeom prst="rect">
            <a:avLst/>
          </a:prstGeom>
          <a:noFill/>
          <a:ln w="19050" algn="ctr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lnSpc>
                <a:spcPct val="150000"/>
              </a:lnSpc>
              <a:defRPr/>
            </a:pPr>
            <a:r>
              <a:rPr lang="ko-KR" altLang="en-US" sz="1600" b="1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대표이사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2106613" y="811213"/>
            <a:ext cx="6642100" cy="1800225"/>
          </a:xfrm>
          <a:prstGeom prst="rect">
            <a:avLst/>
          </a:prstGeom>
          <a:noFill/>
          <a:ln w="19050" algn="ctr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미국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남가주대학교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(USC), Information &amp; Systems Engineering </a:t>
            </a:r>
            <a:endParaRPr lang="ko-KR" altLang="en-US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서강대학교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MBA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서강대학교 경영학 박사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㈜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필링크 사업개발 상무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전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㈜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효성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ITX CDN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사업 본부장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임원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전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3555" name="Rectangle 6"/>
          <p:cNvSpPr>
            <a:spLocks noChangeArrowheads="1"/>
          </p:cNvSpPr>
          <p:nvPr/>
        </p:nvSpPr>
        <p:spPr bwMode="auto">
          <a:xfrm>
            <a:off x="1066800" y="1343025"/>
            <a:ext cx="944563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>
                <a:latin typeface="맑은 고딕" pitchFamily="50" charset="-127"/>
                <a:ea typeface="맑은 고딕" pitchFamily="50" charset="-127"/>
              </a:rPr>
              <a:t>김 찬 영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468313" y="2663825"/>
            <a:ext cx="1512887" cy="1125538"/>
          </a:xfrm>
          <a:prstGeom prst="rect">
            <a:avLst/>
          </a:prstGeom>
          <a:noFill/>
          <a:ln w="19050" algn="ctr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lnSpc>
                <a:spcPct val="150000"/>
              </a:lnSpc>
              <a:defRPr/>
            </a:pPr>
            <a:r>
              <a:rPr lang="ko-KR" altLang="en-US" sz="1200" b="1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마케팅 대표 파트너</a:t>
            </a:r>
            <a:endParaRPr lang="en-US" altLang="ko-KR" sz="1200" b="1" dirty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1600" b="1" dirty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2106613" y="2649538"/>
            <a:ext cx="6642100" cy="1355725"/>
          </a:xfrm>
          <a:prstGeom prst="rect">
            <a:avLst/>
          </a:prstGeom>
          <a:noFill/>
          <a:ln w="19050" algn="ctr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77800" indent="-177800">
              <a:lnSpc>
                <a:spcPct val="150000"/>
              </a:lnSpc>
              <a:buFontTx/>
              <a:buChar char="-"/>
              <a:defRPr/>
            </a:pP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미국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남가주대학교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(USC), MBA </a:t>
            </a:r>
          </a:p>
          <a:p>
            <a:pPr marL="177800" indent="-177800">
              <a:lnSpc>
                <a:spcPct val="150000"/>
              </a:lnSpc>
              <a:buFontTx/>
              <a:buChar char="-"/>
              <a:defRPr/>
            </a:pP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연세대학교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응용통계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경제 학사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>
              <a:lnSpc>
                <a:spcPct val="150000"/>
              </a:lnSpc>
              <a:buFontTx/>
              <a:buChar char="-"/>
              <a:defRPr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SK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그룹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회장 비서실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전략마케팅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벤쳐투자팀장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>
              <a:lnSpc>
                <a:spcPct val="150000"/>
              </a:lnSpc>
              <a:buFontTx/>
              <a:buChar char="-"/>
              <a:defRPr/>
            </a:pP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아이콘랩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CEO 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모바일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IT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전문 기업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 15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년 경영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066800" y="3181350"/>
            <a:ext cx="944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>
                <a:latin typeface="맑은 고딕" pitchFamily="50" charset="-127"/>
                <a:ea typeface="맑은 고딕" pitchFamily="50" charset="-127"/>
              </a:rPr>
              <a:t>이 재 준</a:t>
            </a:r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468313" y="4064000"/>
            <a:ext cx="1512887" cy="1125538"/>
          </a:xfrm>
          <a:prstGeom prst="rect">
            <a:avLst/>
          </a:prstGeom>
          <a:noFill/>
          <a:ln w="19050" algn="ctr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lnSpc>
                <a:spcPct val="150000"/>
              </a:lnSpc>
              <a:defRPr/>
            </a:pPr>
            <a:r>
              <a:rPr lang="ko-KR" altLang="en-US" sz="1600" b="1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연구소장</a:t>
            </a: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2106613" y="4064000"/>
            <a:ext cx="6642100" cy="1125538"/>
          </a:xfrm>
          <a:prstGeom prst="rect">
            <a:avLst/>
          </a:prstGeom>
          <a:noFill/>
          <a:ln w="19050" algn="ctr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77800" indent="-177800">
              <a:lnSpc>
                <a:spcPct val="150000"/>
              </a:lnSpc>
              <a:buFontTx/>
              <a:buChar char="-"/>
              <a:defRPr/>
            </a:pP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미국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State University of New York at Stony Brook</a:t>
            </a:r>
          </a:p>
          <a:p>
            <a:pPr marL="177800" indent="-177800">
              <a:lnSpc>
                <a:spcPct val="150000"/>
              </a:lnSpc>
              <a:buFontTx/>
              <a:buChar char="-"/>
              <a:defRPr/>
            </a:pP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순천향대학교 컴퓨터공학과 교수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현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3561" name="Rectangle 6"/>
          <p:cNvSpPr>
            <a:spLocks noChangeArrowheads="1"/>
          </p:cNvSpPr>
          <p:nvPr/>
        </p:nvSpPr>
        <p:spPr bwMode="auto">
          <a:xfrm>
            <a:off x="1066800" y="4595813"/>
            <a:ext cx="944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>
                <a:latin typeface="맑은 고딕" pitchFamily="50" charset="-127"/>
                <a:ea typeface="맑은 고딕" pitchFamily="50" charset="-127"/>
              </a:rPr>
              <a:t>남 윤 영</a:t>
            </a:r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468313" y="5248275"/>
            <a:ext cx="1512887" cy="1125538"/>
          </a:xfrm>
          <a:prstGeom prst="rect">
            <a:avLst/>
          </a:prstGeom>
          <a:noFill/>
          <a:ln w="19050" algn="ctr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lnSpc>
                <a:spcPct val="150000"/>
              </a:lnSpc>
              <a:defRPr/>
            </a:pPr>
            <a:r>
              <a:rPr lang="ko-KR" altLang="en-US" sz="1600" b="1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고문</a:t>
            </a: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2106613" y="5248275"/>
            <a:ext cx="6642100" cy="1125538"/>
          </a:xfrm>
          <a:prstGeom prst="rect">
            <a:avLst/>
          </a:prstGeom>
          <a:noFill/>
          <a:ln w="19050" algn="ctr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77800" indent="-177800">
              <a:lnSpc>
                <a:spcPct val="150000"/>
              </a:lnSpc>
              <a:buFontTx/>
              <a:buChar char="-"/>
              <a:defRPr/>
            </a:pP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서울대 전자공학과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>
              <a:lnSpc>
                <a:spcPct val="150000"/>
              </a:lnSpc>
              <a:buFontTx/>
              <a:buChar char="-"/>
              <a:defRPr/>
            </a:pP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에어미디어 대표이사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전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7800" indent="-177800">
              <a:lnSpc>
                <a:spcPct val="150000"/>
              </a:lnSpc>
              <a:buFontTx/>
              <a:buChar char="-"/>
              <a:defRPr/>
            </a:pP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딜로이트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컨설팅 상임고문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현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564" name="Rectangle 6"/>
          <p:cNvSpPr>
            <a:spLocks noChangeArrowheads="1"/>
          </p:cNvSpPr>
          <p:nvPr/>
        </p:nvSpPr>
        <p:spPr bwMode="auto">
          <a:xfrm>
            <a:off x="1066800" y="5780088"/>
            <a:ext cx="9429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>
                <a:latin typeface="맑은 고딕" pitchFamily="50" charset="-127"/>
                <a:ea typeface="맑은 고딕" pitchFamily="50" charset="-127"/>
              </a:rPr>
              <a:t>황 태 인</a:t>
            </a:r>
          </a:p>
        </p:txBody>
      </p:sp>
      <p:sp>
        <p:nvSpPr>
          <p:cNvPr id="32" name="Text Box 55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3452813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en-US" altLang="ko-KR" sz="2400" b="1" dirty="0">
                <a:latin typeface="HY견고딕" pitchFamily="18" charset="-127"/>
                <a:ea typeface="HY견고딕" pitchFamily="18" charset="-127"/>
              </a:rPr>
              <a:t>1. </a:t>
            </a:r>
            <a:r>
              <a:rPr kumimoji="0" lang="ko-KR" altLang="en-US" sz="2400" b="1" dirty="0">
                <a:latin typeface="HY견고딕" pitchFamily="18" charset="-127"/>
                <a:ea typeface="HY견고딕" pitchFamily="18" charset="-127"/>
              </a:rPr>
              <a:t>회사소개 </a:t>
            </a:r>
            <a:r>
              <a:rPr kumimoji="0" lang="en-US" altLang="ko-KR" sz="2400" b="1" dirty="0">
                <a:latin typeface="HY견고딕" pitchFamily="18" charset="-127"/>
                <a:ea typeface="HY견고딕" pitchFamily="18" charset="-127"/>
              </a:rPr>
              <a:t>–</a:t>
            </a:r>
            <a:r>
              <a:rPr kumimoji="0" lang="ko-KR" altLang="en-US" sz="2400" b="1" dirty="0">
                <a:latin typeface="HY견고딕" pitchFamily="18" charset="-127"/>
                <a:ea typeface="HY견고딕" pitchFamily="18" charset="-127"/>
              </a:rPr>
              <a:t>주요 인력</a:t>
            </a:r>
            <a:r>
              <a:rPr kumimoji="0" lang="en-US" altLang="ko-KR" sz="2400" b="1" dirty="0">
                <a:latin typeface="HY견고딕" pitchFamily="18" charset="-127"/>
                <a:ea typeface="HY견고딕" pitchFamily="18" charset="-127"/>
              </a:rPr>
              <a:t> </a:t>
            </a:r>
            <a:endParaRPr kumimoji="0" lang="ko-KR" altLang="en-US" sz="2400" b="1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56"/>
          <p:cNvSpPr>
            <a:spLocks noChangeArrowheads="1"/>
          </p:cNvSpPr>
          <p:nvPr/>
        </p:nvSpPr>
        <p:spPr bwMode="auto">
          <a:xfrm>
            <a:off x="3675063" y="6145213"/>
            <a:ext cx="5067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en-US" altLang="ko-KR" sz="1400" b="1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2016(E)           2017(E)        2018(E)              2019(E)~</a:t>
            </a:r>
          </a:p>
        </p:txBody>
      </p:sp>
      <p:grpSp>
        <p:nvGrpSpPr>
          <p:cNvPr id="24578" name="그룹 1"/>
          <p:cNvGrpSpPr>
            <a:grpSpLocks/>
          </p:cNvGrpSpPr>
          <p:nvPr/>
        </p:nvGrpSpPr>
        <p:grpSpPr bwMode="auto">
          <a:xfrm>
            <a:off x="395288" y="1341438"/>
            <a:ext cx="8423275" cy="4786312"/>
            <a:chOff x="396875" y="1063774"/>
            <a:chExt cx="8423275" cy="5095875"/>
          </a:xfrm>
        </p:grpSpPr>
        <p:sp>
          <p:nvSpPr>
            <p:cNvPr id="24581" name="Arc 33"/>
            <p:cNvSpPr>
              <a:spLocks/>
            </p:cNvSpPr>
            <p:nvPr/>
          </p:nvSpPr>
          <p:spPr bwMode="auto">
            <a:xfrm>
              <a:off x="3763963" y="1246336"/>
              <a:ext cx="4776787" cy="47244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gradFill rotWithShape="1">
              <a:gsLst>
                <a:gs pos="0">
                  <a:srgbClr val="764718"/>
                </a:gs>
                <a:gs pos="100000">
                  <a:srgbClr val="FF9933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lang="ko-KR" altLang="en-US"/>
            </a:p>
          </p:txBody>
        </p:sp>
        <p:sp>
          <p:nvSpPr>
            <p:cNvPr id="24582" name="Arc 34"/>
            <p:cNvSpPr>
              <a:spLocks/>
            </p:cNvSpPr>
            <p:nvPr/>
          </p:nvSpPr>
          <p:spPr bwMode="auto">
            <a:xfrm>
              <a:off x="3756025" y="2786211"/>
              <a:ext cx="3313113" cy="3184525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gradFill rotWithShape="1">
              <a:gsLst>
                <a:gs pos="0">
                  <a:srgbClr val="762F00"/>
                </a:gs>
                <a:gs pos="100000">
                  <a:srgbClr val="FF6600"/>
                </a:gs>
              </a:gsLst>
              <a:lin ang="2700000" scaled="1"/>
            </a:gradFill>
            <a:ln w="1270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lang="ko-KR" altLang="en-US"/>
            </a:p>
          </p:txBody>
        </p:sp>
        <p:sp>
          <p:nvSpPr>
            <p:cNvPr id="24583" name="Arc 35"/>
            <p:cNvSpPr>
              <a:spLocks/>
            </p:cNvSpPr>
            <p:nvPr/>
          </p:nvSpPr>
          <p:spPr bwMode="auto">
            <a:xfrm>
              <a:off x="3756025" y="4141936"/>
              <a:ext cx="1979613" cy="18288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gradFill rotWithShape="1">
              <a:gsLst>
                <a:gs pos="0">
                  <a:srgbClr val="4C000F"/>
                </a:gs>
                <a:gs pos="100000">
                  <a:srgbClr val="A50021"/>
                </a:gs>
              </a:gsLst>
              <a:lin ang="2700000" scaled="1"/>
            </a:gradFill>
            <a:ln w="1270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lang="ko-KR" altLang="en-US"/>
            </a:p>
          </p:txBody>
        </p:sp>
        <p:sp>
          <p:nvSpPr>
            <p:cNvPr id="24584" name="Arc 36"/>
            <p:cNvSpPr>
              <a:spLocks/>
            </p:cNvSpPr>
            <p:nvPr/>
          </p:nvSpPr>
          <p:spPr bwMode="auto">
            <a:xfrm>
              <a:off x="3756025" y="1220936"/>
              <a:ext cx="3692525" cy="4749800"/>
            </a:xfrm>
            <a:custGeom>
              <a:avLst/>
              <a:gdLst>
                <a:gd name="T0" fmla="*/ 0 w 16633"/>
                <a:gd name="T1" fmla="*/ 0 h 21600"/>
                <a:gd name="T2" fmla="*/ 2147483647 w 16633"/>
                <a:gd name="T3" fmla="*/ 2147483647 h 21600"/>
                <a:gd name="T4" fmla="*/ 0 w 16633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16633"/>
                <a:gd name="T10" fmla="*/ 0 h 21600"/>
                <a:gd name="T11" fmla="*/ 16633 w 1663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33" h="21600" fill="none" extrusionOk="0">
                  <a:moveTo>
                    <a:pt x="-1" y="0"/>
                  </a:moveTo>
                  <a:cubicBezTo>
                    <a:pt x="6431" y="0"/>
                    <a:pt x="12529" y="2866"/>
                    <a:pt x="16632" y="7819"/>
                  </a:cubicBezTo>
                </a:path>
                <a:path w="16633" h="21600" stroke="0" extrusionOk="0">
                  <a:moveTo>
                    <a:pt x="-1" y="0"/>
                  </a:moveTo>
                  <a:cubicBezTo>
                    <a:pt x="6431" y="0"/>
                    <a:pt x="12529" y="2866"/>
                    <a:pt x="16632" y="78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gradFill rotWithShape="1">
              <a:gsLst>
                <a:gs pos="0">
                  <a:srgbClr val="8BE1FF"/>
                </a:gs>
                <a:gs pos="100000">
                  <a:srgbClr val="406876"/>
                </a:gs>
              </a:gsLst>
              <a:path path="rect">
                <a:fillToRect l="100000" b="10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lang="ko-KR" altLang="en-US"/>
            </a:p>
          </p:txBody>
        </p:sp>
        <p:sp>
          <p:nvSpPr>
            <p:cNvPr id="24585" name="Arc 37"/>
            <p:cNvSpPr>
              <a:spLocks/>
            </p:cNvSpPr>
            <p:nvPr/>
          </p:nvSpPr>
          <p:spPr bwMode="auto">
            <a:xfrm>
              <a:off x="3763963" y="2783036"/>
              <a:ext cx="2554287" cy="3194050"/>
            </a:xfrm>
            <a:custGeom>
              <a:avLst/>
              <a:gdLst>
                <a:gd name="T0" fmla="*/ 0 w 16756"/>
                <a:gd name="T1" fmla="*/ 0 h 21600"/>
                <a:gd name="T2" fmla="*/ 2147483647 w 16756"/>
                <a:gd name="T3" fmla="*/ 2147483647 h 21600"/>
                <a:gd name="T4" fmla="*/ 0 w 16756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16756"/>
                <a:gd name="T10" fmla="*/ 0 h 21600"/>
                <a:gd name="T11" fmla="*/ 16756 w 1675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756" h="21600" fill="none" extrusionOk="0">
                  <a:moveTo>
                    <a:pt x="-1" y="0"/>
                  </a:moveTo>
                  <a:cubicBezTo>
                    <a:pt x="6500" y="0"/>
                    <a:pt x="12654" y="2927"/>
                    <a:pt x="16756" y="7969"/>
                  </a:cubicBezTo>
                </a:path>
                <a:path w="16756" h="21600" stroke="0" extrusionOk="0">
                  <a:moveTo>
                    <a:pt x="-1" y="0"/>
                  </a:moveTo>
                  <a:cubicBezTo>
                    <a:pt x="6500" y="0"/>
                    <a:pt x="12654" y="2927"/>
                    <a:pt x="16756" y="796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005E76"/>
                </a:gs>
              </a:gsLst>
              <a:path path="rect">
                <a:fillToRect l="100000" b="100000"/>
              </a:path>
            </a:gradFill>
            <a:ln w="1270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lang="ko-KR" altLang="en-US"/>
            </a:p>
          </p:txBody>
        </p:sp>
        <p:sp>
          <p:nvSpPr>
            <p:cNvPr id="24586" name="Arc 38"/>
            <p:cNvSpPr>
              <a:spLocks/>
            </p:cNvSpPr>
            <p:nvPr/>
          </p:nvSpPr>
          <p:spPr bwMode="auto">
            <a:xfrm>
              <a:off x="3746500" y="4126061"/>
              <a:ext cx="1527175" cy="1851025"/>
            </a:xfrm>
            <a:custGeom>
              <a:avLst/>
              <a:gdLst>
                <a:gd name="T0" fmla="*/ 0 w 16661"/>
                <a:gd name="T1" fmla="*/ 0 h 21600"/>
                <a:gd name="T2" fmla="*/ 2147483647 w 16661"/>
                <a:gd name="T3" fmla="*/ 2147483647 h 21600"/>
                <a:gd name="T4" fmla="*/ 0 w 16661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16661"/>
                <a:gd name="T10" fmla="*/ 0 h 21600"/>
                <a:gd name="T11" fmla="*/ 16661 w 16661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61" h="21600" fill="none" extrusionOk="0">
                  <a:moveTo>
                    <a:pt x="-1" y="0"/>
                  </a:moveTo>
                  <a:cubicBezTo>
                    <a:pt x="6447" y="0"/>
                    <a:pt x="12557" y="2880"/>
                    <a:pt x="16660" y="7853"/>
                  </a:cubicBezTo>
                </a:path>
                <a:path w="16661" h="21600" stroke="0" extrusionOk="0">
                  <a:moveTo>
                    <a:pt x="-1" y="0"/>
                  </a:moveTo>
                  <a:cubicBezTo>
                    <a:pt x="6447" y="0"/>
                    <a:pt x="12557" y="2880"/>
                    <a:pt x="16660" y="7853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gradFill rotWithShape="1">
              <a:gsLst>
                <a:gs pos="0">
                  <a:srgbClr val="008EC0"/>
                </a:gs>
                <a:gs pos="100000">
                  <a:srgbClr val="004259"/>
                </a:gs>
              </a:gsLst>
              <a:path path="rect">
                <a:fillToRect l="100000" b="100000"/>
              </a:path>
            </a:gradFill>
            <a:ln w="1270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lang="ko-KR" altLang="en-US"/>
            </a:p>
          </p:txBody>
        </p:sp>
        <p:sp>
          <p:nvSpPr>
            <p:cNvPr id="38" name="Rectangle 40"/>
            <p:cNvSpPr>
              <a:spLocks noChangeArrowheads="1"/>
            </p:cNvSpPr>
            <p:nvPr/>
          </p:nvSpPr>
          <p:spPr bwMode="auto">
            <a:xfrm>
              <a:off x="469900" y="4364684"/>
              <a:ext cx="3084512" cy="1740880"/>
            </a:xfrm>
            <a:prstGeom prst="rect">
              <a:avLst/>
            </a:prstGeom>
            <a:gradFill rotWithShape="1">
              <a:gsLst>
                <a:gs pos="0">
                  <a:srgbClr val="008EC0"/>
                </a:gs>
                <a:gs pos="100000">
                  <a:srgbClr val="008EC0">
                    <a:gamma/>
                    <a:shade val="46275"/>
                    <a:invGamma/>
                  </a:srgbClr>
                </a:gs>
              </a:gsLst>
              <a:path path="rect">
                <a:fillToRect l="100000" b="100000"/>
              </a:path>
            </a:gradFill>
            <a:ln>
              <a:noFill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5">
                  <a:lumMod val="60000"/>
                  <a:lumOff val="40000"/>
                </a:schemeClr>
              </a:extrusionClr>
            </a:sp3d>
            <a:extLst/>
          </p:spPr>
          <p:txBody>
            <a:bodyPr wrap="none" anchor="ctr">
              <a:flatTx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1600" b="1" dirty="0">
                  <a:solidFill>
                    <a:srgbClr val="FFC000"/>
                  </a:solidFill>
                  <a:ea typeface="맑은 고딕" panose="020B0503020000020004" pitchFamily="50" charset="-127"/>
                </a:rPr>
                <a:t>► </a:t>
              </a:r>
              <a:r>
                <a:rPr lang="ko-KR" altLang="en-US" sz="1600" b="1" dirty="0">
                  <a:solidFill>
                    <a:srgbClr val="FFC000"/>
                  </a:solidFill>
                  <a:ea typeface="맑은 고딕" panose="020B0503020000020004" pitchFamily="50" charset="-127"/>
                </a:rPr>
                <a:t>마케팅 협력 </a:t>
              </a:r>
              <a:r>
                <a:rPr lang="ko-KR" altLang="en-US" sz="1600" b="1" dirty="0" err="1">
                  <a:solidFill>
                    <a:srgbClr val="FFC000"/>
                  </a:solidFill>
                  <a:ea typeface="맑은 고딕" panose="020B0503020000020004" pitchFamily="50" charset="-127"/>
                </a:rPr>
                <a:t>파트너쉽</a:t>
              </a:r>
              <a:r>
                <a:rPr lang="ko-KR" altLang="en-US" sz="1600" b="1" dirty="0">
                  <a:solidFill>
                    <a:srgbClr val="FFC000"/>
                  </a:solidFill>
                  <a:ea typeface="맑은 고딕" panose="020B0503020000020004" pitchFamily="50" charset="-127"/>
                </a:rPr>
                <a:t> 구축 </a:t>
              </a:r>
              <a:endParaRPr lang="en-US" altLang="ko-KR" sz="1600" b="1" dirty="0">
                <a:solidFill>
                  <a:srgbClr val="FFC000"/>
                </a:solidFill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600" b="1" dirty="0">
                  <a:solidFill>
                    <a:srgbClr val="FFC000"/>
                  </a:solidFill>
                  <a:ea typeface="맑은 고딕" panose="020B0503020000020004" pitchFamily="50" charset="-127"/>
                </a:rPr>
                <a:t>    </a:t>
              </a:r>
              <a:r>
                <a:rPr lang="ko-KR" altLang="en-US" sz="1600" b="1" dirty="0">
                  <a:solidFill>
                    <a:srgbClr val="FFC000"/>
                  </a:solidFill>
                  <a:ea typeface="맑은 고딕" panose="020B0503020000020004" pitchFamily="50" charset="-127"/>
                </a:rPr>
                <a:t>㈜ </a:t>
              </a:r>
              <a:r>
                <a:rPr lang="ko-KR" altLang="en-US" sz="1600" b="1" dirty="0" err="1">
                  <a:solidFill>
                    <a:srgbClr val="FFC000"/>
                  </a:solidFill>
                  <a:ea typeface="맑은 고딕" panose="020B0503020000020004" pitchFamily="50" charset="-127"/>
                </a:rPr>
                <a:t>엘켐</a:t>
              </a:r>
              <a:r>
                <a:rPr lang="ko-KR" altLang="en-US" sz="1600" b="1" dirty="0">
                  <a:solidFill>
                    <a:srgbClr val="FFC000"/>
                  </a:solidFill>
                  <a:ea typeface="맑은 고딕" panose="020B0503020000020004" pitchFamily="50" charset="-127"/>
                </a:rPr>
                <a:t> </a:t>
              </a:r>
            </a:p>
          </p:txBody>
        </p:sp>
        <p:sp>
          <p:nvSpPr>
            <p:cNvPr id="24588" name="Rectangle 41"/>
            <p:cNvSpPr>
              <a:spLocks noChangeArrowheads="1"/>
            </p:cNvSpPr>
            <p:nvPr/>
          </p:nvSpPr>
          <p:spPr bwMode="auto">
            <a:xfrm>
              <a:off x="469900" y="3029099"/>
              <a:ext cx="3084513" cy="1185862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5E76"/>
                </a:gs>
              </a:gsLst>
              <a:path path="rect">
                <a:fillToRect l="100000" b="100000"/>
              </a:path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600" b="1">
                  <a:solidFill>
                    <a:srgbClr val="FFC000"/>
                  </a:solidFill>
                  <a:latin typeface="맑은 고딕" pitchFamily="50" charset="-127"/>
                  <a:ea typeface="맑은 고딕" pitchFamily="50" charset="-127"/>
                </a:rPr>
                <a:t>► </a:t>
              </a:r>
              <a:r>
                <a:rPr lang="ko-KR" altLang="en-US" sz="1600" b="1">
                  <a:solidFill>
                    <a:srgbClr val="FFC000"/>
                  </a:solidFill>
                  <a:latin typeface="맑은 고딕" pitchFamily="50" charset="-127"/>
                  <a:ea typeface="맑은 고딕" pitchFamily="50" charset="-127"/>
                </a:rPr>
                <a:t>시장규모가 큰 품목의 </a:t>
              </a:r>
              <a:endParaRPr lang="en-US" altLang="ko-KR" sz="1600" b="1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b="1">
                  <a:solidFill>
                    <a:srgbClr val="FFC00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sz="1600" b="1">
                  <a:solidFill>
                    <a:srgbClr val="FFC000"/>
                  </a:solidFill>
                  <a:latin typeface="맑은 고딕" pitchFamily="50" charset="-127"/>
                  <a:ea typeface="맑은 고딕" pitchFamily="50" charset="-127"/>
                </a:rPr>
                <a:t>마켓 리더와 개발협력 </a:t>
              </a:r>
              <a:endParaRPr lang="en-US" altLang="ko-KR" sz="1600" b="1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" name="Rectangle 42"/>
            <p:cNvSpPr>
              <a:spLocks noChangeArrowheads="1"/>
            </p:cNvSpPr>
            <p:nvPr/>
          </p:nvSpPr>
          <p:spPr bwMode="auto">
            <a:xfrm>
              <a:off x="469900" y="1379836"/>
              <a:ext cx="3084512" cy="1489044"/>
            </a:xfrm>
            <a:prstGeom prst="rect">
              <a:avLst/>
            </a:prstGeom>
            <a:gradFill rotWithShape="1">
              <a:gsLst>
                <a:gs pos="0">
                  <a:srgbClr val="8BE1FF"/>
                </a:gs>
                <a:gs pos="100000">
                  <a:srgbClr val="8BE1FF">
                    <a:gamma/>
                    <a:shade val="46275"/>
                    <a:invGamma/>
                  </a:srgbClr>
                </a:gs>
              </a:gsLst>
              <a:path path="rect">
                <a:fillToRect l="100000" b="100000"/>
              </a:path>
            </a:gradFill>
            <a:ln>
              <a:noFill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BE1FF"/>
              </a:extrusionClr>
            </a:sp3d>
            <a:extLst/>
          </p:spPr>
          <p:txBody>
            <a:bodyPr wrap="none" anchor="ctr">
              <a:flatTx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1600" b="1" dirty="0">
                  <a:solidFill>
                    <a:srgbClr val="FFC000"/>
                  </a:solidFill>
                  <a:ea typeface="맑은 고딕" panose="020B0503020000020004" pitchFamily="50" charset="-127"/>
                </a:rPr>
                <a:t>► </a:t>
              </a:r>
              <a:r>
                <a:rPr lang="en-US" altLang="ko-KR" sz="1600" b="1" dirty="0">
                  <a:solidFill>
                    <a:srgbClr val="FFC000"/>
                  </a:solidFill>
                  <a:latin typeface="맑은 고딕"/>
                  <a:ea typeface="맑은 고딕"/>
                </a:rPr>
                <a:t>Global Partnership </a:t>
              </a:r>
              <a:r>
                <a:rPr lang="ko-KR" altLang="en-US" sz="1600" b="1" dirty="0">
                  <a:solidFill>
                    <a:srgbClr val="FFC000"/>
                  </a:solidFill>
                  <a:latin typeface="맑은 고딕"/>
                  <a:ea typeface="맑은 고딕"/>
                </a:rPr>
                <a:t>구축</a:t>
              </a:r>
              <a:br>
                <a:rPr lang="ko-KR" altLang="en-US" sz="1600" b="1" dirty="0">
                  <a:solidFill>
                    <a:srgbClr val="FFC000"/>
                  </a:solidFill>
                  <a:latin typeface="맑은 고딕"/>
                  <a:ea typeface="맑은 고딕"/>
                </a:rPr>
              </a:br>
              <a:r>
                <a:rPr lang="ko-KR" altLang="en-US" sz="1600" b="1" dirty="0">
                  <a:solidFill>
                    <a:srgbClr val="FFC000"/>
                  </a:solidFill>
                  <a:latin typeface="맑은 고딕"/>
                  <a:ea typeface="맑은 고딕"/>
                </a:rPr>
                <a:t>   </a:t>
              </a:r>
              <a:r>
                <a:rPr lang="en-US" altLang="ko-KR" sz="1600" b="1" dirty="0">
                  <a:solidFill>
                    <a:srgbClr val="FFC000"/>
                  </a:solidFill>
                  <a:latin typeface="맑은 고딕"/>
                  <a:ea typeface="맑은 고딕"/>
                </a:rPr>
                <a:t>- </a:t>
              </a:r>
              <a:r>
                <a:rPr lang="ko-KR" altLang="en-US" sz="1600" b="1" spc="-150" dirty="0">
                  <a:solidFill>
                    <a:srgbClr val="FFC000"/>
                  </a:solidFill>
                  <a:latin typeface="맑은 고딕"/>
                  <a:ea typeface="맑은 고딕"/>
                </a:rPr>
                <a:t>자금력</a:t>
              </a:r>
              <a:r>
                <a:rPr lang="en-US" altLang="ko-KR" sz="1600" b="1" spc="-150" dirty="0">
                  <a:solidFill>
                    <a:srgbClr val="FFC000"/>
                  </a:solidFill>
                  <a:latin typeface="맑은 고딕"/>
                  <a:ea typeface="맑은 고딕"/>
                </a:rPr>
                <a:t>, </a:t>
              </a:r>
              <a:r>
                <a:rPr lang="ko-KR" altLang="en-US" sz="1600" b="1" spc="-150" dirty="0">
                  <a:solidFill>
                    <a:srgbClr val="FFC000"/>
                  </a:solidFill>
                  <a:latin typeface="맑은 고딕"/>
                  <a:ea typeface="맑은 고딕"/>
                </a:rPr>
                <a:t>마케팅 네트워크</a:t>
              </a:r>
              <a:r>
                <a:rPr lang="en-US" altLang="ko-KR" sz="1600" b="1" spc="-150" dirty="0">
                  <a:solidFill>
                    <a:srgbClr val="FFC000"/>
                  </a:solidFill>
                  <a:latin typeface="맑은 고딕"/>
                  <a:ea typeface="맑은 고딕"/>
                </a:rPr>
                <a:t>,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600" b="1" spc="-150" dirty="0">
                  <a:solidFill>
                    <a:srgbClr val="FFC000"/>
                  </a:solidFill>
                  <a:latin typeface="맑은 고딕"/>
                  <a:ea typeface="맑은 고딕"/>
                </a:rPr>
                <a:t>       </a:t>
              </a:r>
              <a:r>
                <a:rPr lang="ko-KR" altLang="en-US" sz="1600" b="1" spc="-150" dirty="0">
                  <a:solidFill>
                    <a:srgbClr val="FFC000"/>
                  </a:solidFill>
                  <a:latin typeface="맑은 고딕"/>
                  <a:ea typeface="맑은 고딕"/>
                </a:rPr>
                <a:t>브랜드 파워를 가진 </a:t>
              </a:r>
              <a:r>
                <a:rPr lang="en-US" altLang="ko-KR" sz="1600" b="1" spc="-150" dirty="0">
                  <a:solidFill>
                    <a:srgbClr val="FFC000"/>
                  </a:solidFill>
                  <a:latin typeface="맑은 고딕"/>
                  <a:ea typeface="맑은 고딕"/>
                </a:rPr>
                <a:t> </a:t>
              </a:r>
              <a:r>
                <a:rPr lang="ko-KR" altLang="en-US" sz="1600" b="1" spc="-150" dirty="0">
                  <a:solidFill>
                    <a:srgbClr val="FFC000"/>
                  </a:solidFill>
                  <a:latin typeface="맑은 고딕"/>
                  <a:ea typeface="맑은 고딕"/>
                </a:rPr>
                <a:t>업체</a:t>
              </a:r>
            </a:p>
          </p:txBody>
        </p:sp>
        <p:sp>
          <p:nvSpPr>
            <p:cNvPr id="24590" name="Line 43"/>
            <p:cNvSpPr>
              <a:spLocks noChangeShapeType="1"/>
            </p:cNvSpPr>
            <p:nvPr/>
          </p:nvSpPr>
          <p:spPr bwMode="auto">
            <a:xfrm flipV="1">
              <a:off x="396875" y="1063774"/>
              <a:ext cx="0" cy="5095875"/>
            </a:xfrm>
            <a:prstGeom prst="line">
              <a:avLst/>
            </a:prstGeom>
            <a:noFill/>
            <a:ln w="57150" algn="ctr">
              <a:solidFill>
                <a:srgbClr val="0000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591" name="Line 45"/>
            <p:cNvSpPr>
              <a:spLocks noChangeShapeType="1"/>
            </p:cNvSpPr>
            <p:nvPr/>
          </p:nvSpPr>
          <p:spPr bwMode="auto">
            <a:xfrm flipV="1">
              <a:off x="3708400" y="4592786"/>
              <a:ext cx="4456113" cy="1497013"/>
            </a:xfrm>
            <a:prstGeom prst="line">
              <a:avLst/>
            </a:prstGeom>
            <a:noFill/>
            <a:ln w="12700">
              <a:solidFill>
                <a:srgbClr val="FFFFFF">
                  <a:alpha val="50195"/>
                </a:srgb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397" name="Text Box 49"/>
            <p:cNvSpPr txBox="1">
              <a:spLocks noChangeArrowheads="1"/>
            </p:cNvSpPr>
            <p:nvPr/>
          </p:nvSpPr>
          <p:spPr bwMode="auto">
            <a:xfrm>
              <a:off x="3806825" y="2968600"/>
              <a:ext cx="1762125" cy="488461"/>
            </a:xfrm>
            <a:prstGeom prst="rect">
              <a:avLst/>
            </a:prstGeom>
            <a:noFill/>
            <a:ln>
              <a:noFill/>
            </a:ln>
            <a:effectLst>
              <a:outerShdw dist="25400" dir="5400000" algn="ctr" rotWithShape="0">
                <a:srgbClr val="006666">
                  <a:alpha val="50000"/>
                </a:srgbClr>
              </a:outerShdw>
            </a:effectLst>
            <a:extLst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1600" b="1">
                  <a:latin typeface="맑은 고딕" pitchFamily="50" charset="-127"/>
                  <a:ea typeface="맑은 고딕" pitchFamily="50" charset="-127"/>
                </a:rPr>
                <a:t>Application </a:t>
              </a:r>
              <a:r>
                <a:rPr lang="ko-KR" altLang="en-US" sz="1600" b="1">
                  <a:latin typeface="맑은 고딕" pitchFamily="50" charset="-127"/>
                  <a:ea typeface="맑은 고딕" pitchFamily="50" charset="-127"/>
                </a:rPr>
                <a:t>확대</a:t>
              </a:r>
            </a:p>
          </p:txBody>
        </p:sp>
        <p:sp>
          <p:nvSpPr>
            <p:cNvPr id="16398" name="Text Box 50"/>
            <p:cNvSpPr txBox="1">
              <a:spLocks noChangeArrowheads="1"/>
            </p:cNvSpPr>
            <p:nvPr/>
          </p:nvSpPr>
          <p:spPr bwMode="auto">
            <a:xfrm>
              <a:off x="3806825" y="1347723"/>
              <a:ext cx="2287587" cy="488460"/>
            </a:xfrm>
            <a:prstGeom prst="rect">
              <a:avLst/>
            </a:prstGeom>
            <a:noFill/>
            <a:ln>
              <a:noFill/>
            </a:ln>
            <a:effectLst>
              <a:outerShdw dist="25400" dir="5400000" algn="ctr" rotWithShape="0">
                <a:srgbClr val="006666">
                  <a:alpha val="50000"/>
                </a:srgbClr>
              </a:outerShdw>
            </a:effectLst>
            <a:extLst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1600" b="1">
                  <a:latin typeface="맑은 고딕" pitchFamily="50" charset="-127"/>
                  <a:ea typeface="맑은 고딕" pitchFamily="50" charset="-127"/>
                </a:rPr>
                <a:t>Overseas Market </a:t>
              </a:r>
              <a:r>
                <a:rPr lang="ko-KR" altLang="en-US" sz="1600" b="1">
                  <a:latin typeface="맑은 고딕" pitchFamily="50" charset="-127"/>
                  <a:ea typeface="맑은 고딕" pitchFamily="50" charset="-127"/>
                </a:rPr>
                <a:t>진출</a:t>
              </a:r>
            </a:p>
          </p:txBody>
        </p:sp>
        <p:sp>
          <p:nvSpPr>
            <p:cNvPr id="24594" name="Freeform 51"/>
            <p:cNvSpPr>
              <a:spLocks/>
            </p:cNvSpPr>
            <p:nvPr/>
          </p:nvSpPr>
          <p:spPr bwMode="auto">
            <a:xfrm>
              <a:off x="3714750" y="2943374"/>
              <a:ext cx="3733800" cy="3090862"/>
            </a:xfrm>
            <a:custGeom>
              <a:avLst/>
              <a:gdLst>
                <a:gd name="T0" fmla="*/ 0 w 2214"/>
                <a:gd name="T1" fmla="*/ 2147483647 h 1830"/>
                <a:gd name="T2" fmla="*/ 2147483647 w 2214"/>
                <a:gd name="T3" fmla="*/ 2147483647 h 1830"/>
                <a:gd name="T4" fmla="*/ 2147483647 w 2214"/>
                <a:gd name="T5" fmla="*/ 2147483647 h 1830"/>
                <a:gd name="T6" fmla="*/ 2147483647 w 2214"/>
                <a:gd name="T7" fmla="*/ 0 h 1830"/>
                <a:gd name="T8" fmla="*/ 2147483647 w 2214"/>
                <a:gd name="T9" fmla="*/ 2147483647 h 1830"/>
                <a:gd name="T10" fmla="*/ 2147483647 w 2214"/>
                <a:gd name="T11" fmla="*/ 2147483647 h 1830"/>
                <a:gd name="T12" fmla="*/ 2147483647 w 2214"/>
                <a:gd name="T13" fmla="*/ 2147483647 h 1830"/>
                <a:gd name="T14" fmla="*/ 2147483647 w 2214"/>
                <a:gd name="T15" fmla="*/ 2147483647 h 1830"/>
                <a:gd name="T16" fmla="*/ 0 w 2214"/>
                <a:gd name="T17" fmla="*/ 2147483647 h 18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14"/>
                <a:gd name="T28" fmla="*/ 0 h 1830"/>
                <a:gd name="T29" fmla="*/ 2214 w 2214"/>
                <a:gd name="T30" fmla="*/ 1830 h 18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14" h="1830">
                  <a:moveTo>
                    <a:pt x="0" y="1452"/>
                  </a:moveTo>
                  <a:lnTo>
                    <a:pt x="1656" y="174"/>
                  </a:lnTo>
                  <a:lnTo>
                    <a:pt x="1410" y="24"/>
                  </a:lnTo>
                  <a:lnTo>
                    <a:pt x="2214" y="0"/>
                  </a:lnTo>
                  <a:lnTo>
                    <a:pt x="2004" y="750"/>
                  </a:lnTo>
                  <a:lnTo>
                    <a:pt x="1920" y="498"/>
                  </a:lnTo>
                  <a:lnTo>
                    <a:pt x="312" y="1830"/>
                  </a:lnTo>
                  <a:lnTo>
                    <a:pt x="18" y="1818"/>
                  </a:lnTo>
                  <a:lnTo>
                    <a:pt x="0" y="1452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latinLnBrk="0" hangingPunct="0"/>
              <a:endParaRPr lang="ko-KR" altLang="en-US"/>
            </a:p>
          </p:txBody>
        </p:sp>
        <p:sp>
          <p:nvSpPr>
            <p:cNvPr id="24595" name="Line 55"/>
            <p:cNvSpPr>
              <a:spLocks noChangeShapeType="1"/>
            </p:cNvSpPr>
            <p:nvPr/>
          </p:nvSpPr>
          <p:spPr bwMode="auto">
            <a:xfrm>
              <a:off x="396875" y="6150124"/>
              <a:ext cx="8423275" cy="0"/>
            </a:xfrm>
            <a:prstGeom prst="line">
              <a:avLst/>
            </a:prstGeom>
            <a:noFill/>
            <a:ln w="57150" algn="ctr">
              <a:solidFill>
                <a:srgbClr val="0000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596" name="Line 57"/>
            <p:cNvSpPr>
              <a:spLocks noChangeShapeType="1"/>
            </p:cNvSpPr>
            <p:nvPr/>
          </p:nvSpPr>
          <p:spPr bwMode="auto">
            <a:xfrm flipV="1">
              <a:off x="3756025" y="2943374"/>
              <a:ext cx="3660775" cy="3033712"/>
            </a:xfrm>
            <a:prstGeom prst="line">
              <a:avLst/>
            </a:prstGeom>
            <a:noFill/>
            <a:ln w="12700">
              <a:solidFill>
                <a:srgbClr val="FFFFFF">
                  <a:alpha val="50195"/>
                </a:srgb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03" name="Text Box 58"/>
            <p:cNvSpPr txBox="1">
              <a:spLocks noChangeArrowheads="1"/>
            </p:cNvSpPr>
            <p:nvPr/>
          </p:nvSpPr>
          <p:spPr bwMode="auto">
            <a:xfrm>
              <a:off x="3806825" y="4322430"/>
              <a:ext cx="996950" cy="488460"/>
            </a:xfrm>
            <a:prstGeom prst="rect">
              <a:avLst/>
            </a:prstGeom>
            <a:noFill/>
            <a:ln>
              <a:noFill/>
            </a:ln>
            <a:effectLst>
              <a:outerShdw dist="25400" dir="5400000" algn="ctr" rotWithShape="0">
                <a:srgbClr val="006666">
                  <a:alpha val="50000"/>
                </a:srgbClr>
              </a:outerShdw>
            </a:effectLst>
            <a:extLst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ko-KR" altLang="en-US" sz="1600" b="1">
                  <a:latin typeface="맑은 고딕" pitchFamily="50" charset="-127"/>
                  <a:ea typeface="맑은 고딕" pitchFamily="50" charset="-127"/>
                </a:rPr>
                <a:t>시장진입</a:t>
              </a:r>
            </a:p>
          </p:txBody>
        </p:sp>
        <p:sp>
          <p:nvSpPr>
            <p:cNvPr id="24598" name="Text Box 53"/>
            <p:cNvSpPr txBox="1">
              <a:spLocks noChangeArrowheads="1"/>
            </p:cNvSpPr>
            <p:nvPr/>
          </p:nvSpPr>
          <p:spPr bwMode="auto">
            <a:xfrm>
              <a:off x="3784600" y="4810890"/>
              <a:ext cx="2155825" cy="777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90488" indent="-90488">
                <a:buFont typeface="Arial" charset="0"/>
                <a:buChar char="•"/>
              </a:pPr>
              <a:r>
                <a:rPr lang="ko-KR" altLang="en-US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</a:rPr>
                <a:t>방폭 </a:t>
              </a:r>
              <a:r>
                <a:rPr lang="en-US" altLang="ko-KR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</a:rPr>
                <a:t>(Explosion Proof)</a:t>
              </a:r>
            </a:p>
            <a:p>
              <a:pPr marL="90488" indent="-90488">
                <a:buFont typeface="Arial" charset="0"/>
                <a:buChar char="•"/>
              </a:pPr>
              <a:r>
                <a:rPr lang="ko-KR" altLang="en-US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</a:rPr>
                <a:t>무선 </a:t>
              </a:r>
              <a:r>
                <a:rPr lang="en-US" altLang="ko-KR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</a:rPr>
                <a:t>LED </a:t>
              </a:r>
              <a:r>
                <a:rPr lang="ko-KR" altLang="en-US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</a:rPr>
                <a:t>전구 카메라</a:t>
              </a:r>
            </a:p>
            <a:p>
              <a:pPr marL="90488" indent="-90488">
                <a:buFont typeface="Arial" charset="0"/>
                <a:buChar char="•"/>
              </a:pPr>
              <a:endParaRPr lang="ko-KR" altLang="en-US" sz="1400" b="1">
                <a:solidFill>
                  <a:srgbClr val="CCFF33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599" name="직사각형 58"/>
            <p:cNvSpPr>
              <a:spLocks noChangeArrowheads="1"/>
            </p:cNvSpPr>
            <p:nvPr/>
          </p:nvSpPr>
          <p:spPr bwMode="auto">
            <a:xfrm>
              <a:off x="3779838" y="3423257"/>
              <a:ext cx="2387600" cy="55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90488" indent="-90488">
                <a:buFont typeface="Arial" charset="0"/>
                <a:buChar char="•"/>
              </a:pPr>
              <a:r>
                <a:rPr lang="ko-KR" altLang="en-US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</a:rPr>
                <a:t> 형광등 </a:t>
              </a:r>
              <a:r>
                <a:rPr lang="en-US" altLang="ko-KR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</a:rPr>
                <a:t>LED </a:t>
              </a:r>
              <a:r>
                <a:rPr lang="ko-KR" altLang="en-US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</a:rPr>
                <a:t>전구 카메라</a:t>
              </a:r>
              <a:endParaRPr lang="en-US" altLang="ko-KR" sz="1400" b="1">
                <a:solidFill>
                  <a:srgbClr val="CCFF33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0488" indent="-90488">
                <a:buFont typeface="Arial" charset="0"/>
                <a:buChar char="•"/>
              </a:pPr>
              <a:r>
                <a:rPr lang="ko-KR" altLang="en-US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</a:rPr>
                <a:t> 열화상 </a:t>
              </a:r>
              <a:r>
                <a:rPr lang="en-US" altLang="ko-KR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</a:rPr>
                <a:t>LED </a:t>
              </a:r>
              <a:r>
                <a:rPr lang="ko-KR" altLang="en-US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</a:rPr>
                <a:t>전구 카메라</a:t>
              </a:r>
            </a:p>
          </p:txBody>
        </p:sp>
        <p:sp>
          <p:nvSpPr>
            <p:cNvPr id="24600" name="직사각형 59"/>
            <p:cNvSpPr>
              <a:spLocks noChangeArrowheads="1"/>
            </p:cNvSpPr>
            <p:nvPr/>
          </p:nvSpPr>
          <p:spPr bwMode="auto">
            <a:xfrm>
              <a:off x="5830888" y="4317359"/>
              <a:ext cx="2341562" cy="1683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90488" indent="-90488">
                <a:buFont typeface="Arial" charset="0"/>
                <a:buChar char="•"/>
              </a:pPr>
              <a:r>
                <a:rPr lang="ko-KR" altLang="en-US" sz="1400" b="1">
                  <a:latin typeface="맑은 고딕" pitchFamily="50" charset="-127"/>
                  <a:ea typeface="맑은 고딕" pitchFamily="50" charset="-127"/>
                </a:rPr>
                <a:t>고부가가치 제품</a:t>
              </a:r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/>
              </a:r>
              <a:b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</a:br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>- VAIP</a:t>
              </a:r>
              <a:b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</a:br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1400" b="1">
                  <a:latin typeface="맑은 고딕" pitchFamily="50" charset="-127"/>
                  <a:ea typeface="맑은 고딕" pitchFamily="50" charset="-127"/>
                </a:rPr>
                <a:t>빅데이터</a:t>
              </a:r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> CCTV</a:t>
              </a:r>
              <a:b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</a:br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1400" b="1">
                  <a:latin typeface="맑은 고딕" pitchFamily="50" charset="-127"/>
                  <a:ea typeface="맑은 고딕" pitchFamily="50" charset="-127"/>
                </a:rPr>
                <a:t>열화상 전구 </a:t>
              </a:r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>CCTV</a:t>
              </a:r>
            </a:p>
            <a:p>
              <a:pPr marL="90488" indent="-90488">
                <a:buFont typeface="Arial" charset="0"/>
                <a:buChar char="•"/>
              </a:pPr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400" b="1">
                  <a:latin typeface="맑은 고딕" pitchFamily="50" charset="-127"/>
                  <a:ea typeface="맑은 고딕" pitchFamily="50" charset="-127"/>
                </a:rPr>
                <a:t>선박용 무선 중계기</a:t>
              </a:r>
              <a:endParaRPr lang="en-US" altLang="ko-KR" sz="1400" b="1">
                <a:latin typeface="맑은 고딕" pitchFamily="50" charset="-127"/>
                <a:ea typeface="맑은 고딕" pitchFamily="50" charset="-127"/>
              </a:endParaRPr>
            </a:p>
            <a:p>
              <a:pPr marL="90488" indent="-90488">
                <a:buFont typeface="Arial" charset="0"/>
                <a:buChar char="•"/>
              </a:pPr>
              <a:r>
                <a:rPr lang="ko-KR" altLang="en-US" sz="1400" b="1">
                  <a:latin typeface="맑은 고딕" pitchFamily="50" charset="-127"/>
                  <a:ea typeface="맑은 고딕" pitchFamily="50" charset="-127"/>
                </a:rPr>
                <a:t> 심전도 체중계</a:t>
              </a:r>
              <a:endParaRPr lang="en-US" altLang="ko-KR" sz="1400" b="1">
                <a:latin typeface="맑은 고딕" pitchFamily="50" charset="-127"/>
                <a:ea typeface="맑은 고딕" pitchFamily="50" charset="-127"/>
              </a:endParaRPr>
            </a:p>
            <a:p>
              <a:pPr marL="90488" indent="-90488">
                <a:buFont typeface="Arial" charset="0"/>
                <a:buChar char="•"/>
              </a:pPr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400" b="1">
                  <a:latin typeface="맑은 고딕" pitchFamily="50" charset="-127"/>
                  <a:ea typeface="맑은 고딕" pitchFamily="50" charset="-127"/>
                </a:rPr>
                <a:t>심전도 스마트워치</a:t>
              </a:r>
              <a:endParaRPr lang="en-US" altLang="ko-KR" sz="14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601" name="직사각형 60"/>
            <p:cNvSpPr>
              <a:spLocks noChangeArrowheads="1"/>
            </p:cNvSpPr>
            <p:nvPr/>
          </p:nvSpPr>
          <p:spPr bwMode="auto">
            <a:xfrm>
              <a:off x="3824288" y="1871677"/>
              <a:ext cx="2979737" cy="55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90488" indent="-90488">
                <a:buFont typeface="Arial" charset="0"/>
                <a:buChar char="•"/>
              </a:pPr>
              <a:r>
                <a:rPr lang="en-US" altLang="ko-KR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 </a:t>
              </a:r>
              <a:r>
                <a:rPr lang="ko-KR" altLang="en-US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보안</a:t>
              </a:r>
              <a:r>
                <a:rPr lang="en-US" altLang="ko-KR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/</a:t>
              </a:r>
              <a:r>
                <a:rPr lang="ko-KR" altLang="en-US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감시 모니터링 서비스</a:t>
              </a:r>
              <a:endParaRPr lang="en-US" altLang="ko-KR" sz="1400" b="1">
                <a:solidFill>
                  <a:srgbClr val="CCFF33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endParaRPr>
            </a:p>
            <a:p>
              <a:pPr marL="90488" indent="-90488">
                <a:buFont typeface="Arial" charset="0"/>
                <a:buChar char="•"/>
              </a:pPr>
              <a:r>
                <a:rPr lang="en-US" altLang="ko-KR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 U-</a:t>
              </a:r>
              <a:r>
                <a:rPr lang="ko-KR" altLang="en-US" sz="1400" b="1">
                  <a:solidFill>
                    <a:srgbClr val="CCFF33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헬스케어 모니터링 서비스</a:t>
              </a:r>
              <a:endParaRPr lang="en-US" altLang="ko-KR" sz="1400" b="1">
                <a:solidFill>
                  <a:srgbClr val="CCFF33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endParaRPr>
            </a:p>
          </p:txBody>
        </p:sp>
      </p:grpSp>
      <p:sp>
        <p:nvSpPr>
          <p:cNvPr id="27" name="제목 6"/>
          <p:cNvSpPr txBox="1">
            <a:spLocks/>
          </p:cNvSpPr>
          <p:nvPr/>
        </p:nvSpPr>
        <p:spPr>
          <a:xfrm>
            <a:off x="360363" y="207963"/>
            <a:ext cx="8229600" cy="700087"/>
          </a:xfrm>
          <a:prstGeom prst="rect">
            <a:avLst/>
          </a:prstGeom>
        </p:spPr>
        <p:txBody>
          <a:bodyPr/>
          <a:lstStyle/>
          <a:p>
            <a:pPr eaLnBrk="0" latinLnBrk="0" hangingPunct="0">
              <a:defRPr/>
            </a:pPr>
            <a:r>
              <a:rPr kumimoji="0" lang="en-US" altLang="ko-KR" sz="2400" b="1" kern="0" dirty="0">
                <a:latin typeface="HY견고딕" panose="02030600000101010101" pitchFamily="18" charset="-127"/>
                <a:ea typeface="HY견고딕" panose="02030600000101010101" pitchFamily="18" charset="-127"/>
                <a:cs typeface="+mj-cs"/>
              </a:rPr>
              <a:t>2. </a:t>
            </a:r>
            <a:r>
              <a:rPr kumimoji="0" lang="ko-KR" altLang="en-US" sz="2400" b="1" kern="0" dirty="0">
                <a:latin typeface="HY견고딕" panose="02030600000101010101" pitchFamily="18" charset="-127"/>
                <a:ea typeface="HY견고딕" panose="02030600000101010101" pitchFamily="18" charset="-127"/>
                <a:cs typeface="+mj-cs"/>
              </a:rPr>
              <a:t>사업영역 및 전략</a:t>
            </a:r>
          </a:p>
        </p:txBody>
      </p:sp>
      <p:sp>
        <p:nvSpPr>
          <p:cNvPr id="24580" name="Text Box 17"/>
          <p:cNvSpPr txBox="1">
            <a:spLocks noChangeArrowheads="1"/>
          </p:cNvSpPr>
          <p:nvPr/>
        </p:nvSpPr>
        <p:spPr bwMode="auto">
          <a:xfrm>
            <a:off x="395288" y="849313"/>
            <a:ext cx="800100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tIns="46493" rIns="92985" bIns="46493"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altLang="ko-KR" sz="2000" b="1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H/W, S/W </a:t>
            </a:r>
            <a:r>
              <a:rPr lang="ko-KR" altLang="en-US" sz="2000" b="1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융복합 </a:t>
            </a:r>
            <a:r>
              <a:rPr lang="en-US" altLang="ko-KR" sz="2000" b="1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Hybrid company (</a:t>
            </a:r>
            <a:r>
              <a:rPr lang="ko-KR" altLang="en-US" sz="2000" b="1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제품 </a:t>
            </a:r>
            <a:r>
              <a:rPr lang="en-US" altLang="ko-KR" sz="2000" b="1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&amp; </a:t>
            </a:r>
            <a:r>
              <a:rPr lang="ko-KR" altLang="en-US" sz="2000" b="1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서비스</a:t>
            </a:r>
            <a:r>
              <a:rPr lang="en-US" altLang="ko-KR" sz="2000" b="1"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)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4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2236788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en-US" altLang="ko-KR" sz="2400" dirty="0">
                <a:latin typeface="HY견고딕" pitchFamily="18" charset="-127"/>
                <a:ea typeface="HY견고딕" pitchFamily="18" charset="-127"/>
              </a:rPr>
              <a:t>3. </a:t>
            </a:r>
            <a:r>
              <a:rPr kumimoji="0" lang="ko-KR" altLang="en-US" sz="2400" dirty="0">
                <a:latin typeface="HY견고딕" pitchFamily="18" charset="-127"/>
                <a:ea typeface="HY견고딕" pitchFamily="18" charset="-127"/>
              </a:rPr>
              <a:t>핵심 경쟁력</a:t>
            </a:r>
          </a:p>
        </p:txBody>
      </p:sp>
      <p:graphicFrame>
        <p:nvGraphicFramePr>
          <p:cNvPr id="3" name="Group 129"/>
          <p:cNvGraphicFramePr>
            <a:graphicFrameLocks noGrp="1"/>
          </p:cNvGraphicFramePr>
          <p:nvPr/>
        </p:nvGraphicFramePr>
        <p:xfrm>
          <a:off x="1403350" y="930275"/>
          <a:ext cx="7281565" cy="2571396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12168">
                  <a:extLst>
                    <a:ext uri="{9D8B030D-6E8A-4147-A177-3AD203B41FA5}"/>
                  </a:extLst>
                </a:gridCol>
                <a:gridCol w="5769397">
                  <a:extLst>
                    <a:ext uri="{9D8B030D-6E8A-4147-A177-3AD203B41FA5}"/>
                  </a:extLst>
                </a:gridCol>
              </a:tblGrid>
              <a:tr h="19953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특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  허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및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인   증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274133" marR="274133" marT="19586" marB="19586" anchor="ctr" anchorCtr="1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1" hangingPunct="1">
                        <a:lnSpc>
                          <a:spcPts val="12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특허출원 번호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: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 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10-2013-0015675</a:t>
                      </a:r>
                    </a:p>
                    <a:p>
                      <a:pPr marL="177800" marR="0" lvl="0" indent="-177800" algn="l" defTabSz="914400" rtl="0" eaLnBrk="1" fontAlgn="base" latinLnBrk="1" hangingPunct="1">
                        <a:lnSpc>
                          <a:spcPts val="12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감시시스템 특허등록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: 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10-1577626</a:t>
                      </a:r>
                    </a:p>
                    <a:p>
                      <a:pPr marL="177800" marR="0" lvl="0" indent="-177800" algn="l" defTabSz="914400" rtl="0" eaLnBrk="1" fontAlgn="base" latinLnBrk="1" hangingPunct="1">
                        <a:lnSpc>
                          <a:spcPts val="12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디자인특허 무선 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LED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전구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CCTV(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백열등 타입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) 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30-2014-0041793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charset="0"/>
                        <a:sym typeface="Wingdings" pitchFamily="2" charset="2"/>
                      </a:endParaRPr>
                    </a:p>
                    <a:p>
                      <a:pPr marL="177800" marR="0" lvl="0" indent="-177800" algn="l" defTabSz="914400" rtl="0" eaLnBrk="1" fontAlgn="base" latinLnBrk="1" hangingPunct="1">
                        <a:lnSpc>
                          <a:spcPts val="12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디자인특허 무선 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LED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전구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CCTV(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형광등 타입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) 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30-2015-0002570</a:t>
                      </a:r>
                    </a:p>
                    <a:p>
                      <a:pPr marL="177800" marR="0" lvl="0" indent="-177800" algn="l" defTabSz="914400" rtl="0" eaLnBrk="1" fontAlgn="base" latinLnBrk="1" hangingPunct="1">
                        <a:lnSpc>
                          <a:spcPts val="12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토브넷캠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(TOVNETCAM) 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상표등록</a:t>
                      </a:r>
                      <a:endParaRPr lang="en-US" altLang="ko-KR" sz="12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7800" marR="0" lvl="0" indent="-177800" algn="l" defTabSz="914400" rtl="0" eaLnBrk="1" fontAlgn="base" latinLnBrk="1" hangingPunct="1">
                        <a:lnSpc>
                          <a:spcPts val="12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국제특허출원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무선 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LED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전구 카메라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charset="0"/>
                        <a:sym typeface="Wingdings" pitchFamily="2" charset="2"/>
                      </a:endParaRPr>
                    </a:p>
                    <a:p>
                      <a:pPr marL="177800" marR="0" lvl="0" indent="-177800" algn="l" defTabSz="914400" rtl="0" eaLnBrk="1" fontAlgn="base" latinLnBrk="1" hangingPunct="1">
                        <a:lnSpc>
                          <a:spcPts val="12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행동분석관리시스템</a:t>
                      </a: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  <a:sym typeface="Wingdings" pitchFamily="2" charset="2"/>
                        </a:rPr>
                        <a:t>특허출원</a:t>
                      </a: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  <a:sym typeface="Wingdings" pitchFamily="2" charset="2"/>
                        </a:rPr>
                        <a:t>: 4-2013-063293-0</a:t>
                      </a:r>
                      <a:endParaRPr lang="ko-KR" altLang="en-US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133" marR="0" marT="19586" marB="19586" anchor="ctr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국가 신기술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(NET)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인증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274133" marR="274133" marT="19586" marB="19586" anchor="ctr" anchorCtr="1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1" hangingPunct="1">
                        <a:lnSpc>
                          <a:spcPts val="13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와이파이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LED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전구 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CCTV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서비스 시스템 기술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177800" marR="0" lvl="0" indent="-177800" algn="l" defTabSz="914400" rtl="0" eaLnBrk="1" fontAlgn="base" latinLnBrk="1" hangingPunct="1">
                        <a:lnSpc>
                          <a:spcPts val="13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무선 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LED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전구 카메라 국가 신기술 적용제품 인증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274133" marR="0" marT="19586" marB="19586" anchor="ctr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68313" y="935038"/>
            <a:ext cx="790575" cy="1125537"/>
          </a:xfrm>
          <a:prstGeom prst="rect">
            <a:avLst/>
          </a:prstGeom>
          <a:noFill/>
          <a:ln w="19050" algn="ctr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lnSpc>
                <a:spcPct val="150000"/>
              </a:lnSpc>
              <a:defRPr/>
            </a:pPr>
            <a:r>
              <a:rPr lang="ko-KR" altLang="en-US" sz="1600" b="1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기술력</a:t>
            </a:r>
          </a:p>
        </p:txBody>
      </p:sp>
      <p:graphicFrame>
        <p:nvGraphicFramePr>
          <p:cNvPr id="5" name="Group 129"/>
          <p:cNvGraphicFramePr>
            <a:graphicFrameLocks noGrp="1"/>
          </p:cNvGraphicFramePr>
          <p:nvPr/>
        </p:nvGraphicFramePr>
        <p:xfrm>
          <a:off x="1403350" y="3644900"/>
          <a:ext cx="7281566" cy="261142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12168">
                  <a:extLst>
                    <a:ext uri="{9D8B030D-6E8A-4147-A177-3AD203B41FA5}"/>
                  </a:extLst>
                </a:gridCol>
                <a:gridCol w="864865">
                  <a:extLst>
                    <a:ext uri="{9D8B030D-6E8A-4147-A177-3AD203B41FA5}"/>
                  </a:extLst>
                </a:gridCol>
                <a:gridCol w="4904533">
                  <a:extLst>
                    <a:ext uri="{9D8B030D-6E8A-4147-A177-3AD203B41FA5}"/>
                  </a:extLst>
                </a:gridCol>
              </a:tblGrid>
              <a:tr h="766399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마케팅 전문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협력사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엘캠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와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제휴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180000" marR="180000" marT="19586" marB="19586" anchor="ctr" anchorCtr="1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ts val="14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손상호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charset="0"/>
                        <a:sym typeface="Wingdings" pitchFamily="2" charset="2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ts val="14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파트너</a:t>
                      </a:r>
                    </a:p>
                  </a:txBody>
                  <a:tcPr marL="0" marR="0" marT="19586" marB="19586" anchor="ctr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1" hangingPunct="1">
                        <a:lnSpc>
                          <a:spcPts val="9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연세대학교 </a:t>
                      </a:r>
                      <a:r>
                        <a:rPr lang="ko-KR" altLang="en-US" sz="1100" b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응용통계</a:t>
                      </a:r>
                      <a:r>
                        <a:rPr lang="ko-KR" altLang="en-US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경제 학사</a:t>
                      </a:r>
                      <a:r>
                        <a:rPr lang="en-US" altLang="ko-KR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7800" marR="0" lvl="0" indent="-177800" algn="l" defTabSz="914400" rtl="0" eaLnBrk="1" fontAlgn="base" latinLnBrk="1" hangingPunct="1">
                        <a:lnSpc>
                          <a:spcPts val="9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SKC </a:t>
                      </a:r>
                      <a:r>
                        <a:rPr lang="ko-KR" altLang="en-US" sz="1100" b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필름마케팅</a:t>
                      </a:r>
                      <a:r>
                        <a:rPr lang="ko-KR" altLang="en-US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팀장 </a:t>
                      </a:r>
                      <a:r>
                        <a:rPr lang="en-US" altLang="ko-KR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(16</a:t>
                      </a:r>
                      <a:r>
                        <a:rPr lang="ko-KR" altLang="en-US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경력</a:t>
                      </a:r>
                      <a:r>
                        <a:rPr lang="en-US" altLang="ko-KR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7800" marR="0" lvl="0" indent="-177800" algn="l" defTabSz="914400" rtl="0" eaLnBrk="1" fontAlgn="base" latinLnBrk="1" hangingPunct="1">
                        <a:lnSpc>
                          <a:spcPts val="9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미국 </a:t>
                      </a:r>
                      <a:r>
                        <a:rPr lang="en-US" altLang="ko-KR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ITW</a:t>
                      </a:r>
                      <a:r>
                        <a:rPr lang="ko-KR" altLang="en-US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 국내 총괄 </a:t>
                      </a:r>
                      <a:r>
                        <a:rPr lang="en-US" altLang="ko-KR" sz="1100" b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Agecy</a:t>
                      </a:r>
                      <a:r>
                        <a:rPr lang="en-US" altLang="ko-KR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사장 역임 </a:t>
                      </a:r>
                      <a:r>
                        <a:rPr lang="en-US" altLang="ko-KR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(14</a:t>
                      </a:r>
                      <a:r>
                        <a:rPr lang="ko-KR" altLang="en-US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1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4000" marR="0" marT="19586" marB="19586" anchor="ctr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105293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180000" marR="180000" marT="19586" marB="19586" anchor="ctr" anchorCtr="1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ts val="14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이재준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charset="0"/>
                        <a:sym typeface="Wingdings" pitchFamily="2" charset="2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ts val="14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파트너</a:t>
                      </a:r>
                      <a:endParaRPr lang="ko-KR" altLang="en-US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9586" marB="19586" anchor="ctr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-177800" eaLnBrk="1" latinLnBrk="1" hangingPunct="1">
                        <a:lnSpc>
                          <a:spcPct val="150000"/>
                        </a:lnSpc>
                        <a:buFontTx/>
                        <a:buChar char="-"/>
                        <a:defRPr/>
                      </a:pPr>
                      <a:r>
                        <a:rPr lang="ko-KR" altLang="en-US" sz="1100" b="1" dirty="0">
                          <a:latin typeface="맑은 고딕" pitchFamily="50" charset="-127"/>
                          <a:ea typeface="+mn-ea"/>
                        </a:rPr>
                        <a:t>미국 남가주대학교</a:t>
                      </a:r>
                      <a:r>
                        <a:rPr lang="en-US" altLang="ko-KR" sz="1100" b="1" dirty="0">
                          <a:latin typeface="맑은 고딕" pitchFamily="50" charset="-127"/>
                          <a:ea typeface="+mn-ea"/>
                        </a:rPr>
                        <a:t>(USC), MBA </a:t>
                      </a:r>
                    </a:p>
                    <a:p>
                      <a:pPr marL="177800" indent="-177800" eaLnBrk="1" latinLnBrk="1" hangingPunct="1">
                        <a:lnSpc>
                          <a:spcPct val="150000"/>
                        </a:lnSpc>
                        <a:buFontTx/>
                        <a:buChar char="-"/>
                        <a:defRPr/>
                      </a:pPr>
                      <a:r>
                        <a:rPr lang="ko-KR" altLang="en-US" sz="1100" b="1" dirty="0">
                          <a:latin typeface="맑은 고딕" pitchFamily="50" charset="-127"/>
                          <a:ea typeface="+mn-ea"/>
                        </a:rPr>
                        <a:t>연세대학교 </a:t>
                      </a:r>
                      <a:r>
                        <a:rPr lang="ko-KR" altLang="en-US" sz="1100" b="1" dirty="0" err="1">
                          <a:latin typeface="맑은 고딕" pitchFamily="50" charset="-127"/>
                          <a:ea typeface="+mn-ea"/>
                        </a:rPr>
                        <a:t>응용통계</a:t>
                      </a:r>
                      <a:r>
                        <a:rPr lang="ko-KR" altLang="en-US" sz="1100" b="1" dirty="0"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100" b="1" dirty="0"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100" b="1" dirty="0">
                          <a:latin typeface="맑은 고딕" pitchFamily="50" charset="-127"/>
                          <a:ea typeface="+mn-ea"/>
                        </a:rPr>
                        <a:t>경제 학사</a:t>
                      </a:r>
                      <a:r>
                        <a:rPr lang="en-US" altLang="ko-KR" sz="1100" b="1" dirty="0">
                          <a:latin typeface="맑은 고딕" pitchFamily="50" charset="-127"/>
                          <a:ea typeface="+mn-ea"/>
                        </a:rPr>
                        <a:t>)</a:t>
                      </a:r>
                    </a:p>
                    <a:p>
                      <a:pPr marL="177800" indent="-177800" eaLnBrk="1" latinLnBrk="1" hangingPunct="1">
                        <a:lnSpc>
                          <a:spcPct val="150000"/>
                        </a:lnSpc>
                        <a:buFontTx/>
                        <a:buChar char="-"/>
                        <a:defRPr/>
                      </a:pPr>
                      <a:r>
                        <a:rPr lang="en-US" altLang="ko-KR" sz="1100" b="1" dirty="0">
                          <a:latin typeface="맑은 고딕" pitchFamily="50" charset="-127"/>
                          <a:ea typeface="+mn-ea"/>
                        </a:rPr>
                        <a:t>SK </a:t>
                      </a:r>
                      <a:r>
                        <a:rPr lang="ko-KR" altLang="en-US" sz="1100" b="1" dirty="0">
                          <a:latin typeface="맑은 고딕" pitchFamily="50" charset="-127"/>
                          <a:ea typeface="+mn-ea"/>
                        </a:rPr>
                        <a:t>그룹 </a:t>
                      </a:r>
                      <a:r>
                        <a:rPr lang="en-US" altLang="ko-KR" sz="1100" b="1" dirty="0"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100" b="1" dirty="0">
                          <a:latin typeface="맑은 고딕" pitchFamily="50" charset="-127"/>
                          <a:ea typeface="+mn-ea"/>
                        </a:rPr>
                        <a:t>회장 비서실</a:t>
                      </a:r>
                      <a:r>
                        <a:rPr lang="en-US" altLang="ko-KR" sz="1100" b="1" dirty="0"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1" dirty="0">
                          <a:latin typeface="맑은 고딕" pitchFamily="50" charset="-127"/>
                          <a:ea typeface="+mn-ea"/>
                        </a:rPr>
                        <a:t>전략마케팅</a:t>
                      </a:r>
                      <a:r>
                        <a:rPr lang="en-US" altLang="ko-KR" sz="1100" b="1" dirty="0"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1" dirty="0" err="1">
                          <a:latin typeface="맑은 고딕" pitchFamily="50" charset="-127"/>
                          <a:ea typeface="+mn-ea"/>
                        </a:rPr>
                        <a:t>벤쳐투자팀장</a:t>
                      </a:r>
                      <a:r>
                        <a:rPr lang="en-US" altLang="ko-KR" sz="1100" b="1" dirty="0">
                          <a:latin typeface="맑은 고딕" pitchFamily="50" charset="-127"/>
                          <a:ea typeface="+mn-ea"/>
                        </a:rPr>
                        <a:t>)</a:t>
                      </a:r>
                    </a:p>
                    <a:p>
                      <a:pPr marL="177800" indent="-177800" eaLnBrk="1" latinLnBrk="1" hangingPunct="1">
                        <a:lnSpc>
                          <a:spcPct val="150000"/>
                        </a:lnSpc>
                        <a:buFontTx/>
                        <a:buChar char="-"/>
                        <a:defRPr/>
                      </a:pPr>
                      <a:r>
                        <a:rPr lang="ko-KR" altLang="en-US" sz="1100" b="1" dirty="0" err="1">
                          <a:latin typeface="맑은 고딕" pitchFamily="50" charset="-127"/>
                          <a:ea typeface="+mn-ea"/>
                        </a:rPr>
                        <a:t>아이콘랩</a:t>
                      </a:r>
                      <a:r>
                        <a:rPr lang="ko-KR" altLang="en-US" sz="1100" b="1" dirty="0"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100" b="1" dirty="0">
                          <a:latin typeface="맑은 고딕" pitchFamily="50" charset="-127"/>
                          <a:ea typeface="+mn-ea"/>
                        </a:rPr>
                        <a:t>CEO (</a:t>
                      </a:r>
                      <a:r>
                        <a:rPr lang="ko-KR" altLang="en-US" sz="1100" b="1" dirty="0">
                          <a:latin typeface="맑은 고딕" pitchFamily="50" charset="-127"/>
                          <a:ea typeface="+mn-ea"/>
                        </a:rPr>
                        <a:t>모바일 </a:t>
                      </a:r>
                      <a:r>
                        <a:rPr lang="en-US" altLang="ko-KR" sz="1100" b="1" dirty="0">
                          <a:latin typeface="맑은 고딕" pitchFamily="50" charset="-127"/>
                          <a:ea typeface="+mn-ea"/>
                        </a:rPr>
                        <a:t>IT </a:t>
                      </a:r>
                      <a:r>
                        <a:rPr lang="ko-KR" altLang="en-US" sz="1100" b="1" dirty="0">
                          <a:latin typeface="맑은 고딕" pitchFamily="50" charset="-127"/>
                          <a:ea typeface="+mn-ea"/>
                        </a:rPr>
                        <a:t>전문 기업</a:t>
                      </a:r>
                      <a:r>
                        <a:rPr lang="en-US" altLang="ko-KR" sz="1100" b="1" dirty="0">
                          <a:latin typeface="맑은 고딕" pitchFamily="50" charset="-127"/>
                          <a:ea typeface="+mn-ea"/>
                        </a:rPr>
                        <a:t>) 15</a:t>
                      </a:r>
                      <a:r>
                        <a:rPr lang="ko-KR" altLang="en-US" sz="1100" b="1" dirty="0">
                          <a:latin typeface="맑은 고딕" pitchFamily="50" charset="-127"/>
                          <a:ea typeface="+mn-ea"/>
                        </a:rPr>
                        <a:t>년 </a:t>
                      </a:r>
                      <a:r>
                        <a:rPr lang="ko-KR" altLang="en-US" sz="1100" b="1" dirty="0" smtClean="0">
                          <a:latin typeface="맑은 고딕" pitchFamily="50" charset="-127"/>
                          <a:ea typeface="+mn-ea"/>
                        </a:rPr>
                        <a:t>경영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4000" marR="0" marT="19586" marB="19586" anchor="ctr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79208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180000" marR="180000" marT="19586" marB="19586" anchor="ctr" anchorCtr="1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ts val="14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  <a:sym typeface="Wingdings" pitchFamily="2" charset="2"/>
                        </a:rPr>
                        <a:t>강희갑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charset="0"/>
                        <a:sym typeface="Wingdings" pitchFamily="2" charset="2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ts val="14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파트너</a:t>
                      </a:r>
                    </a:p>
                  </a:txBody>
                  <a:tcPr marL="0" marR="0" marT="19586" marB="19586" anchor="ctr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1" hangingPunct="1">
                        <a:lnSpc>
                          <a:spcPts val="9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성균관대학교 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회계학</a:t>
                      </a:r>
                      <a:endParaRPr lang="en-US" altLang="ko-KR" sz="1100" b="1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7800" marR="0" lvl="0" indent="-177800" algn="l" defTabSz="914400" rtl="0" eaLnBrk="1" fontAlgn="base" latinLnBrk="1" hangingPunct="1">
                        <a:lnSpc>
                          <a:spcPts val="9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하이밸류컨설팅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전무 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현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1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7800" marR="0" lvl="0" indent="-177800" algn="l" defTabSz="914400" rtl="0" eaLnBrk="1" fontAlgn="base" latinLnBrk="1" hangingPunct="1">
                        <a:lnSpc>
                          <a:spcPts val="900"/>
                        </a:lnSpc>
                        <a:spcBef>
                          <a:spcPct val="7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삼정</a:t>
                      </a:r>
                      <a:r>
                        <a:rPr lang="en-US" altLang="ko-KR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KPMG 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전무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베어링포인트 전무 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(16</a:t>
                      </a:r>
                      <a:r>
                        <a:rPr lang="ko-KR" altLang="en-US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경력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4000" marR="0" marT="19586" marB="19586" anchor="ctr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68313" y="3651250"/>
            <a:ext cx="790575" cy="1125538"/>
          </a:xfrm>
          <a:prstGeom prst="rect">
            <a:avLst/>
          </a:prstGeom>
          <a:noFill/>
          <a:ln w="19050" algn="ctr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lnSpc>
                <a:spcPct val="150000"/>
              </a:lnSpc>
              <a:defRPr/>
            </a:pPr>
            <a:r>
              <a:rPr lang="ko-KR" altLang="en-US" sz="1600" b="1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마케팅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4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3467100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en-US" altLang="ko-KR" sz="2400" dirty="0">
                <a:latin typeface="HY견고딕" pitchFamily="18" charset="-127"/>
                <a:ea typeface="HY견고딕" pitchFamily="18" charset="-127"/>
              </a:rPr>
              <a:t>4. </a:t>
            </a:r>
            <a:r>
              <a:rPr kumimoji="0" lang="ko-KR" altLang="en-US" sz="2400" dirty="0">
                <a:latin typeface="HY견고딕" pitchFamily="18" charset="-127"/>
                <a:ea typeface="HY견고딕" pitchFamily="18" charset="-127"/>
              </a:rPr>
              <a:t>사업계획 </a:t>
            </a:r>
            <a:r>
              <a:rPr kumimoji="0" lang="en-US" altLang="ko-KR" sz="2400" dirty="0"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2400" dirty="0">
                <a:latin typeface="HY견고딕" pitchFamily="18" charset="-127"/>
                <a:ea typeface="HY견고딕" pitchFamily="18" charset="-127"/>
              </a:rPr>
              <a:t>매출계획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95288" y="836613"/>
          <a:ext cx="8208910" cy="5544631"/>
        </p:xfrm>
        <a:graphic>
          <a:graphicData uri="http://schemas.openxmlformats.org/drawingml/2006/table">
            <a:tbl>
              <a:tblPr/>
              <a:tblGrid>
                <a:gridCol w="790448"/>
                <a:gridCol w="576813"/>
                <a:gridCol w="584826"/>
                <a:gridCol w="793118"/>
                <a:gridCol w="897265"/>
                <a:gridCol w="584826"/>
                <a:gridCol w="793118"/>
                <a:gridCol w="897265"/>
                <a:gridCol w="600848"/>
                <a:gridCol w="793118"/>
                <a:gridCol w="897265"/>
              </a:tblGrid>
              <a:tr h="182219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2016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년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2017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년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2018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년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22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Product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수량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개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단가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금액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천원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수량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개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단가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금액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천원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수량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개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단가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금액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천원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Tovnetcam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4,500,000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60,000 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7,200,000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100,000 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10,000,000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VAIP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6,000 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350,000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2,100,000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24,000 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7,200,000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열화상 카메라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3,600 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2,160,000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15,000 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7,500,000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Service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가입자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단가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년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금액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가입자 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단가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년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금액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가입자 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단가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년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금액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가입자수 기반의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ASP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50,000 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3,000,000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100,000 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6,000,000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연평균 가입자 기반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월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5,000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원 기준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매출 합계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5,000,000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14,460,000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30,700,000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매출원가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Tovnetcam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65%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2,925,000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55%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3,960,000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5,000,000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VAIP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65%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65%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1,365,000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65%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4,680,000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987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열화상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70%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-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65%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1,404,000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65%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4,875,000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service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1,500,000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3,000,000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매출원가 계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3,205,000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8,229,000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17,555,000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매출총이익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1,795,000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6,231,000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13,145,000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35.9%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43.1%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42.8%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429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판매비와 일반관리비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인건비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monthly burn)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35,000,000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420,000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120,000,000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1,440,000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180,000,000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2,160,000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판촉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광고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매출액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3%)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75,000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433,800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921,000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판매수수료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제경비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1,446,000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3,070,000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판관비 계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995,000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3,319,800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6,151,000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영업이익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800,000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2,911,200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6,994,000 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29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영업이익률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16.0%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20.1%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22.8%</a:t>
                      </a:r>
                    </a:p>
                  </a:txBody>
                  <a:tcPr marL="6617" marR="6617" marT="66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649" name="OTLSHAPE_T_2d1eae31bcea4f77b8081e3ea7e8425f_HorizontalConnector1"/>
          <p:cNvCxnSpPr>
            <a:cxnSpLocks noChangeShapeType="1"/>
          </p:cNvCxnSpPr>
          <p:nvPr>
            <p:custDataLst>
              <p:tags r:id="rId1"/>
            </p:custDataLst>
          </p:nvPr>
        </p:nvCxnSpPr>
        <p:spPr bwMode="auto">
          <a:xfrm flipV="1">
            <a:off x="1281113" y="4268788"/>
            <a:ext cx="4643437" cy="1587"/>
          </a:xfrm>
          <a:prstGeom prst="line">
            <a:avLst/>
          </a:prstGeom>
          <a:noFill/>
          <a:ln w="6350" algn="ctr">
            <a:solidFill>
              <a:srgbClr val="CCCCCC"/>
            </a:solidFill>
            <a:round/>
            <a:headEnd/>
            <a:tailEnd/>
          </a:ln>
        </p:spPr>
      </p:cxnSp>
      <p:cxnSp>
        <p:nvCxnSpPr>
          <p:cNvPr id="27650" name="OTLSHAPE_T_38b8e31a8fa14a32bb02e13c978ddae9_HorizontalConnector1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1333500" y="3767138"/>
            <a:ext cx="4298950" cy="0"/>
          </a:xfrm>
          <a:prstGeom prst="line">
            <a:avLst/>
          </a:prstGeom>
          <a:noFill/>
          <a:ln w="6350" algn="ctr">
            <a:solidFill>
              <a:srgbClr val="CCCCCC"/>
            </a:solidFill>
            <a:round/>
            <a:headEnd/>
            <a:tailEnd/>
          </a:ln>
        </p:spPr>
      </p:cxnSp>
      <p:cxnSp>
        <p:nvCxnSpPr>
          <p:cNvPr id="27651" name="OTLSHAPE_T_7eacb4df1ae244f39793ea0adc5c5832_HorizontalConnector1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 flipV="1">
            <a:off x="1835150" y="3267075"/>
            <a:ext cx="2665413" cy="1588"/>
          </a:xfrm>
          <a:prstGeom prst="line">
            <a:avLst/>
          </a:prstGeom>
          <a:noFill/>
          <a:ln w="6350" algn="ctr">
            <a:solidFill>
              <a:srgbClr val="CCCCCC"/>
            </a:solidFill>
            <a:round/>
            <a:headEnd/>
            <a:tailEnd/>
          </a:ln>
        </p:spPr>
      </p:cxnSp>
      <p:cxnSp>
        <p:nvCxnSpPr>
          <p:cNvPr id="27652" name="OTLSHAPE_T_09f1cb4d52114617b5ddc0a0e8566428_HorizontalConnector1"/>
          <p:cNvCxnSpPr>
            <a:cxnSpLocks noChangeShapeType="1"/>
          </p:cNvCxnSpPr>
          <p:nvPr>
            <p:custDataLst>
              <p:tags r:id="rId4"/>
            </p:custDataLst>
          </p:nvPr>
        </p:nvCxnSpPr>
        <p:spPr bwMode="auto">
          <a:xfrm>
            <a:off x="1116013" y="2852738"/>
            <a:ext cx="2447925" cy="0"/>
          </a:xfrm>
          <a:prstGeom prst="line">
            <a:avLst/>
          </a:prstGeom>
          <a:noFill/>
          <a:ln w="6350" algn="ctr">
            <a:solidFill>
              <a:srgbClr val="CCCCCC"/>
            </a:solidFill>
            <a:round/>
            <a:headEnd/>
            <a:tailEnd/>
          </a:ln>
        </p:spPr>
      </p:cxnSp>
      <p:cxnSp>
        <p:nvCxnSpPr>
          <p:cNvPr id="27653" name="OTLSHAPE_T_42ceddad04214879af84632cb3b4ef06_HorizontalConnector1"/>
          <p:cNvCxnSpPr>
            <a:cxnSpLocks noChangeShapeType="1"/>
          </p:cNvCxnSpPr>
          <p:nvPr>
            <p:custDataLst>
              <p:tags r:id="rId5"/>
            </p:custDataLst>
          </p:nvPr>
        </p:nvCxnSpPr>
        <p:spPr bwMode="auto">
          <a:xfrm>
            <a:off x="1112838" y="1666875"/>
            <a:ext cx="411162" cy="0"/>
          </a:xfrm>
          <a:prstGeom prst="line">
            <a:avLst/>
          </a:prstGeom>
          <a:noFill/>
          <a:ln w="6350" algn="ctr">
            <a:solidFill>
              <a:srgbClr val="CCCCCC"/>
            </a:solidFill>
            <a:round/>
            <a:headEnd/>
            <a:tailEnd/>
          </a:ln>
        </p:spPr>
      </p:cxnSp>
      <p:sp>
        <p:nvSpPr>
          <p:cNvPr id="27654" name="OTLSHAPE_TB_00000000000000000000000000000000_LeftEndCaps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71550" y="908050"/>
            <a:ext cx="463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 latinLnBrk="0"/>
            <a:r>
              <a:rPr kumimoji="0" lang="en-US" altLang="ko-KR" b="1">
                <a:solidFill>
                  <a:srgbClr val="C0504D"/>
                </a:solidFill>
                <a:latin typeface="Calibri" pitchFamily="34" charset="0"/>
                <a:cs typeface="Arial" charset="0"/>
              </a:rPr>
              <a:t>2015</a:t>
            </a:r>
          </a:p>
        </p:txBody>
      </p:sp>
      <p:sp>
        <p:nvSpPr>
          <p:cNvPr id="27655" name="OTLSHAPE_TB_00000000000000000000000000000000_RightEndCaps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524750" y="908050"/>
            <a:ext cx="463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 latinLnBrk="0"/>
            <a:r>
              <a:rPr kumimoji="0" lang="en-US" altLang="ko-KR" b="1">
                <a:solidFill>
                  <a:srgbClr val="C0504D"/>
                </a:solidFill>
                <a:latin typeface="Calibri" pitchFamily="34" charset="0"/>
                <a:cs typeface="Arial" charset="0"/>
              </a:rPr>
              <a:t>2019</a:t>
            </a:r>
          </a:p>
        </p:txBody>
      </p:sp>
      <p:sp>
        <p:nvSpPr>
          <p:cNvPr id="127" name="OTLSHAPE_TB_00000000000000000000000000000000_ScaleContainer"/>
          <p:cNvSpPr/>
          <p:nvPr>
            <p:custDataLst>
              <p:tags r:id="rId8"/>
            </p:custDataLst>
          </p:nvPr>
        </p:nvSpPr>
        <p:spPr bwMode="auto">
          <a:xfrm>
            <a:off x="925428" y="1212042"/>
            <a:ext cx="7289800" cy="507291"/>
          </a:xfrm>
          <a:prstGeom prst="rect">
            <a:avLst/>
          </a:prstGeom>
          <a:gradFill flip="none" rotWithShape="1">
            <a:gsLst>
              <a:gs pos="0">
                <a:srgbClr val="44546A"/>
              </a:gs>
              <a:gs pos="0">
                <a:srgbClr val="44546A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/>
        </p:spPr>
        <p:txBody>
          <a:bodyPr lIns="90000" tIns="46800" rIns="90000" bIns="46800"/>
          <a:lstStyle/>
          <a:p>
            <a:pPr latinLnBrk="0">
              <a:lnSpc>
                <a:spcPct val="105000"/>
              </a:lnSpc>
              <a:buClr>
                <a:schemeClr val="tx2"/>
              </a:buClr>
              <a:buSzPct val="120000"/>
              <a:defRPr/>
            </a:pPr>
            <a:endParaRPr kumimoji="0" lang="en-US" sz="1600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8" name="OTLSHAPE_TB_00000000000000000000000000000000_ElapsedTime"/>
          <p:cNvSpPr/>
          <p:nvPr>
            <p:custDataLst>
              <p:tags r:id="rId9"/>
            </p:custDataLst>
          </p:nvPr>
        </p:nvSpPr>
        <p:spPr bwMode="auto">
          <a:xfrm>
            <a:off x="1635273" y="1576935"/>
            <a:ext cx="1991803" cy="105554"/>
          </a:xfrm>
          <a:prstGeom prst="rect">
            <a:avLst/>
          </a:prstGeom>
          <a:solidFill>
            <a:srgbClr val="FF0000">
              <a:alpha val="7490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>
              <a:rot lat="0" lon="0" rev="0"/>
            </a:lightRig>
          </a:scene3d>
          <a:sp3d>
            <a:bevelT w="12700" h="139700"/>
          </a:sp3d>
          <a:extLst/>
        </p:spPr>
        <p:txBody>
          <a:bodyPr lIns="90000" tIns="46800" rIns="90000" bIns="46800"/>
          <a:lstStyle/>
          <a:p>
            <a:pPr latinLnBrk="0">
              <a:lnSpc>
                <a:spcPct val="105000"/>
              </a:lnSpc>
              <a:buClr>
                <a:schemeClr val="tx2"/>
              </a:buClr>
              <a:buSzPct val="120000"/>
              <a:defRPr/>
            </a:pPr>
            <a:endParaRPr kumimoji="0" lang="en-US" sz="1600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9" name="OTLSHAPE_TB_00000000000000000000000000000000_TodayMarkerShape"/>
          <p:cNvSpPr/>
          <p:nvPr>
            <p:custDataLst>
              <p:tags r:id="rId10"/>
            </p:custDataLst>
          </p:nvPr>
        </p:nvSpPr>
        <p:spPr bwMode="auto">
          <a:xfrm>
            <a:off x="3563938" y="1773238"/>
            <a:ext cx="114300" cy="169862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algn="ctr">
              <a:schemeClr val="bg2">
                <a:alpha val="50000"/>
              </a:schemeClr>
            </a:outerShdw>
          </a:effectLst>
          <a:extLst/>
        </p:spPr>
        <p:txBody>
          <a:bodyPr lIns="90000" tIns="46800" rIns="90000" bIns="46800"/>
          <a:lstStyle/>
          <a:p>
            <a:pPr latinLnBrk="0">
              <a:lnSpc>
                <a:spcPct val="105000"/>
              </a:lnSpc>
              <a:buClr>
                <a:schemeClr val="tx2"/>
              </a:buClr>
              <a:buSzPct val="120000"/>
              <a:defRPr/>
            </a:pPr>
            <a:endParaRPr kumimoji="0" lang="en-US" sz="1600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30" name="OTLSHAPE_TB_00000000000000000000000000000000_TodayMarkerText"/>
          <p:cNvSpPr txBox="1"/>
          <p:nvPr>
            <p:custDataLst>
              <p:tags r:id="rId11"/>
            </p:custDataLst>
          </p:nvPr>
        </p:nvSpPr>
        <p:spPr>
          <a:xfrm>
            <a:off x="3348038" y="1916113"/>
            <a:ext cx="376237" cy="18256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 latinLnBrk="0">
              <a:defRPr/>
            </a:pPr>
            <a:r>
              <a:rPr kumimoji="0" lang="en-US" sz="1200" spc="-12" dirty="0">
                <a:solidFill>
                  <a:schemeClr val="dk1"/>
                </a:solidFill>
                <a:latin typeface="Calibri" panose="020F0502020204030204" pitchFamily="34" charset="0"/>
                <a:ea typeface="+mn-ea"/>
                <a:cs typeface="Arial" charset="0"/>
              </a:rPr>
              <a:t>Today</a:t>
            </a:r>
          </a:p>
        </p:txBody>
      </p:sp>
      <p:sp>
        <p:nvSpPr>
          <p:cNvPr id="27662" name="OTLSHAPE_TB_00000000000000000000000000000000_TimescaleInterval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96950" y="1333500"/>
            <a:ext cx="219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latinLnBrk="0"/>
            <a:r>
              <a:rPr kumimoji="0" lang="en-US" altLang="ko-KR" sz="12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Nov</a:t>
            </a:r>
          </a:p>
        </p:txBody>
      </p:sp>
      <p:cxnSp>
        <p:nvCxnSpPr>
          <p:cNvPr id="27663" name="OTLSHAPE_TB_00000000000000000000000000000000_Separator1"/>
          <p:cNvCxnSpPr>
            <a:cxnSpLocks noChangeShapeType="1"/>
          </p:cNvCxnSpPr>
          <p:nvPr>
            <p:custDataLst>
              <p:tags r:id="rId13"/>
            </p:custDataLst>
          </p:nvPr>
        </p:nvCxnSpPr>
        <p:spPr bwMode="auto">
          <a:xfrm>
            <a:off x="1627188" y="765175"/>
            <a:ext cx="0" cy="203200"/>
          </a:xfrm>
          <a:prstGeom prst="line">
            <a:avLst/>
          </a:prstGeom>
          <a:noFill/>
          <a:ln w="9525" algn="ctr">
            <a:solidFill>
              <a:schemeClr val="bg1">
                <a:alpha val="29803"/>
              </a:schemeClr>
            </a:solidFill>
            <a:round/>
            <a:headEnd/>
            <a:tailEnd/>
          </a:ln>
        </p:spPr>
      </p:cxnSp>
      <p:cxnSp>
        <p:nvCxnSpPr>
          <p:cNvPr id="27664" name="OTLSHAPE_TB_00000000000000000000000000000000_Separator2"/>
          <p:cNvCxnSpPr>
            <a:cxnSpLocks noChangeShapeType="1"/>
          </p:cNvCxnSpPr>
          <p:nvPr>
            <p:custDataLst>
              <p:tags r:id="rId14"/>
            </p:custDataLst>
          </p:nvPr>
        </p:nvCxnSpPr>
        <p:spPr bwMode="auto">
          <a:xfrm>
            <a:off x="2370138" y="765175"/>
            <a:ext cx="0" cy="203200"/>
          </a:xfrm>
          <a:prstGeom prst="line">
            <a:avLst/>
          </a:prstGeom>
          <a:noFill/>
          <a:ln w="9525" algn="ctr">
            <a:solidFill>
              <a:schemeClr val="bg1">
                <a:alpha val="29803"/>
              </a:schemeClr>
            </a:solidFill>
            <a:round/>
            <a:headEnd/>
            <a:tailEnd/>
          </a:ln>
        </p:spPr>
      </p:cxnSp>
      <p:cxnSp>
        <p:nvCxnSpPr>
          <p:cNvPr id="27665" name="OTLSHAPE_TB_00000000000000000000000000000000_Separator3"/>
          <p:cNvCxnSpPr>
            <a:cxnSpLocks noChangeShapeType="1"/>
          </p:cNvCxnSpPr>
          <p:nvPr>
            <p:custDataLst>
              <p:tags r:id="rId15"/>
            </p:custDataLst>
          </p:nvPr>
        </p:nvCxnSpPr>
        <p:spPr bwMode="auto">
          <a:xfrm>
            <a:off x="3087688" y="765175"/>
            <a:ext cx="0" cy="203200"/>
          </a:xfrm>
          <a:prstGeom prst="line">
            <a:avLst/>
          </a:prstGeom>
          <a:noFill/>
          <a:ln w="9525" algn="ctr">
            <a:solidFill>
              <a:schemeClr val="bg1">
                <a:alpha val="29803"/>
              </a:schemeClr>
            </a:solidFill>
            <a:round/>
            <a:headEnd/>
            <a:tailEnd/>
          </a:ln>
        </p:spPr>
      </p:cxnSp>
      <p:cxnSp>
        <p:nvCxnSpPr>
          <p:cNvPr id="27666" name="OTLSHAPE_TB_00000000000000000000000000000000_Separator4"/>
          <p:cNvCxnSpPr>
            <a:cxnSpLocks noChangeShapeType="1"/>
          </p:cNvCxnSpPr>
          <p:nvPr>
            <p:custDataLst>
              <p:tags r:id="rId16"/>
            </p:custDataLst>
          </p:nvPr>
        </p:nvCxnSpPr>
        <p:spPr bwMode="auto">
          <a:xfrm>
            <a:off x="3830638" y="765175"/>
            <a:ext cx="0" cy="203200"/>
          </a:xfrm>
          <a:prstGeom prst="line">
            <a:avLst/>
          </a:prstGeom>
          <a:noFill/>
          <a:ln w="9525" algn="ctr">
            <a:solidFill>
              <a:schemeClr val="bg1">
                <a:alpha val="29803"/>
              </a:schemeClr>
            </a:solidFill>
            <a:round/>
            <a:headEnd/>
            <a:tailEnd/>
          </a:ln>
        </p:spPr>
      </p:cxnSp>
      <p:sp>
        <p:nvSpPr>
          <p:cNvPr id="139" name="OTLSHAPE_TB_00000000000000000000000000000000_TimescaleInterval5"/>
          <p:cNvSpPr txBox="1"/>
          <p:nvPr>
            <p:custDataLst>
              <p:tags r:id="rId17"/>
            </p:custDataLst>
          </p:nvPr>
        </p:nvSpPr>
        <p:spPr>
          <a:xfrm>
            <a:off x="3419475" y="1268413"/>
            <a:ext cx="206375" cy="24765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 latinLnBrk="0">
              <a:defRPr/>
            </a:pPr>
            <a:r>
              <a:rPr kumimoji="0" lang="en-US" sz="1200" spc="-18" dirty="0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Arial" charset="0"/>
              </a:rPr>
              <a:t>Jun</a:t>
            </a:r>
          </a:p>
        </p:txBody>
      </p:sp>
      <p:cxnSp>
        <p:nvCxnSpPr>
          <p:cNvPr id="27668" name="OTLSHAPE_TB_00000000000000000000000000000000_Separator5"/>
          <p:cNvCxnSpPr>
            <a:cxnSpLocks noChangeShapeType="1"/>
          </p:cNvCxnSpPr>
          <p:nvPr>
            <p:custDataLst>
              <p:tags r:id="rId18"/>
            </p:custDataLst>
          </p:nvPr>
        </p:nvCxnSpPr>
        <p:spPr bwMode="auto">
          <a:xfrm>
            <a:off x="4548188" y="765175"/>
            <a:ext cx="0" cy="203200"/>
          </a:xfrm>
          <a:prstGeom prst="line">
            <a:avLst/>
          </a:prstGeom>
          <a:noFill/>
          <a:ln w="9525" algn="ctr">
            <a:solidFill>
              <a:schemeClr val="bg1">
                <a:alpha val="29803"/>
              </a:schemeClr>
            </a:solidFill>
            <a:round/>
            <a:headEnd/>
            <a:tailEnd/>
          </a:ln>
        </p:spPr>
      </p:cxnSp>
      <p:cxnSp>
        <p:nvCxnSpPr>
          <p:cNvPr id="27669" name="OTLSHAPE_TB_00000000000000000000000000000000_Separator6"/>
          <p:cNvCxnSpPr>
            <a:cxnSpLocks noChangeShapeType="1"/>
          </p:cNvCxnSpPr>
          <p:nvPr>
            <p:custDataLst>
              <p:tags r:id="rId19"/>
            </p:custDataLst>
          </p:nvPr>
        </p:nvCxnSpPr>
        <p:spPr bwMode="auto">
          <a:xfrm>
            <a:off x="5289550" y="765175"/>
            <a:ext cx="0" cy="203200"/>
          </a:xfrm>
          <a:prstGeom prst="line">
            <a:avLst/>
          </a:prstGeom>
          <a:noFill/>
          <a:ln w="9525" algn="ctr">
            <a:solidFill>
              <a:schemeClr val="bg1">
                <a:alpha val="29803"/>
              </a:schemeClr>
            </a:solidFill>
            <a:round/>
            <a:headEnd/>
            <a:tailEnd/>
          </a:ln>
        </p:spPr>
      </p:cxnSp>
      <p:sp>
        <p:nvSpPr>
          <p:cNvPr id="143" name="OTLSHAPE_TB_00000000000000000000000000000000_TimescaleInterval7"/>
          <p:cNvSpPr txBox="1"/>
          <p:nvPr>
            <p:custDataLst>
              <p:tags r:id="rId20"/>
            </p:custDataLst>
          </p:nvPr>
        </p:nvSpPr>
        <p:spPr>
          <a:xfrm>
            <a:off x="4643438" y="1341438"/>
            <a:ext cx="241300" cy="24765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 latinLnBrk="0">
              <a:defRPr/>
            </a:pPr>
            <a:r>
              <a:rPr kumimoji="0" lang="en-US" sz="1200" spc="-20" dirty="0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Arial" charset="0"/>
              </a:rPr>
              <a:t>Aug</a:t>
            </a:r>
          </a:p>
        </p:txBody>
      </p:sp>
      <p:cxnSp>
        <p:nvCxnSpPr>
          <p:cNvPr id="27671" name="OTLSHAPE_TB_00000000000000000000000000000000_Separator7"/>
          <p:cNvCxnSpPr>
            <a:cxnSpLocks noChangeShapeType="1"/>
          </p:cNvCxnSpPr>
          <p:nvPr>
            <p:custDataLst>
              <p:tags r:id="rId21"/>
            </p:custDataLst>
          </p:nvPr>
        </p:nvCxnSpPr>
        <p:spPr bwMode="auto">
          <a:xfrm>
            <a:off x="6032500" y="765175"/>
            <a:ext cx="0" cy="203200"/>
          </a:xfrm>
          <a:prstGeom prst="line">
            <a:avLst/>
          </a:prstGeom>
          <a:noFill/>
          <a:ln w="9525" algn="ctr">
            <a:solidFill>
              <a:schemeClr val="bg1">
                <a:alpha val="29803"/>
              </a:schemeClr>
            </a:solidFill>
            <a:round/>
            <a:headEnd/>
            <a:tailEnd/>
          </a:ln>
        </p:spPr>
      </p:cxnSp>
      <p:sp>
        <p:nvSpPr>
          <p:cNvPr id="145" name="OTLSHAPE_TB_00000000000000000000000000000000_TimescaleInterval8"/>
          <p:cNvSpPr txBox="1"/>
          <p:nvPr>
            <p:custDataLst>
              <p:tags r:id="rId22"/>
            </p:custDataLst>
          </p:nvPr>
        </p:nvSpPr>
        <p:spPr>
          <a:xfrm>
            <a:off x="5003800" y="1341438"/>
            <a:ext cx="228600" cy="24765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 latinLnBrk="0">
              <a:defRPr/>
            </a:pPr>
            <a:r>
              <a:rPr kumimoji="0" lang="en-US" sz="1200" spc="-18" dirty="0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Arial" charset="0"/>
              </a:rPr>
              <a:t>Sep</a:t>
            </a:r>
          </a:p>
        </p:txBody>
      </p:sp>
      <p:cxnSp>
        <p:nvCxnSpPr>
          <p:cNvPr id="27673" name="OTLSHAPE_TB_00000000000000000000000000000000_Separator8"/>
          <p:cNvCxnSpPr>
            <a:cxnSpLocks noChangeShapeType="1"/>
          </p:cNvCxnSpPr>
          <p:nvPr>
            <p:custDataLst>
              <p:tags r:id="rId23"/>
            </p:custDataLst>
          </p:nvPr>
        </p:nvCxnSpPr>
        <p:spPr bwMode="auto">
          <a:xfrm>
            <a:off x="6750050" y="765175"/>
            <a:ext cx="0" cy="203200"/>
          </a:xfrm>
          <a:prstGeom prst="line">
            <a:avLst/>
          </a:prstGeom>
          <a:noFill/>
          <a:ln w="9525" algn="ctr">
            <a:solidFill>
              <a:schemeClr val="bg1">
                <a:alpha val="29803"/>
              </a:schemeClr>
            </a:solidFill>
            <a:round/>
            <a:headEnd/>
            <a:tailEnd/>
          </a:ln>
        </p:spPr>
      </p:cxnSp>
      <p:sp>
        <p:nvSpPr>
          <p:cNvPr id="27674" name="OTLSHAPE_TB_00000000000000000000000000000000_TimescaleInterval9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580063" y="1341438"/>
            <a:ext cx="21113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latinLnBrk="0"/>
            <a:r>
              <a:rPr kumimoji="0" lang="en-US" altLang="ko-KR" sz="12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Nov</a:t>
            </a:r>
          </a:p>
        </p:txBody>
      </p:sp>
      <p:cxnSp>
        <p:nvCxnSpPr>
          <p:cNvPr id="27675" name="OTLSHAPE_TB_00000000000000000000000000000000_Separator9"/>
          <p:cNvCxnSpPr>
            <a:cxnSpLocks noChangeShapeType="1"/>
          </p:cNvCxnSpPr>
          <p:nvPr>
            <p:custDataLst>
              <p:tags r:id="rId25"/>
            </p:custDataLst>
          </p:nvPr>
        </p:nvCxnSpPr>
        <p:spPr bwMode="auto">
          <a:xfrm>
            <a:off x="7493000" y="765175"/>
            <a:ext cx="0" cy="203200"/>
          </a:xfrm>
          <a:prstGeom prst="line">
            <a:avLst/>
          </a:prstGeom>
          <a:noFill/>
          <a:ln w="9525" algn="ctr">
            <a:solidFill>
              <a:schemeClr val="bg1">
                <a:alpha val="29803"/>
              </a:schemeClr>
            </a:solidFill>
            <a:round/>
            <a:headEnd/>
            <a:tailEnd/>
          </a:ln>
        </p:spPr>
      </p:cxnSp>
      <p:sp>
        <p:nvSpPr>
          <p:cNvPr id="27676" name="OTLSHAPE_TB_00000000000000000000000000000000_TimescaleInterval10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556500" y="1333500"/>
            <a:ext cx="242888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latinLnBrk="0"/>
            <a:r>
              <a:rPr kumimoji="0" lang="en-US" altLang="ko-KR" sz="12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Jun</a:t>
            </a:r>
          </a:p>
        </p:txBody>
      </p:sp>
      <p:sp>
        <p:nvSpPr>
          <p:cNvPr id="150" name="OTLSHAPE_T_63a3ea1fc66643498790841b90ccee57_Shape"/>
          <p:cNvSpPr/>
          <p:nvPr>
            <p:custDataLst>
              <p:tags r:id="rId27"/>
            </p:custDataLst>
          </p:nvPr>
        </p:nvSpPr>
        <p:spPr bwMode="auto">
          <a:xfrm>
            <a:off x="1406710" y="2368729"/>
            <a:ext cx="283362" cy="270933"/>
          </a:xfrm>
          <a:prstGeom prst="rect">
            <a:avLst/>
          </a:prstGeom>
          <a:solidFill>
            <a:srgbClr val="0072B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/>
        </p:spPr>
        <p:txBody>
          <a:bodyPr lIns="90000" tIns="46800" rIns="90000" bIns="46800"/>
          <a:lstStyle/>
          <a:p>
            <a:pPr latinLnBrk="0">
              <a:lnSpc>
                <a:spcPct val="105000"/>
              </a:lnSpc>
              <a:buClr>
                <a:schemeClr val="tx2"/>
              </a:buClr>
              <a:buSzPct val="120000"/>
              <a:defRPr/>
            </a:pPr>
            <a:endParaRPr kumimoji="0" lang="en-US" sz="1600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680" name="OTLSHAPE_T_63a3ea1fc66643498790841b90ccee57_Title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27000" y="2451100"/>
            <a:ext cx="13081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latinLnBrk="0"/>
            <a:r>
              <a:rPr kumimoji="0" lang="ko-KR" altLang="en-US" sz="11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공식판매개시</a:t>
            </a:r>
          </a:p>
        </p:txBody>
      </p:sp>
      <p:sp>
        <p:nvSpPr>
          <p:cNvPr id="153" name="OTLSHAPE_T_09f1cb4d52114617b5ddc0a0e8566428_Shape"/>
          <p:cNvSpPr/>
          <p:nvPr>
            <p:custDataLst>
              <p:tags r:id="rId29"/>
            </p:custDataLst>
          </p:nvPr>
        </p:nvSpPr>
        <p:spPr bwMode="auto">
          <a:xfrm>
            <a:off x="3500730" y="2728703"/>
            <a:ext cx="381048" cy="271397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/>
        </p:spPr>
        <p:txBody>
          <a:bodyPr lIns="90000" tIns="46800" rIns="90000" bIns="46800"/>
          <a:lstStyle/>
          <a:p>
            <a:pPr latinLnBrk="0">
              <a:lnSpc>
                <a:spcPct val="105000"/>
              </a:lnSpc>
              <a:buClr>
                <a:schemeClr val="tx2"/>
              </a:buClr>
              <a:buSzPct val="120000"/>
              <a:defRPr/>
            </a:pPr>
            <a:endParaRPr kumimoji="0" lang="en-US" sz="1600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684" name="OTLSHAPE_T_09f1cb4d52114617b5ddc0a0e8566428_JoinedDate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4211638" y="2781300"/>
            <a:ext cx="12065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latinLnBrk="0"/>
            <a:r>
              <a:rPr kumimoji="0" lang="ko-KR" altLang="en-US" sz="1000">
                <a:solidFill>
                  <a:srgbClr val="1F497E"/>
                </a:solidFill>
                <a:latin typeface="Calibri" pitchFamily="34" charset="0"/>
                <a:cs typeface="Arial" charset="0"/>
              </a:rPr>
              <a:t>서강</a:t>
            </a:r>
            <a:r>
              <a:rPr kumimoji="0" lang="en-US" altLang="ko-KR" sz="1000">
                <a:solidFill>
                  <a:srgbClr val="1F497E"/>
                </a:solidFill>
                <a:latin typeface="Calibri" pitchFamily="34" charset="0"/>
                <a:cs typeface="Arial" charset="0"/>
              </a:rPr>
              <a:t>MBA/</a:t>
            </a:r>
            <a:r>
              <a:rPr kumimoji="0" lang="ko-KR" altLang="en-US" sz="1000">
                <a:solidFill>
                  <a:srgbClr val="1F497E"/>
                </a:solidFill>
                <a:latin typeface="Calibri" pitchFamily="34" charset="0"/>
                <a:cs typeface="Arial" charset="0"/>
              </a:rPr>
              <a:t>이영 사장</a:t>
            </a:r>
          </a:p>
        </p:txBody>
      </p:sp>
      <p:sp>
        <p:nvSpPr>
          <p:cNvPr id="27685" name="OTLSHAPE_T_09f1cb4d52114617b5ddc0a0e8566428_Title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127000" y="2778125"/>
            <a:ext cx="13970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latinLnBrk="0"/>
            <a:r>
              <a:rPr kumimoji="0" lang="en-US" altLang="ko-KR" sz="11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Series 2(</a:t>
            </a:r>
            <a:r>
              <a:rPr kumimoji="0" lang="ko-KR" altLang="en-US" sz="11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우호지분 확대</a:t>
            </a:r>
            <a:r>
              <a:rPr kumimoji="0" lang="en-US" altLang="ko-KR" sz="11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)</a:t>
            </a:r>
          </a:p>
        </p:txBody>
      </p:sp>
      <p:sp>
        <p:nvSpPr>
          <p:cNvPr id="156" name="OTLSHAPE_T_7eacb4df1ae244f39793ea0adc5c5832_Shape"/>
          <p:cNvSpPr/>
          <p:nvPr>
            <p:custDataLst>
              <p:tags r:id="rId32"/>
            </p:custDataLst>
          </p:nvPr>
        </p:nvSpPr>
        <p:spPr bwMode="auto">
          <a:xfrm>
            <a:off x="4512727" y="3138291"/>
            <a:ext cx="1112933" cy="269807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/>
        </p:spPr>
        <p:txBody>
          <a:bodyPr lIns="90000" tIns="46800" rIns="90000" bIns="46800"/>
          <a:lstStyle/>
          <a:p>
            <a:pPr latinLnBrk="0">
              <a:lnSpc>
                <a:spcPct val="105000"/>
              </a:lnSpc>
              <a:buClr>
                <a:schemeClr val="tx2"/>
              </a:buClr>
              <a:buSzPct val="120000"/>
              <a:defRPr/>
            </a:pPr>
            <a:endParaRPr kumimoji="0" lang="en-US" sz="1600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689" name="OTLSHAPE_T_7eacb4df1ae244f39793ea0adc5c5832_JoinedDate"/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5697538" y="3195638"/>
            <a:ext cx="189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latinLnBrk="0"/>
            <a:r>
              <a:rPr kumimoji="0" lang="en-US" altLang="ko-KR" sz="1000">
                <a:solidFill>
                  <a:srgbClr val="1F497E"/>
                </a:solidFill>
                <a:latin typeface="Calibri" pitchFamily="34" charset="0"/>
                <a:cs typeface="Arial" charset="0"/>
              </a:rPr>
              <a:t> IBK</a:t>
            </a:r>
            <a:r>
              <a:rPr kumimoji="0" lang="ko-KR" altLang="en-US" sz="1000">
                <a:solidFill>
                  <a:srgbClr val="1F497E"/>
                </a:solidFill>
                <a:latin typeface="Calibri" pitchFamily="34" charset="0"/>
                <a:cs typeface="Arial" charset="0"/>
              </a:rPr>
              <a:t>투자증권</a:t>
            </a:r>
            <a:r>
              <a:rPr kumimoji="0" lang="en-US" altLang="ko-KR" sz="1000">
                <a:solidFill>
                  <a:srgbClr val="1F497E"/>
                </a:solidFill>
                <a:latin typeface="Calibri" pitchFamily="34" charset="0"/>
                <a:cs typeface="Arial" charset="0"/>
              </a:rPr>
              <a:t>, </a:t>
            </a:r>
            <a:r>
              <a:rPr kumimoji="0" lang="ko-KR" altLang="en-US" sz="1000">
                <a:solidFill>
                  <a:srgbClr val="1F497E"/>
                </a:solidFill>
                <a:latin typeface="Calibri" pitchFamily="34" charset="0"/>
                <a:cs typeface="Arial" charset="0"/>
              </a:rPr>
              <a:t>와디즈 벤터투자</a:t>
            </a:r>
          </a:p>
        </p:txBody>
      </p:sp>
      <p:sp>
        <p:nvSpPr>
          <p:cNvPr id="27690" name="OTLSHAPE_T_7eacb4df1ae244f39793ea0adc5c5832_Title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127000" y="3187700"/>
            <a:ext cx="17145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latinLnBrk="0"/>
            <a:r>
              <a:rPr kumimoji="0" lang="en-US" altLang="ko-KR" sz="11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Series 3 ( Crowed funding)</a:t>
            </a:r>
          </a:p>
        </p:txBody>
      </p:sp>
      <p:sp>
        <p:nvSpPr>
          <p:cNvPr id="159" name="OTLSHAPE_T_38b8e31a8fa14a32bb02e13c978ddae9_Shape"/>
          <p:cNvSpPr/>
          <p:nvPr>
            <p:custDataLst>
              <p:tags r:id="rId35"/>
            </p:custDataLst>
          </p:nvPr>
        </p:nvSpPr>
        <p:spPr bwMode="auto">
          <a:xfrm>
            <a:off x="5651500" y="3636232"/>
            <a:ext cx="292100" cy="271398"/>
          </a:xfrm>
          <a:prstGeom prst="rect">
            <a:avLst/>
          </a:prstGeom>
          <a:solidFill>
            <a:schemeClr val="dk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/>
        </p:spPr>
        <p:txBody>
          <a:bodyPr lIns="90000" tIns="46800" rIns="90000" bIns="46800"/>
          <a:lstStyle/>
          <a:p>
            <a:pPr latinLnBrk="0">
              <a:lnSpc>
                <a:spcPct val="105000"/>
              </a:lnSpc>
              <a:buClr>
                <a:schemeClr val="tx2"/>
              </a:buClr>
              <a:buSzPct val="120000"/>
              <a:defRPr/>
            </a:pPr>
            <a:endParaRPr kumimoji="0" lang="en-US" sz="1600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694" name="OTLSHAPE_T_38b8e31a8fa14a32bb02e13c978ddae9_JoinedDate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6019800" y="3694113"/>
            <a:ext cx="19367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latinLnBrk="0"/>
            <a:r>
              <a:rPr kumimoji="0" lang="ko-KR" altLang="en-US" sz="1000">
                <a:solidFill>
                  <a:srgbClr val="1F497E"/>
                </a:solidFill>
                <a:latin typeface="Calibri" pitchFamily="34" charset="0"/>
                <a:cs typeface="Arial" charset="0"/>
              </a:rPr>
              <a:t>황창엽</a:t>
            </a:r>
            <a:r>
              <a:rPr kumimoji="0" lang="en-US" altLang="ko-KR" sz="1000">
                <a:solidFill>
                  <a:srgbClr val="1F497E"/>
                </a:solidFill>
                <a:latin typeface="Calibri" pitchFamily="34" charset="0"/>
                <a:cs typeface="Arial" charset="0"/>
              </a:rPr>
              <a:t>/</a:t>
            </a:r>
            <a:r>
              <a:rPr kumimoji="0" lang="ko-KR" altLang="en-US" sz="1000">
                <a:solidFill>
                  <a:srgbClr val="1F497E"/>
                </a:solidFill>
                <a:latin typeface="Calibri" pitchFamily="34" charset="0"/>
                <a:cs typeface="Arial" charset="0"/>
              </a:rPr>
              <a:t>엑트너랩</a:t>
            </a:r>
            <a:r>
              <a:rPr kumimoji="0" lang="en-US" altLang="ko-KR" sz="1000">
                <a:solidFill>
                  <a:srgbClr val="1F497E"/>
                </a:solidFill>
                <a:latin typeface="Calibri" pitchFamily="34" charset="0"/>
                <a:cs typeface="Arial" charset="0"/>
              </a:rPr>
              <a:t>/IBK </a:t>
            </a:r>
            <a:r>
              <a:rPr kumimoji="0" lang="ko-KR" altLang="en-US" sz="1000">
                <a:solidFill>
                  <a:srgbClr val="1F497E"/>
                </a:solidFill>
                <a:latin typeface="Calibri" pitchFamily="34" charset="0"/>
                <a:cs typeface="Arial" charset="0"/>
              </a:rPr>
              <a:t>기관투자</a:t>
            </a:r>
          </a:p>
        </p:txBody>
      </p:sp>
      <p:sp>
        <p:nvSpPr>
          <p:cNvPr id="27695" name="OTLSHAPE_T_38b8e31a8fa14a32bb02e13c978ddae9_Title"/>
          <p:cNvSpPr txBox="1"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127000" y="3687763"/>
            <a:ext cx="22844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latinLnBrk="0"/>
            <a:r>
              <a:rPr kumimoji="0" lang="en-US" altLang="ko-KR" sz="11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Series 4 ( </a:t>
            </a:r>
            <a:r>
              <a:rPr kumimoji="0" lang="ko-KR" altLang="en-US" sz="11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기관투자</a:t>
            </a:r>
            <a:r>
              <a:rPr kumimoji="0" lang="en-US" altLang="ko-KR" sz="11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/Angel funding)</a:t>
            </a:r>
          </a:p>
        </p:txBody>
      </p:sp>
      <p:sp>
        <p:nvSpPr>
          <p:cNvPr id="162" name="OTLSHAPE_T_2d1eae31bcea4f77b8081e3ea7e8425f_Shape"/>
          <p:cNvSpPr/>
          <p:nvPr>
            <p:custDataLst>
              <p:tags r:id="rId38"/>
            </p:custDataLst>
          </p:nvPr>
        </p:nvSpPr>
        <p:spPr bwMode="auto">
          <a:xfrm>
            <a:off x="5947680" y="4151637"/>
            <a:ext cx="347962" cy="270620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/>
        </p:spPr>
        <p:txBody>
          <a:bodyPr lIns="90000" tIns="46800" rIns="90000" bIns="46800"/>
          <a:lstStyle/>
          <a:p>
            <a:pPr latinLnBrk="0">
              <a:lnSpc>
                <a:spcPct val="105000"/>
              </a:lnSpc>
              <a:buClr>
                <a:schemeClr val="tx2"/>
              </a:buClr>
              <a:buSzPct val="120000"/>
              <a:defRPr/>
            </a:pPr>
            <a:endParaRPr kumimoji="0" lang="en-US" sz="1600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699" name="OTLSHAPE_T_2d1eae31bcea4f77b8081e3ea7e8425f_JoinedDate"/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6897688" y="4194175"/>
            <a:ext cx="12065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latinLnBrk="0"/>
            <a:r>
              <a:rPr kumimoji="0" lang="en-US" altLang="ko-KR" sz="1000">
                <a:solidFill>
                  <a:srgbClr val="1F497E"/>
                </a:solidFill>
                <a:latin typeface="Calibri" pitchFamily="34" charset="0"/>
                <a:cs typeface="Arial" charset="0"/>
              </a:rPr>
              <a:t>VC 1 and 2</a:t>
            </a:r>
          </a:p>
        </p:txBody>
      </p:sp>
      <p:sp>
        <p:nvSpPr>
          <p:cNvPr id="27700" name="OTLSHAPE_T_2d1eae31bcea4f77b8081e3ea7e8425f_Title"/>
          <p:cNvSpPr txBox="1"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127000" y="4186238"/>
            <a:ext cx="18526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latinLnBrk="0"/>
            <a:r>
              <a:rPr kumimoji="0" lang="en-US" altLang="ko-KR" sz="11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Series 5 ( Venture Capital)</a:t>
            </a:r>
          </a:p>
        </p:txBody>
      </p:sp>
      <p:cxnSp>
        <p:nvCxnSpPr>
          <p:cNvPr id="27701" name="OTLSHAPE_T_c357276634214380834c01842d56f327_HorizontalConnector1"/>
          <p:cNvCxnSpPr>
            <a:cxnSpLocks noChangeShapeType="1"/>
          </p:cNvCxnSpPr>
          <p:nvPr>
            <p:custDataLst>
              <p:tags r:id="rId41"/>
            </p:custDataLst>
          </p:nvPr>
        </p:nvCxnSpPr>
        <p:spPr bwMode="auto">
          <a:xfrm>
            <a:off x="1116013" y="4779963"/>
            <a:ext cx="6624637" cy="0"/>
          </a:xfrm>
          <a:prstGeom prst="line">
            <a:avLst/>
          </a:prstGeom>
          <a:noFill/>
          <a:ln w="6350" algn="ctr">
            <a:solidFill>
              <a:srgbClr val="CCCCCC"/>
            </a:solidFill>
            <a:round/>
            <a:headEnd/>
            <a:tailEnd/>
          </a:ln>
        </p:spPr>
      </p:cxnSp>
      <p:sp>
        <p:nvSpPr>
          <p:cNvPr id="169" name="OTLSHAPE_T_c357276634214380834c01842d56f327_Shape"/>
          <p:cNvSpPr/>
          <p:nvPr>
            <p:custDataLst>
              <p:tags r:id="rId42"/>
            </p:custDataLst>
          </p:nvPr>
        </p:nvSpPr>
        <p:spPr bwMode="auto">
          <a:xfrm>
            <a:off x="7459572" y="4656085"/>
            <a:ext cx="492096" cy="2721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/>
        </p:spPr>
        <p:txBody>
          <a:bodyPr lIns="90000" tIns="46800" rIns="90000" bIns="46800"/>
          <a:lstStyle/>
          <a:p>
            <a:pPr latinLnBrk="0">
              <a:lnSpc>
                <a:spcPct val="105000"/>
              </a:lnSpc>
              <a:buClr>
                <a:schemeClr val="tx2"/>
              </a:buClr>
              <a:buSzPct val="120000"/>
              <a:defRPr/>
            </a:pPr>
            <a:endParaRPr kumimoji="0" lang="en-US" sz="1600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705" name="OTLSHAPE_T_c357276634214380834c01842d56f327_Title"/>
          <p:cNvSpPr txBox="1"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120650" y="4678363"/>
            <a:ext cx="16891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latinLnBrk="0"/>
            <a:r>
              <a:rPr kumimoji="0" lang="ko-KR" altLang="en-US" sz="11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코스닥 상장</a:t>
            </a:r>
          </a:p>
        </p:txBody>
      </p:sp>
      <p:sp>
        <p:nvSpPr>
          <p:cNvPr id="2" name="OTLSHAPE_TB_00000000000000000000000000000000_LeftEndCaps"/>
          <p:cNvSpPr txBox="1"/>
          <p:nvPr>
            <p:custDataLst>
              <p:tags r:id="rId44"/>
            </p:custDataLst>
          </p:nvPr>
        </p:nvSpPr>
        <p:spPr>
          <a:xfrm>
            <a:off x="3132138" y="908050"/>
            <a:ext cx="463550" cy="27463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 latinLnBrk="0">
              <a:defRPr/>
            </a:pPr>
            <a:r>
              <a:rPr kumimoji="0" lang="en-US" b="1" spc="-38" dirty="0">
                <a:solidFill>
                  <a:srgbClr val="C0504D"/>
                </a:solidFill>
                <a:latin typeface="Calibri" panose="020F0502020204030204" pitchFamily="34" charset="0"/>
                <a:ea typeface="+mn-ea"/>
                <a:cs typeface="Arial" charset="0"/>
              </a:rPr>
              <a:t>2016</a:t>
            </a:r>
          </a:p>
        </p:txBody>
      </p:sp>
      <p:sp>
        <p:nvSpPr>
          <p:cNvPr id="27707" name="OTLSHAPE_TB_00000000000000000000000000000000_LeftEndCaps"/>
          <p:cNvSpPr txBox="1"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5795963" y="908050"/>
            <a:ext cx="463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 latinLnBrk="0"/>
            <a:r>
              <a:rPr kumimoji="0" lang="en-US" altLang="ko-KR" b="1">
                <a:solidFill>
                  <a:srgbClr val="C0504D"/>
                </a:solidFill>
                <a:latin typeface="Calibri" pitchFamily="34" charset="0"/>
                <a:cs typeface="Arial" charset="0"/>
              </a:rPr>
              <a:t>2017</a:t>
            </a:r>
          </a:p>
        </p:txBody>
      </p:sp>
      <p:sp>
        <p:nvSpPr>
          <p:cNvPr id="27708" name="OTLSHAPE_TB_00000000000000000000000000000000_TimescaleInterval9"/>
          <p:cNvSpPr txBox="1"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6084888" y="1341438"/>
            <a:ext cx="21113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latinLnBrk="0"/>
            <a:r>
              <a:rPr kumimoji="0" lang="en-US" altLang="ko-KR" sz="12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Jan</a:t>
            </a:r>
          </a:p>
        </p:txBody>
      </p:sp>
      <p:sp>
        <p:nvSpPr>
          <p:cNvPr id="17410" name="Text Box 54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2927350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5. 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투자방법 및 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4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2927350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5. 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투자방법 및 일정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196975"/>
            <a:ext cx="7920038" cy="4638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4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3028950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5. 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투자 방법 및 일정</a:t>
            </a:r>
          </a:p>
        </p:txBody>
      </p:sp>
      <p:graphicFrame>
        <p:nvGraphicFramePr>
          <p:cNvPr id="30835" name="Group 115"/>
          <p:cNvGraphicFramePr>
            <a:graphicFrameLocks noGrp="1"/>
          </p:cNvGraphicFramePr>
          <p:nvPr/>
        </p:nvGraphicFramePr>
        <p:xfrm>
          <a:off x="684213" y="1196975"/>
          <a:ext cx="3743325" cy="3566160"/>
        </p:xfrm>
        <a:graphic>
          <a:graphicData uri="http://schemas.openxmlformats.org/drawingml/2006/table">
            <a:tbl>
              <a:tblPr/>
              <a:tblGrid>
                <a:gridCol w="1584325"/>
                <a:gridCol w="2159000"/>
              </a:tblGrid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투자방법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주주 지분참여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투자목표액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1.5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최대 투자액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백만원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최소 투자액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백만원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주당금액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500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</a:t>
                      </a:r>
                      <a:endParaRPr kumimoji="0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주식발행초과금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1167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주식발행일시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2016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청약시기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2016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일까지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청약방법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투자금액입금 및 청약서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입금은행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우리은행 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1005-402-981897 ㈜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토브넷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예상 배당수익률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1399%( 2019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A4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824" name="Group 104"/>
          <p:cNvGraphicFramePr>
            <a:graphicFrameLocks noGrp="1"/>
          </p:cNvGraphicFramePr>
          <p:nvPr/>
        </p:nvGraphicFramePr>
        <p:xfrm>
          <a:off x="4859338" y="3644900"/>
          <a:ext cx="3600450" cy="2073597"/>
        </p:xfrm>
        <a:graphic>
          <a:graphicData uri="http://schemas.openxmlformats.org/drawingml/2006/table">
            <a:tbl>
              <a:tblPr/>
              <a:tblGrid>
                <a:gridCol w="938212"/>
                <a:gridCol w="785813"/>
                <a:gridCol w="939800"/>
                <a:gridCol w="936625"/>
              </a:tblGrid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투자금액 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1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@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액면가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1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액면가액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1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배정주식수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1C0"/>
                    </a:solidFill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1,000,000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600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900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1200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2,500,000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750,000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1500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3,000,000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1800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3,500,000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2100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4,000,000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1,200,000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2400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4,500,000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1,350,000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2700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3000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4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2952750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6. 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투자 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Reference</a:t>
            </a:r>
          </a:p>
        </p:txBody>
      </p:sp>
      <p:pic>
        <p:nvPicPr>
          <p:cNvPr id="31746" name="Picture 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981075"/>
            <a:ext cx="230505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9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997200"/>
            <a:ext cx="50165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1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1428750"/>
            <a:ext cx="2695575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1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213" y="4508500"/>
            <a:ext cx="266541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1416050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solidFill>
                  <a:srgbClr val="00760E"/>
                </a:solidFill>
                <a:latin typeface="HY견고딕" pitchFamily="18" charset="-127"/>
                <a:ea typeface="HY견고딕" pitchFamily="18" charset="-127"/>
              </a:rPr>
              <a:t>보유기술</a:t>
            </a:r>
          </a:p>
        </p:txBody>
      </p:sp>
      <p:sp>
        <p:nvSpPr>
          <p:cNvPr id="32770" name="제목 1"/>
          <p:cNvSpPr txBox="1">
            <a:spLocks/>
          </p:cNvSpPr>
          <p:nvPr/>
        </p:nvSpPr>
        <p:spPr bwMode="auto">
          <a:xfrm>
            <a:off x="609600" y="4857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ko-KR" altLang="en-US" sz="2000">
                <a:latin typeface="Aharoni" pitchFamily="2" charset="-79"/>
                <a:ea typeface="맑은 고딕" pitchFamily="50" charset="-127"/>
                <a:cs typeface="Aharoni" pitchFamily="2" charset="-79"/>
              </a:rPr>
              <a:t>무선 </a:t>
            </a:r>
            <a:r>
              <a:rPr lang="en-US" altLang="ko-KR" sz="2000">
                <a:latin typeface="Aharoni" pitchFamily="2" charset="-79"/>
                <a:ea typeface="맑은 고딕" pitchFamily="50" charset="-127"/>
                <a:cs typeface="Aharoni" pitchFamily="2" charset="-79"/>
              </a:rPr>
              <a:t>LED </a:t>
            </a:r>
            <a:r>
              <a:rPr lang="ko-KR" altLang="en-US" sz="2000">
                <a:latin typeface="Aharoni" pitchFamily="2" charset="-79"/>
                <a:ea typeface="맑은 고딕" pitchFamily="50" charset="-127"/>
                <a:cs typeface="Aharoni" pitchFamily="2" charset="-79"/>
              </a:rPr>
              <a:t>전구 </a:t>
            </a:r>
            <a:r>
              <a:rPr lang="en-US" altLang="ko-KR" sz="2000">
                <a:latin typeface="Aharoni" pitchFamily="2" charset="-79"/>
                <a:ea typeface="맑은 고딕" pitchFamily="50" charset="-127"/>
                <a:cs typeface="Aharoni" pitchFamily="2" charset="-79"/>
              </a:rPr>
              <a:t>CCTV</a:t>
            </a:r>
            <a:endParaRPr lang="ko-KR" altLang="en-US" sz="2000">
              <a:latin typeface="Aharoni" pitchFamily="2" charset="-79"/>
              <a:ea typeface="맑은 고딕" pitchFamily="50" charset="-127"/>
              <a:cs typeface="Aharoni" pitchFamily="2" charset="-79"/>
            </a:endParaRPr>
          </a:p>
        </p:txBody>
      </p:sp>
      <p:pic>
        <p:nvPicPr>
          <p:cNvPr id="32771" name="그림 1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5963" y="836613"/>
            <a:ext cx="4294187" cy="354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그림 19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7900" y="3313113"/>
            <a:ext cx="3455988" cy="305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그림 20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0338" y="1962150"/>
            <a:ext cx="2701925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304800" y="5278438"/>
            <a:ext cx="3532188" cy="7572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70000"/>
              </a:spcBef>
              <a:buClr>
                <a:schemeClr val="accent1"/>
              </a:buClr>
              <a:defRPr/>
            </a:pPr>
            <a:r>
              <a:rPr lang="ko-KR" altLang="en-US" sz="1600" b="1" dirty="0">
                <a:latin typeface="+mn-ea"/>
                <a:ea typeface="굴림" pitchFamily="50" charset="-127"/>
                <a:cs typeface="Arial" charset="0"/>
                <a:sym typeface="Wingdings" pitchFamily="2" charset="2"/>
              </a:rPr>
              <a:t>기술 특허 출원</a:t>
            </a:r>
            <a:r>
              <a:rPr lang="en-US" altLang="ko-KR" sz="1600" b="1" dirty="0">
                <a:latin typeface="+mn-ea"/>
                <a:ea typeface="굴림" pitchFamily="50" charset="-127"/>
                <a:cs typeface="Arial" charset="0"/>
                <a:sym typeface="Wingdings" pitchFamily="2" charset="2"/>
              </a:rPr>
              <a:t>: </a:t>
            </a:r>
            <a:r>
              <a:rPr lang="en-US" altLang="ko-KR" sz="1600" b="1" dirty="0">
                <a:latin typeface="+mn-ea"/>
                <a:ea typeface="굴림" pitchFamily="50" charset="-127"/>
              </a:rPr>
              <a:t>10-2014-0112378</a:t>
            </a:r>
            <a:endParaRPr lang="en-US" altLang="ko-KR" sz="1600" b="1" dirty="0">
              <a:latin typeface="굴림" pitchFamily="50" charset="-127"/>
              <a:ea typeface="굴림" pitchFamily="50" charset="-127"/>
            </a:endParaRPr>
          </a:p>
          <a:p>
            <a:pPr>
              <a:spcBef>
                <a:spcPct val="70000"/>
              </a:spcBef>
              <a:buClr>
                <a:schemeClr val="accent1"/>
              </a:buClr>
              <a:defRPr/>
            </a:pPr>
            <a:r>
              <a:rPr lang="ko-KR" altLang="en-US" sz="1600" b="1" dirty="0">
                <a:latin typeface="굴림" pitchFamily="50" charset="-127"/>
                <a:ea typeface="굴림" pitchFamily="50" charset="-127"/>
              </a:rPr>
              <a:t>디자인 특허출원</a:t>
            </a:r>
            <a:r>
              <a:rPr lang="en-US" altLang="ko-KR" sz="1600" b="1" dirty="0">
                <a:latin typeface="굴림" pitchFamily="50" charset="-127"/>
                <a:ea typeface="굴림" pitchFamily="50" charset="-127"/>
              </a:rPr>
              <a:t>: </a:t>
            </a:r>
            <a:r>
              <a:rPr lang="en-US" altLang="ko-KR" sz="1600" b="1" dirty="0">
                <a:latin typeface="+mn-ea"/>
                <a:ea typeface="굴림" pitchFamily="50" charset="-127"/>
              </a:rPr>
              <a:t>30-2014-0041793</a:t>
            </a:r>
            <a:endParaRPr lang="en-US" altLang="ko-KR" sz="1600" b="1" dirty="0">
              <a:latin typeface="+mn-ea"/>
              <a:ea typeface="굴림" pitchFamily="50" charset="-127"/>
              <a:cs typeface="Arial" charset="0"/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_x178608952" descr="EMB000026e05dd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075" y="1289050"/>
            <a:ext cx="307816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직사각형 6"/>
          <p:cNvSpPr>
            <a:spLocks noChangeArrowheads="1"/>
          </p:cNvSpPr>
          <p:nvPr/>
        </p:nvSpPr>
        <p:spPr bwMode="auto">
          <a:xfrm>
            <a:off x="644525" y="3417888"/>
            <a:ext cx="8499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/>
              <a:t>2) AC </a:t>
            </a:r>
            <a:r>
              <a:rPr lang="ko-KR" altLang="en-US" sz="1600" b="1"/>
              <a:t>전원의 </a:t>
            </a:r>
            <a:r>
              <a:rPr lang="en-US" altLang="ko-KR" sz="1600" b="1"/>
              <a:t>DC </a:t>
            </a:r>
            <a:r>
              <a:rPr lang="ko-KR" altLang="en-US" sz="1600" b="1"/>
              <a:t>전원 변환 소형화 기술</a:t>
            </a:r>
            <a:endParaRPr lang="ko-KR" altLang="en-US" sz="1600"/>
          </a:p>
        </p:txBody>
      </p:sp>
      <p:pic>
        <p:nvPicPr>
          <p:cNvPr id="33795" name="_x178606872" descr="EMB000026e05dd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2588" y="3922713"/>
            <a:ext cx="14827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직사각형 8"/>
          <p:cNvSpPr>
            <a:spLocks noChangeArrowheads="1"/>
          </p:cNvSpPr>
          <p:nvPr/>
        </p:nvSpPr>
        <p:spPr bwMode="auto">
          <a:xfrm>
            <a:off x="3957638" y="3824288"/>
            <a:ext cx="4862512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400"/>
              <a:t>일반 </a:t>
            </a:r>
            <a:r>
              <a:rPr lang="en-US" altLang="ko-KR" sz="1400"/>
              <a:t>AC</a:t>
            </a:r>
            <a:r>
              <a:rPr lang="ko-KR" altLang="en-US" sz="1400"/>
              <a:t>기반의 </a:t>
            </a:r>
            <a:r>
              <a:rPr lang="en-US" altLang="ko-KR" sz="1400"/>
              <a:t>E26/27 </a:t>
            </a:r>
            <a:r>
              <a:rPr lang="ko-KR" altLang="en-US" sz="1400"/>
              <a:t>전구소켓에 유입된 전원이 </a:t>
            </a:r>
            <a:r>
              <a:rPr lang="en-US" altLang="ko-KR" sz="1400"/>
              <a:t>LED</a:t>
            </a:r>
            <a:r>
              <a:rPr lang="ko-KR" altLang="en-US" sz="1400"/>
              <a:t>전구와 카메라에 복합적으로 사용이 가능하도록 </a:t>
            </a:r>
            <a:r>
              <a:rPr lang="en-US" altLang="ko-KR" sz="1400"/>
              <a:t>AC</a:t>
            </a:r>
            <a:r>
              <a:rPr lang="ko-KR" altLang="en-US" sz="1400"/>
              <a:t>전원의 </a:t>
            </a:r>
            <a:r>
              <a:rPr lang="en-US" altLang="ko-KR" sz="1400"/>
              <a:t>DC</a:t>
            </a:r>
            <a:r>
              <a:rPr lang="ko-KR" altLang="en-US" sz="1400"/>
              <a:t>전원 변환 및 효율성 개선 기술 개발</a:t>
            </a:r>
          </a:p>
        </p:txBody>
      </p:sp>
      <p:sp>
        <p:nvSpPr>
          <p:cNvPr id="33797" name="직사각형 9"/>
          <p:cNvSpPr>
            <a:spLocks noChangeArrowheads="1"/>
          </p:cNvSpPr>
          <p:nvPr/>
        </p:nvSpPr>
        <p:spPr bwMode="auto">
          <a:xfrm>
            <a:off x="644525" y="5030788"/>
            <a:ext cx="84994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b="1"/>
              <a:t>3) </a:t>
            </a:r>
            <a:r>
              <a:rPr lang="ko-KR" altLang="en-US" sz="1600" b="1"/>
              <a:t>고화질 고성능 무선 동영상 구현을 위한 </a:t>
            </a:r>
            <a:r>
              <a:rPr lang="en-US" altLang="ko-KR" sz="1600" b="1"/>
              <a:t>Video Codec, Streaming </a:t>
            </a:r>
            <a:r>
              <a:rPr lang="ko-KR" altLang="en-US" sz="1600" b="1"/>
              <a:t>및 서비스 기술 개발</a:t>
            </a:r>
            <a:endParaRPr lang="ko-KR" altLang="en-US" sz="1600"/>
          </a:p>
        </p:txBody>
      </p:sp>
      <p:sp>
        <p:nvSpPr>
          <p:cNvPr id="33798" name="직사각형 10"/>
          <p:cNvSpPr>
            <a:spLocks noChangeArrowheads="1"/>
          </p:cNvSpPr>
          <p:nvPr/>
        </p:nvSpPr>
        <p:spPr bwMode="auto">
          <a:xfrm>
            <a:off x="1092200" y="5364163"/>
            <a:ext cx="77279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400"/>
              <a:t>무선 인터넷 환경에서의 고해상도 동영상 서비스 기술 구현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400"/>
              <a:t>WiFi </a:t>
            </a:r>
            <a:r>
              <a:rPr lang="ko-KR" altLang="en-US" sz="1400"/>
              <a:t>및 </a:t>
            </a:r>
            <a:r>
              <a:rPr lang="en-US" altLang="ko-KR" sz="1400"/>
              <a:t>3G/4G/LTE</a:t>
            </a:r>
            <a:r>
              <a:rPr lang="ko-KR" altLang="en-US" sz="1400"/>
              <a:t>통신망에서도 원활한 동영상 스트리밍 임베드 소프트웨어 기술 구현</a:t>
            </a:r>
          </a:p>
        </p:txBody>
      </p:sp>
      <p:pic>
        <p:nvPicPr>
          <p:cNvPr id="33799" name="_x178606712" descr="EMB000026e05de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29213" y="1970088"/>
            <a:ext cx="1544637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0" name="직사각형 12"/>
          <p:cNvSpPr>
            <a:spLocks noChangeArrowheads="1"/>
          </p:cNvSpPr>
          <p:nvPr/>
        </p:nvSpPr>
        <p:spPr bwMode="auto">
          <a:xfrm>
            <a:off x="3957638" y="1289050"/>
            <a:ext cx="410368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400"/>
              <a:t>LED, </a:t>
            </a:r>
            <a:r>
              <a:rPr lang="ko-KR" altLang="en-US" sz="1400"/>
              <a:t>적외선 조명 및 </a:t>
            </a:r>
            <a:r>
              <a:rPr lang="en-US" altLang="ko-KR" sz="1400"/>
              <a:t>CCTV</a:t>
            </a:r>
            <a:r>
              <a:rPr lang="ko-KR" altLang="en-US" sz="1400"/>
              <a:t>카메라 모듈의 일체형 </a:t>
            </a:r>
            <a:r>
              <a:rPr lang="en-US" altLang="ko-KR" sz="1400"/>
              <a:t>PCB </a:t>
            </a:r>
            <a:r>
              <a:rPr lang="ko-KR" altLang="en-US" sz="1400"/>
              <a:t>구현 기술 개발</a:t>
            </a:r>
          </a:p>
        </p:txBody>
      </p:sp>
      <p:sp>
        <p:nvSpPr>
          <p:cNvPr id="33801" name="TextBox 18"/>
          <p:cNvSpPr txBox="1">
            <a:spLocks noChangeArrowheads="1"/>
          </p:cNvSpPr>
          <p:nvPr/>
        </p:nvSpPr>
        <p:spPr bwMode="auto">
          <a:xfrm>
            <a:off x="668338" y="765175"/>
            <a:ext cx="7178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b="1">
                <a:solidFill>
                  <a:srgbClr val="FF0000"/>
                </a:solidFill>
              </a:rPr>
              <a:t>전구형 </a:t>
            </a:r>
            <a:r>
              <a:rPr lang="en-US" altLang="ko-KR" b="1">
                <a:solidFill>
                  <a:srgbClr val="FF0000"/>
                </a:solidFill>
              </a:rPr>
              <a:t>CCTV </a:t>
            </a:r>
            <a:r>
              <a:rPr lang="ko-KR" altLang="en-US" b="1">
                <a:solidFill>
                  <a:srgbClr val="FF0000"/>
                </a:solidFill>
              </a:rPr>
              <a:t>카메라 개발 기술 </a:t>
            </a:r>
          </a:p>
        </p:txBody>
      </p:sp>
      <p:sp>
        <p:nvSpPr>
          <p:cNvPr id="33802" name="직사각형 13"/>
          <p:cNvSpPr>
            <a:spLocks noChangeArrowheads="1"/>
          </p:cNvSpPr>
          <p:nvPr/>
        </p:nvSpPr>
        <p:spPr bwMode="auto">
          <a:xfrm>
            <a:off x="684213" y="1268413"/>
            <a:ext cx="8499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/>
              <a:t>1) </a:t>
            </a:r>
            <a:r>
              <a:rPr lang="ko-KR" altLang="en-US" sz="1600" b="1"/>
              <a:t>디자인</a:t>
            </a:r>
            <a:endParaRPr lang="ko-KR" altLang="en-US" sz="1600"/>
          </a:p>
        </p:txBody>
      </p:sp>
      <p:sp>
        <p:nvSpPr>
          <p:cNvPr id="21516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1416050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solidFill>
                  <a:srgbClr val="00760E"/>
                </a:solidFill>
                <a:latin typeface="HY견고딕" pitchFamily="18" charset="-127"/>
                <a:ea typeface="HY견고딕" pitchFamily="18" charset="-127"/>
              </a:rPr>
              <a:t>보유기술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450850" y="1149350"/>
            <a:ext cx="8442325" cy="1385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685800" lvl="1" indent="-228600">
              <a:lnSpc>
                <a:spcPct val="150000"/>
              </a:lnSpc>
              <a:buFont typeface="+mj-lt"/>
              <a:buAutoNum type="arabicParenR"/>
              <a:defRPr/>
            </a:pPr>
            <a:r>
              <a:rPr lang="en-US" altLang="ko-KR" sz="1400" dirty="0">
                <a:latin typeface="맑은 고딕" pitchFamily="50" charset="-127"/>
                <a:ea typeface="굴림" pitchFamily="50" charset="-127"/>
              </a:rPr>
              <a:t>Local : </a:t>
            </a:r>
            <a:r>
              <a:rPr lang="en-US" altLang="ko-KR" sz="1400" dirty="0" err="1">
                <a:latin typeface="맑은 고딕" pitchFamily="50" charset="-127"/>
                <a:ea typeface="굴림" pitchFamily="50" charset="-127"/>
              </a:rPr>
              <a:t>WiFi</a:t>
            </a:r>
            <a:r>
              <a:rPr lang="en-US" altLang="ko-KR" sz="1400" dirty="0">
                <a:latin typeface="맑은 고딕" pitchFamily="50" charset="-127"/>
                <a:ea typeface="굴림" pitchFamily="50" charset="-127"/>
              </a:rPr>
              <a:t> </a:t>
            </a:r>
            <a:r>
              <a:rPr lang="ko-KR" altLang="en-US" sz="1400" dirty="0">
                <a:latin typeface="맑은 고딕" pitchFamily="50" charset="-127"/>
                <a:ea typeface="굴림" pitchFamily="50" charset="-127"/>
              </a:rPr>
              <a:t>를</a:t>
            </a:r>
            <a:r>
              <a:rPr lang="en-US" altLang="ko-KR" sz="1400" dirty="0">
                <a:latin typeface="맑은 고딕" pitchFamily="50" charset="-127"/>
                <a:ea typeface="굴림" pitchFamily="50" charset="-127"/>
              </a:rPr>
              <a:t> </a:t>
            </a:r>
            <a:r>
              <a:rPr lang="ko-KR" altLang="en-US" sz="1400" dirty="0">
                <a:latin typeface="맑은 고딕" pitchFamily="50" charset="-127"/>
                <a:ea typeface="굴림" pitchFamily="50" charset="-127"/>
              </a:rPr>
              <a:t>통한 </a:t>
            </a:r>
            <a:r>
              <a:rPr lang="en-US" altLang="ko-KR" sz="1400" dirty="0">
                <a:latin typeface="맑은 고딕" pitchFamily="50" charset="-127"/>
                <a:ea typeface="굴림" pitchFamily="50" charset="-127"/>
              </a:rPr>
              <a:t>Local Network </a:t>
            </a:r>
            <a:r>
              <a:rPr lang="ko-KR" altLang="en-US" sz="1400" dirty="0">
                <a:latin typeface="맑은 고딕" pitchFamily="50" charset="-127"/>
                <a:ea typeface="굴림" pitchFamily="50" charset="-127"/>
              </a:rPr>
              <a:t>연결</a:t>
            </a:r>
            <a:r>
              <a:rPr lang="en-US" altLang="ko-KR" sz="1400" dirty="0">
                <a:latin typeface="맑은 고딕" pitchFamily="50" charset="-127"/>
                <a:ea typeface="굴림" pitchFamily="50" charset="-127"/>
              </a:rPr>
              <a:t>, SSID Scanning , CCTV Configuration,  Client P2P connect, Service Server</a:t>
            </a:r>
            <a:r>
              <a:rPr lang="ko-KR" altLang="en-US" sz="1400" dirty="0">
                <a:latin typeface="맑은 고딕" pitchFamily="50" charset="-127"/>
                <a:ea typeface="굴림" pitchFamily="50" charset="-127"/>
              </a:rPr>
              <a:t>로 서비스 연결</a:t>
            </a:r>
            <a:r>
              <a:rPr lang="en-US" altLang="ko-KR" sz="1400" dirty="0">
                <a:latin typeface="맑은 고딕" pitchFamily="50" charset="-127"/>
                <a:ea typeface="굴림" pitchFamily="50" charset="-127"/>
              </a:rPr>
              <a:t>   </a:t>
            </a:r>
            <a:endParaRPr lang="en-US" altLang="ko-KR" sz="1400" dirty="0">
              <a:latin typeface="맑은 고딕" pitchFamily="50" charset="-127"/>
              <a:ea typeface="굴림" pitchFamily="50" charset="-127"/>
              <a:sym typeface="Wingdings" pitchFamily="2" charset="2"/>
            </a:endParaRPr>
          </a:p>
          <a:p>
            <a:pPr marL="685800" lvl="1" indent="-228600">
              <a:lnSpc>
                <a:spcPct val="150000"/>
              </a:lnSpc>
              <a:buFont typeface="+mj-lt"/>
              <a:buAutoNum type="arabicParenR"/>
              <a:defRPr/>
            </a:pPr>
            <a:r>
              <a:rPr lang="en-US" altLang="ko-KR" sz="1400" dirty="0">
                <a:latin typeface="+mn-ea"/>
                <a:ea typeface="굴림" pitchFamily="50" charset="-127"/>
              </a:rPr>
              <a:t>Remote : Service Server</a:t>
            </a:r>
            <a:r>
              <a:rPr lang="ko-KR" altLang="en-US" sz="1400" dirty="0">
                <a:latin typeface="+mn-ea"/>
                <a:ea typeface="굴림" pitchFamily="50" charset="-127"/>
              </a:rPr>
              <a:t>를 통한 </a:t>
            </a:r>
            <a:r>
              <a:rPr lang="en-US" altLang="ko-KR" sz="1400" dirty="0">
                <a:latin typeface="+mn-ea"/>
                <a:ea typeface="굴림" pitchFamily="50" charset="-127"/>
              </a:rPr>
              <a:t>CCTV </a:t>
            </a:r>
            <a:r>
              <a:rPr lang="ko-KR" altLang="en-US" sz="1400" dirty="0">
                <a:latin typeface="+mn-ea"/>
                <a:ea typeface="굴림" pitchFamily="50" charset="-127"/>
              </a:rPr>
              <a:t>접속</a:t>
            </a:r>
            <a:r>
              <a:rPr lang="en-US" altLang="ko-KR" sz="1400" dirty="0">
                <a:latin typeface="+mn-ea"/>
                <a:ea typeface="굴림" pitchFamily="50" charset="-127"/>
              </a:rPr>
              <a:t>, User account</a:t>
            </a:r>
            <a:r>
              <a:rPr lang="ko-KR" altLang="en-US" sz="1400" dirty="0">
                <a:latin typeface="+mn-ea"/>
                <a:ea typeface="굴림" pitchFamily="50" charset="-127"/>
              </a:rPr>
              <a:t>에 의한 접속</a:t>
            </a:r>
            <a:r>
              <a:rPr lang="en-US" altLang="ko-KR" sz="1400" dirty="0">
                <a:latin typeface="+mn-ea"/>
                <a:ea typeface="굴림" pitchFamily="50" charset="-127"/>
              </a:rPr>
              <a:t>, Monitoring &amp; Viewer </a:t>
            </a:r>
          </a:p>
          <a:p>
            <a:pPr marL="685800" lvl="1" indent="-228600">
              <a:lnSpc>
                <a:spcPct val="150000"/>
              </a:lnSpc>
              <a:buFont typeface="+mj-lt"/>
              <a:buAutoNum type="arabicParenR"/>
              <a:defRPr/>
            </a:pPr>
            <a:r>
              <a:rPr lang="en-US" altLang="ko-KR" sz="1400" dirty="0">
                <a:latin typeface="+mn-ea"/>
                <a:ea typeface="굴림" pitchFamily="50" charset="-127"/>
              </a:rPr>
              <a:t>Service Server : Local</a:t>
            </a:r>
            <a:r>
              <a:rPr lang="ko-KR" altLang="en-US" sz="1400" dirty="0">
                <a:latin typeface="+mn-ea"/>
                <a:ea typeface="굴림" pitchFamily="50" charset="-127"/>
              </a:rPr>
              <a:t>의 </a:t>
            </a:r>
            <a:r>
              <a:rPr lang="en-US" altLang="ko-KR" sz="1400" dirty="0">
                <a:latin typeface="+mn-ea"/>
                <a:ea typeface="굴림" pitchFamily="50" charset="-127"/>
              </a:rPr>
              <a:t>CCTV </a:t>
            </a:r>
            <a:r>
              <a:rPr lang="ko-KR" altLang="en-US" sz="1400" dirty="0">
                <a:latin typeface="+mn-ea"/>
                <a:ea typeface="굴림" pitchFamily="50" charset="-127"/>
              </a:rPr>
              <a:t>연결</a:t>
            </a:r>
            <a:r>
              <a:rPr lang="en-US" altLang="ko-KR" sz="1400" dirty="0">
                <a:latin typeface="+mn-ea"/>
                <a:ea typeface="굴림" pitchFamily="50" charset="-127"/>
              </a:rPr>
              <a:t>, </a:t>
            </a:r>
            <a:r>
              <a:rPr lang="ko-KR" altLang="en-US" sz="1400" dirty="0">
                <a:latin typeface="+mn-ea"/>
                <a:ea typeface="굴림" pitchFamily="50" charset="-127"/>
              </a:rPr>
              <a:t>제어</a:t>
            </a:r>
            <a:r>
              <a:rPr lang="en-US" altLang="ko-KR" sz="1400" dirty="0">
                <a:latin typeface="+mn-ea"/>
                <a:ea typeface="굴림" pitchFamily="50" charset="-127"/>
              </a:rPr>
              <a:t>, Monitoring &amp; Streaming </a:t>
            </a:r>
            <a:r>
              <a:rPr lang="ko-KR" altLang="en-US" sz="1400" dirty="0">
                <a:latin typeface="+mn-ea"/>
                <a:ea typeface="굴림" pitchFamily="50" charset="-127"/>
              </a:rPr>
              <a:t>서비스 제공</a:t>
            </a:r>
            <a:endParaRPr lang="en-US" altLang="ko-KR" sz="1400" dirty="0">
              <a:latin typeface="맑은 고딕" pitchFamily="50" charset="-127"/>
              <a:ea typeface="굴림" pitchFamily="50" charset="-127"/>
              <a:sym typeface="Wingdings" pitchFamily="2" charset="2"/>
            </a:endParaRP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971550" y="2678113"/>
            <a:ext cx="7561263" cy="3487737"/>
          </a:xfrm>
          <a:prstGeom prst="roundRect">
            <a:avLst>
              <a:gd name="adj" fmla="val 7373"/>
            </a:avLst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120000"/>
              </a:lnSpc>
              <a:defRPr/>
            </a:pPr>
            <a:endParaRPr lang="ko-KR" altLang="en-US" dirty="0">
              <a:latin typeface="Tahoma" pitchFamily="34" charset="0"/>
              <a:ea typeface="맑은 고딕" pitchFamily="50" charset="-127"/>
              <a:cs typeface="Tahoma" pitchFamily="34" charset="0"/>
            </a:endParaRPr>
          </a:p>
        </p:txBody>
      </p:sp>
      <p:grpSp>
        <p:nvGrpSpPr>
          <p:cNvPr id="34819" name="그룹 11"/>
          <p:cNvGrpSpPr>
            <a:grpSpLocks/>
          </p:cNvGrpSpPr>
          <p:nvPr/>
        </p:nvGrpSpPr>
        <p:grpSpPr bwMode="auto">
          <a:xfrm>
            <a:off x="1258888" y="4743450"/>
            <a:ext cx="2725737" cy="1265238"/>
            <a:chOff x="1660123" y="3986073"/>
            <a:chExt cx="2016000" cy="1296000"/>
          </a:xfrm>
        </p:grpSpPr>
        <p:sp>
          <p:nvSpPr>
            <p:cNvPr id="33" name="모서리가 둥근 직사각형 32"/>
            <p:cNvSpPr/>
            <p:nvPr/>
          </p:nvSpPr>
          <p:spPr bwMode="auto">
            <a:xfrm>
              <a:off x="1660123" y="3986073"/>
              <a:ext cx="2016000" cy="1296000"/>
            </a:xfrm>
            <a:prstGeom prst="roundRect">
              <a:avLst>
                <a:gd name="adj" fmla="val 7373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120000"/>
                </a:lnSpc>
                <a:defRPr/>
              </a:pPr>
              <a:endParaRPr lang="ko-KR" altLang="en-US" dirty="0">
                <a:latin typeface="Tahoma" pitchFamily="34" charset="0"/>
                <a:ea typeface="맑은 고딕" pitchFamily="50" charset="-127"/>
                <a:cs typeface="Tahoma" pitchFamily="34" charset="0"/>
              </a:endParaRP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2231929" y="4373084"/>
              <a:ext cx="759670" cy="208140"/>
            </a:xfrm>
            <a:prstGeom prst="roundRect">
              <a:avLst>
                <a:gd name="adj" fmla="val 50000"/>
              </a:avLst>
            </a:prstGeom>
            <a:solidFill>
              <a:srgbClr val="86725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Bulb Camera</a:t>
              </a:r>
            </a:p>
          </p:txBody>
        </p:sp>
        <p:sp>
          <p:nvSpPr>
            <p:cNvPr id="36" name="TextBox 35"/>
            <p:cNvSpPr txBox="1"/>
            <p:nvPr/>
          </p:nvSpPr>
          <p:spPr bwMode="auto">
            <a:xfrm>
              <a:off x="1776363" y="4049491"/>
              <a:ext cx="489617" cy="2471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Local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맑은 고딕" pitchFamily="50" charset="-127"/>
                <a:cs typeface="Tahoma" pitchFamily="34" charset="0"/>
              </a:endParaRPr>
            </a:p>
          </p:txBody>
        </p:sp>
      </p:grpSp>
      <p:grpSp>
        <p:nvGrpSpPr>
          <p:cNvPr id="34820" name="그룹 12"/>
          <p:cNvGrpSpPr>
            <a:grpSpLocks/>
          </p:cNvGrpSpPr>
          <p:nvPr/>
        </p:nvGrpSpPr>
        <p:grpSpPr bwMode="auto">
          <a:xfrm>
            <a:off x="5532438" y="4743450"/>
            <a:ext cx="2725737" cy="1273175"/>
            <a:chOff x="4154750" y="3986920"/>
            <a:chExt cx="2016000" cy="1302359"/>
          </a:xfrm>
        </p:grpSpPr>
        <p:sp>
          <p:nvSpPr>
            <p:cNvPr id="28" name="모서리가 둥근 직사각형 27"/>
            <p:cNvSpPr/>
            <p:nvPr/>
          </p:nvSpPr>
          <p:spPr bwMode="auto">
            <a:xfrm>
              <a:off x="4154750" y="3993416"/>
              <a:ext cx="2016000" cy="1295863"/>
            </a:xfrm>
            <a:prstGeom prst="roundRect">
              <a:avLst>
                <a:gd name="adj" fmla="val 7373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120000"/>
                </a:lnSpc>
                <a:defRPr/>
              </a:pPr>
              <a:endParaRPr lang="ko-KR" altLang="en-US" dirty="0">
                <a:latin typeface="Tahoma" pitchFamily="34" charset="0"/>
                <a:ea typeface="맑은 고딕" pitchFamily="50" charset="-127"/>
                <a:cs typeface="Tahoma" pitchFamily="34" charset="0"/>
              </a:endParaRPr>
            </a:p>
          </p:txBody>
        </p:sp>
        <p:pic>
          <p:nvPicPr>
            <p:cNvPr id="34841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0710" y="4511936"/>
              <a:ext cx="824063" cy="685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모서리가 둥근 직사각형 29"/>
            <p:cNvSpPr/>
            <p:nvPr/>
          </p:nvSpPr>
          <p:spPr>
            <a:xfrm>
              <a:off x="5043574" y="4282468"/>
              <a:ext cx="851253" cy="180252"/>
            </a:xfrm>
            <a:prstGeom prst="roundRect">
              <a:avLst>
                <a:gd name="adj" fmla="val 50000"/>
              </a:avLst>
            </a:prstGeom>
            <a:solidFill>
              <a:srgbClr val="86725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PC  Client</a:t>
              </a:r>
              <a:endParaRPr kumimoji="0" lang="ko-KR" altLang="en-US" sz="1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 bwMode="auto">
            <a:xfrm>
              <a:off x="4214631" y="3986920"/>
              <a:ext cx="655171" cy="2468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Remote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맑은 고딕" pitchFamily="50" charset="-127"/>
                <a:cs typeface="Tahoma" pitchFamily="34" charset="0"/>
              </a:endParaRPr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4296821" y="4264606"/>
              <a:ext cx="592942" cy="180251"/>
            </a:xfrm>
            <a:prstGeom prst="roundRect">
              <a:avLst>
                <a:gd name="adj" fmla="val 50000"/>
              </a:avLst>
            </a:prstGeom>
            <a:solidFill>
              <a:srgbClr val="86725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Smart</a:t>
              </a:r>
              <a:endParaRPr kumimoji="0" lang="ko-KR" altLang="en-US" sz="1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4821" name="그룹 13"/>
          <p:cNvGrpSpPr>
            <a:grpSpLocks/>
          </p:cNvGrpSpPr>
          <p:nvPr/>
        </p:nvGrpSpPr>
        <p:grpSpPr bwMode="auto">
          <a:xfrm>
            <a:off x="3209925" y="2825750"/>
            <a:ext cx="3684588" cy="1298575"/>
            <a:chOff x="2924816" y="2024113"/>
            <a:chExt cx="2726207" cy="1329256"/>
          </a:xfrm>
        </p:grpSpPr>
        <p:sp>
          <p:nvSpPr>
            <p:cNvPr id="22" name="모서리가 둥근 직사각형 21"/>
            <p:cNvSpPr/>
            <p:nvPr/>
          </p:nvSpPr>
          <p:spPr bwMode="auto">
            <a:xfrm>
              <a:off x="2924816" y="2024113"/>
              <a:ext cx="2726207" cy="1296756"/>
            </a:xfrm>
            <a:prstGeom prst="roundRect">
              <a:avLst>
                <a:gd name="adj" fmla="val 7373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120000"/>
                </a:lnSpc>
                <a:defRPr/>
              </a:pPr>
              <a:endParaRPr lang="ko-KR" altLang="en-US" dirty="0">
                <a:latin typeface="Tahoma" pitchFamily="34" charset="0"/>
                <a:ea typeface="맑은 고딕" pitchFamily="50" charset="-127"/>
                <a:cs typeface="Tahoma" pitchFamily="34" charset="0"/>
              </a:endParaRPr>
            </a:p>
          </p:txBody>
        </p:sp>
        <p:pic>
          <p:nvPicPr>
            <p:cNvPr id="34835" name="Picture 16" descr="Altix_XE240_brick_2U-cmyk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094733" y="2781869"/>
              <a:ext cx="71198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Box 23"/>
            <p:cNvSpPr txBox="1"/>
            <p:nvPr/>
          </p:nvSpPr>
          <p:spPr bwMode="auto">
            <a:xfrm>
              <a:off x="3772865" y="2033863"/>
              <a:ext cx="1085314" cy="28275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Service Platform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맑은 고딕" pitchFamily="50" charset="-127"/>
                <a:cs typeface="Tahoma" pitchFamily="34" charset="0"/>
              </a:endParaRPr>
            </a:p>
          </p:txBody>
        </p:sp>
        <p:pic>
          <p:nvPicPr>
            <p:cNvPr id="34837" name="Picture 16" descr="Altix_XE240_brick_2U-cmyk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91380" y="2781868"/>
              <a:ext cx="71198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모서리가 둥근 직사각형 25"/>
            <p:cNvSpPr/>
            <p:nvPr/>
          </p:nvSpPr>
          <p:spPr>
            <a:xfrm>
              <a:off x="3102178" y="2459615"/>
              <a:ext cx="626052" cy="208001"/>
            </a:xfrm>
            <a:prstGeom prst="roundRect">
              <a:avLst>
                <a:gd name="adj" fmla="val 50000"/>
              </a:avLst>
            </a:prstGeom>
            <a:solidFill>
              <a:srgbClr val="86725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Operation</a:t>
              </a: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3999560" y="2459615"/>
              <a:ext cx="626052" cy="208001"/>
            </a:xfrm>
            <a:prstGeom prst="roundRect">
              <a:avLst>
                <a:gd name="adj" fmla="val 50000"/>
              </a:avLst>
            </a:prstGeom>
            <a:solidFill>
              <a:srgbClr val="86725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defRPr/>
              </a:pPr>
              <a:r>
                <a:rPr kumimoji="0" lang="en-US" altLang="ko-KR" sz="100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Streaming</a:t>
              </a:r>
              <a:endParaRPr kumimoji="0" lang="en-US" altLang="ko-KR" sz="1000" b="1">
                <a:solidFill>
                  <a:schemeClr val="bg1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34822" name="Line 29"/>
          <p:cNvSpPr>
            <a:spLocks noChangeShapeType="1"/>
          </p:cNvSpPr>
          <p:nvPr/>
        </p:nvSpPr>
        <p:spPr bwMode="auto">
          <a:xfrm flipV="1">
            <a:off x="3395663" y="4110038"/>
            <a:ext cx="971550" cy="63341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34823" name="Rectangle 34"/>
          <p:cNvSpPr>
            <a:spLocks noChangeArrowheads="1"/>
          </p:cNvSpPr>
          <p:nvPr/>
        </p:nvSpPr>
        <p:spPr bwMode="auto">
          <a:xfrm>
            <a:off x="2055813" y="4238625"/>
            <a:ext cx="1665287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en-US" altLang="ko-KR" sz="1000" b="1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Authentication/Alarm/Video</a:t>
            </a:r>
          </a:p>
        </p:txBody>
      </p:sp>
      <p:sp>
        <p:nvSpPr>
          <p:cNvPr id="34824" name="Line 29"/>
          <p:cNvSpPr>
            <a:spLocks noChangeShapeType="1"/>
          </p:cNvSpPr>
          <p:nvPr/>
        </p:nvSpPr>
        <p:spPr bwMode="auto">
          <a:xfrm>
            <a:off x="5387975" y="4092575"/>
            <a:ext cx="971550" cy="63341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 bwMode="auto">
          <a:xfrm>
            <a:off x="976313" y="2881313"/>
            <a:ext cx="15922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Bulb CCTV Service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맑은 고딕" pitchFamily="50" charset="-127"/>
              <a:cs typeface="Tahoma" pitchFamily="34" charset="0"/>
            </a:endParaRPr>
          </a:p>
        </p:txBody>
      </p:sp>
      <p:pic>
        <p:nvPicPr>
          <p:cNvPr id="3482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11850" y="5195888"/>
            <a:ext cx="4286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7" name="Rectangle 34"/>
          <p:cNvSpPr>
            <a:spLocks noChangeArrowheads="1"/>
          </p:cNvSpPr>
          <p:nvPr/>
        </p:nvSpPr>
        <p:spPr bwMode="auto">
          <a:xfrm>
            <a:off x="6438900" y="4183063"/>
            <a:ext cx="1663700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en-US" altLang="ko-KR" sz="1000" b="1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Authentication/Alarm/Video</a:t>
            </a:r>
          </a:p>
        </p:txBody>
      </p:sp>
      <p:pic>
        <p:nvPicPr>
          <p:cNvPr id="348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775" y="4694238"/>
            <a:ext cx="600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9" name="Picture 16" descr="Altix_XE240_brick_2U-cmyk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68975" y="3570288"/>
            <a:ext cx="96361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모서리가 둥근 직사각형 39"/>
          <p:cNvSpPr/>
          <p:nvPr/>
        </p:nvSpPr>
        <p:spPr>
          <a:xfrm>
            <a:off x="5780088" y="3254375"/>
            <a:ext cx="846137" cy="203200"/>
          </a:xfrm>
          <a:prstGeom prst="roundRect">
            <a:avLst>
              <a:gd name="adj" fmla="val 50000"/>
            </a:avLst>
          </a:prstGeom>
          <a:solidFill>
            <a:srgbClr val="8672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kumimoji="0" lang="en-US" altLang="ko-KR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Control</a:t>
            </a:r>
            <a:endParaRPr kumimoji="0" lang="en-US" altLang="ko-KR" sz="1000" b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4831" name="그림 3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78050" y="5343525"/>
            <a:ext cx="703263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32" name="TextBox 40"/>
          <p:cNvSpPr txBox="1">
            <a:spLocks noChangeArrowheads="1"/>
          </p:cNvSpPr>
          <p:nvPr/>
        </p:nvSpPr>
        <p:spPr bwMode="auto">
          <a:xfrm>
            <a:off x="668338" y="765175"/>
            <a:ext cx="7178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/>
              <a:t>Service Platform</a:t>
            </a:r>
            <a:r>
              <a:rPr lang="ko-KR" altLang="en-US" b="1"/>
              <a:t>개발 기술 </a:t>
            </a:r>
          </a:p>
        </p:txBody>
      </p:sp>
      <p:sp>
        <p:nvSpPr>
          <p:cNvPr id="22546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1416050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보유기술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직사각형 2"/>
          <p:cNvSpPr>
            <a:spLocks noChangeArrowheads="1"/>
          </p:cNvSpPr>
          <p:nvPr/>
        </p:nvSpPr>
        <p:spPr bwMode="auto">
          <a:xfrm>
            <a:off x="882650" y="1071563"/>
            <a:ext cx="7650163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lnSpc>
                <a:spcPts val="2000"/>
              </a:lnSpc>
              <a:buFontTx/>
              <a:buAutoNum type="arabicPeriod"/>
            </a:pPr>
            <a:r>
              <a:rPr lang="en-US" altLang="ko-KR" sz="1400" b="1">
                <a:latin typeface="맑은 고딕" pitchFamily="50" charset="-127"/>
              </a:rPr>
              <a:t>Operation </a:t>
            </a:r>
          </a:p>
          <a:p>
            <a:pPr lvl="1">
              <a:lnSpc>
                <a:spcPts val="2000"/>
              </a:lnSpc>
            </a:pPr>
            <a:r>
              <a:rPr lang="en-US" altLang="ko-KR" sz="1400">
                <a:latin typeface="맑은 고딕" pitchFamily="50" charset="-127"/>
              </a:rPr>
              <a:t>CCTV Service</a:t>
            </a:r>
            <a:r>
              <a:rPr lang="ko-KR" altLang="en-US" sz="1400">
                <a:latin typeface="맑은 고딕" pitchFamily="50" charset="-127"/>
              </a:rPr>
              <a:t>를 운영하기 위한 관리 기능 제공</a:t>
            </a:r>
            <a:r>
              <a:rPr lang="en-US" altLang="ko-KR" sz="1400">
                <a:latin typeface="맑은 고딕" pitchFamily="50" charset="-127"/>
              </a:rPr>
              <a:t>. </a:t>
            </a:r>
            <a:r>
              <a:rPr lang="ko-KR" altLang="en-US" sz="1400">
                <a:latin typeface="맑은 고딕" pitchFamily="50" charset="-127"/>
              </a:rPr>
              <a:t>사용자 및 </a:t>
            </a:r>
            <a:r>
              <a:rPr lang="en-US" altLang="ko-KR" sz="1400">
                <a:latin typeface="맑은 고딕" pitchFamily="50" charset="-127"/>
              </a:rPr>
              <a:t>Camera  </a:t>
            </a:r>
            <a:r>
              <a:rPr lang="ko-KR" altLang="en-US" sz="1400">
                <a:latin typeface="맑은 고딕" pitchFamily="50" charset="-127"/>
              </a:rPr>
              <a:t>관리</a:t>
            </a:r>
            <a:r>
              <a:rPr lang="en-US" altLang="ko-KR" sz="1400">
                <a:latin typeface="맑은 고딕" pitchFamily="50" charset="-127"/>
              </a:rPr>
              <a:t>, </a:t>
            </a:r>
            <a:r>
              <a:rPr lang="ko-KR" altLang="en-US" sz="1400">
                <a:latin typeface="맑은 고딕" pitchFamily="50" charset="-127"/>
              </a:rPr>
              <a:t>설정 관리</a:t>
            </a:r>
            <a:r>
              <a:rPr lang="en-US" altLang="ko-KR" sz="1400">
                <a:latin typeface="맑은 고딕" pitchFamily="50" charset="-127"/>
              </a:rPr>
              <a:t>, Server </a:t>
            </a:r>
            <a:r>
              <a:rPr lang="ko-KR" altLang="en-US" sz="1400">
                <a:latin typeface="맑은 고딕" pitchFamily="50" charset="-127"/>
              </a:rPr>
              <a:t>관리 등의 기능을 </a:t>
            </a:r>
            <a:r>
              <a:rPr lang="en-US" altLang="ko-KR" sz="1400">
                <a:latin typeface="맑은 고딕" pitchFamily="50" charset="-127"/>
              </a:rPr>
              <a:t>Web</a:t>
            </a:r>
            <a:r>
              <a:rPr lang="ko-KR" altLang="en-US" sz="1400">
                <a:latin typeface="맑은 고딕" pitchFamily="50" charset="-127"/>
              </a:rPr>
              <a:t>으로 제공</a:t>
            </a:r>
            <a:endParaRPr lang="en-US" altLang="ko-KR" sz="1400">
              <a:latin typeface="맑은 고딕" pitchFamily="50" charset="-127"/>
            </a:endParaRPr>
          </a:p>
          <a:p>
            <a:pPr marL="228600" indent="-228600">
              <a:lnSpc>
                <a:spcPts val="2000"/>
              </a:lnSpc>
              <a:buFontTx/>
              <a:buAutoNum type="arabicPeriod"/>
            </a:pPr>
            <a:r>
              <a:rPr lang="en-US" altLang="ko-KR" sz="1400" b="1">
                <a:latin typeface="맑은 고딕" pitchFamily="50" charset="-127"/>
              </a:rPr>
              <a:t>Streaming</a:t>
            </a:r>
            <a:r>
              <a:rPr lang="ko-KR" altLang="en-US" sz="1400" b="1">
                <a:latin typeface="맑은 고딕" pitchFamily="50" charset="-127"/>
              </a:rPr>
              <a:t> </a:t>
            </a:r>
            <a:endParaRPr lang="en-US" altLang="ko-KR" sz="1400" b="1">
              <a:latin typeface="맑은 고딕" pitchFamily="50" charset="-127"/>
            </a:endParaRPr>
          </a:p>
          <a:p>
            <a:pPr marL="457200" lvl="2">
              <a:lnSpc>
                <a:spcPts val="2000"/>
              </a:lnSpc>
            </a:pPr>
            <a:r>
              <a:rPr lang="en-US" altLang="ko-KR" sz="1400">
                <a:latin typeface="맑은 고딕" pitchFamily="50" charset="-127"/>
              </a:rPr>
              <a:t>Camera</a:t>
            </a:r>
            <a:r>
              <a:rPr lang="ko-KR" altLang="en-US" sz="1400">
                <a:latin typeface="맑은 고딕" pitchFamily="50" charset="-127"/>
              </a:rPr>
              <a:t>로부터의 </a:t>
            </a:r>
            <a:r>
              <a:rPr lang="en-US" altLang="ko-KR" sz="1400">
                <a:latin typeface="맑은 고딕" pitchFamily="50" charset="-127"/>
              </a:rPr>
              <a:t>Video</a:t>
            </a:r>
            <a:r>
              <a:rPr lang="ko-KR" altLang="en-US" sz="1400">
                <a:latin typeface="맑은 고딕" pitchFamily="50" charset="-127"/>
              </a:rPr>
              <a:t>을 수신하여 </a:t>
            </a:r>
            <a:r>
              <a:rPr lang="en-US" altLang="ko-KR" sz="1400">
                <a:latin typeface="맑은 고딕" pitchFamily="50" charset="-127"/>
              </a:rPr>
              <a:t>Remote Client</a:t>
            </a:r>
            <a:r>
              <a:rPr lang="ko-KR" altLang="en-US" sz="1400">
                <a:latin typeface="맑은 고딕" pitchFamily="50" charset="-127"/>
              </a:rPr>
              <a:t>에 제공하는 기능</a:t>
            </a:r>
            <a:r>
              <a:rPr lang="en-US" altLang="ko-KR" sz="1400">
                <a:latin typeface="맑은 고딕" pitchFamily="50" charset="-127"/>
              </a:rPr>
              <a:t>. </a:t>
            </a:r>
          </a:p>
          <a:p>
            <a:pPr marL="457200" lvl="2">
              <a:lnSpc>
                <a:spcPts val="2000"/>
              </a:lnSpc>
            </a:pPr>
            <a:r>
              <a:rPr lang="en-US" altLang="ko-KR" sz="1400">
                <a:latin typeface="맑은 고딕" pitchFamily="50" charset="-127"/>
              </a:rPr>
              <a:t>CCTV</a:t>
            </a:r>
            <a:r>
              <a:rPr lang="ko-KR" altLang="en-US" sz="1400">
                <a:latin typeface="맑은 고딕" pitchFamily="50" charset="-127"/>
              </a:rPr>
              <a:t> 표준 </a:t>
            </a:r>
            <a:r>
              <a:rPr lang="en-US" altLang="ko-KR" sz="1400">
                <a:latin typeface="맑은 고딕" pitchFamily="50" charset="-127"/>
              </a:rPr>
              <a:t>Protocol</a:t>
            </a:r>
            <a:r>
              <a:rPr lang="ko-KR" altLang="en-US" sz="1400">
                <a:latin typeface="맑은 고딕" pitchFamily="50" charset="-127"/>
              </a:rPr>
              <a:t>을 지원</a:t>
            </a:r>
            <a:r>
              <a:rPr lang="en-US" altLang="ko-KR" sz="1400">
                <a:latin typeface="맑은 고딕" pitchFamily="50" charset="-127"/>
              </a:rPr>
              <a:t>, </a:t>
            </a:r>
            <a:r>
              <a:rPr lang="ko-KR" altLang="en-US" sz="1400">
                <a:latin typeface="맑은 고딕" pitchFamily="50" charset="-127"/>
              </a:rPr>
              <a:t>스마트 기종에 무관한 스트리밍 서비스를 지원 함</a:t>
            </a:r>
            <a:endParaRPr lang="en-US" altLang="ko-KR" sz="1400">
              <a:latin typeface="맑은 고딕" pitchFamily="50" charset="-127"/>
            </a:endParaRPr>
          </a:p>
          <a:p>
            <a:pPr marL="228600" indent="-228600">
              <a:lnSpc>
                <a:spcPts val="2000"/>
              </a:lnSpc>
              <a:buFontTx/>
              <a:buAutoNum type="arabicPeriod"/>
            </a:pPr>
            <a:r>
              <a:rPr lang="en-US" altLang="ko-KR" sz="1400" b="1">
                <a:latin typeface="맑은 고딕" pitchFamily="50" charset="-127"/>
              </a:rPr>
              <a:t>Control</a:t>
            </a:r>
          </a:p>
          <a:p>
            <a:pPr marL="457200" lvl="2">
              <a:lnSpc>
                <a:spcPts val="2000"/>
              </a:lnSpc>
            </a:pPr>
            <a:r>
              <a:rPr lang="en-US" altLang="ko-KR" sz="1400">
                <a:latin typeface="맑은 고딕" pitchFamily="50" charset="-127"/>
              </a:rPr>
              <a:t>Camera</a:t>
            </a:r>
            <a:r>
              <a:rPr lang="ko-KR" altLang="en-US" sz="1400">
                <a:latin typeface="맑은 고딕" pitchFamily="50" charset="-127"/>
              </a:rPr>
              <a:t>로부터의 </a:t>
            </a:r>
            <a:r>
              <a:rPr lang="en-US" altLang="ko-KR" sz="1400">
                <a:latin typeface="맑은 고딕" pitchFamily="50" charset="-127"/>
              </a:rPr>
              <a:t>Alarm</a:t>
            </a:r>
            <a:r>
              <a:rPr lang="ko-KR" altLang="en-US" sz="1400">
                <a:latin typeface="맑은 고딕" pitchFamily="50" charset="-127"/>
              </a:rPr>
              <a:t>을 수신하여 </a:t>
            </a:r>
            <a:r>
              <a:rPr lang="en-US" altLang="ko-KR" sz="1400">
                <a:latin typeface="맑은 고딕" pitchFamily="50" charset="-127"/>
              </a:rPr>
              <a:t>Remote Client</a:t>
            </a:r>
            <a:r>
              <a:rPr lang="ko-KR" altLang="en-US" sz="1400">
                <a:latin typeface="맑은 고딕" pitchFamily="50" charset="-127"/>
              </a:rPr>
              <a:t>에 제공하는 기능</a:t>
            </a:r>
            <a:r>
              <a:rPr lang="en-US" altLang="ko-KR" sz="1400">
                <a:latin typeface="맑은 고딕" pitchFamily="50" charset="-127"/>
              </a:rPr>
              <a:t>. Camera</a:t>
            </a:r>
            <a:r>
              <a:rPr lang="ko-KR" altLang="en-US" sz="1400">
                <a:latin typeface="맑은 고딕" pitchFamily="50" charset="-127"/>
              </a:rPr>
              <a:t>의 설정을 변경하거나 제어를 지원</a:t>
            </a:r>
            <a:endParaRPr lang="en-US" altLang="ko-KR" sz="1400">
              <a:latin typeface="맑은 고딕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52463" y="3519488"/>
          <a:ext cx="7880346" cy="2879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395">
                  <a:extLst>
                    <a:ext uri="{9D8B030D-6E8A-4147-A177-3AD203B41FA5}"/>
                  </a:extLst>
                </a:gridCol>
                <a:gridCol w="358198">
                  <a:extLst>
                    <a:ext uri="{9D8B030D-6E8A-4147-A177-3AD203B41FA5}"/>
                  </a:extLst>
                </a:gridCol>
                <a:gridCol w="358198">
                  <a:extLst>
                    <a:ext uri="{9D8B030D-6E8A-4147-A177-3AD203B41FA5}"/>
                  </a:extLst>
                </a:gridCol>
                <a:gridCol w="716395">
                  <a:extLst>
                    <a:ext uri="{9D8B030D-6E8A-4147-A177-3AD203B41FA5}"/>
                  </a:extLst>
                </a:gridCol>
                <a:gridCol w="716395">
                  <a:extLst>
                    <a:ext uri="{9D8B030D-6E8A-4147-A177-3AD203B41FA5}"/>
                  </a:extLst>
                </a:gridCol>
                <a:gridCol w="716395">
                  <a:extLst>
                    <a:ext uri="{9D8B030D-6E8A-4147-A177-3AD203B41FA5}"/>
                  </a:extLst>
                </a:gridCol>
                <a:gridCol w="716395">
                  <a:extLst>
                    <a:ext uri="{9D8B030D-6E8A-4147-A177-3AD203B41FA5}"/>
                  </a:extLst>
                </a:gridCol>
                <a:gridCol w="716395">
                  <a:extLst>
                    <a:ext uri="{9D8B030D-6E8A-4147-A177-3AD203B41FA5}"/>
                  </a:extLst>
                </a:gridCol>
                <a:gridCol w="716395">
                  <a:extLst>
                    <a:ext uri="{9D8B030D-6E8A-4147-A177-3AD203B41FA5}"/>
                  </a:extLst>
                </a:gridCol>
                <a:gridCol w="716395">
                  <a:extLst>
                    <a:ext uri="{9D8B030D-6E8A-4147-A177-3AD203B41FA5}"/>
                  </a:extLst>
                </a:gridCol>
                <a:gridCol w="716395">
                  <a:extLst>
                    <a:ext uri="{9D8B030D-6E8A-4147-A177-3AD203B41FA5}"/>
                  </a:extLst>
                </a:gridCol>
                <a:gridCol w="716395">
                  <a:extLst>
                    <a:ext uri="{9D8B030D-6E8A-4147-A177-3AD203B41FA5}"/>
                  </a:extLst>
                </a:gridCol>
              </a:tblGrid>
              <a:tr h="348316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/>
                        <a:t>Operation</a:t>
                      </a:r>
                      <a:endParaRPr lang="ko-KR" altLang="en-US" sz="1200" b="1" dirty="0"/>
                    </a:p>
                  </a:txBody>
                  <a:tcPr marL="84408" marR="84408" marT="45711" marB="45711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/>
                        <a:t>Streaming</a:t>
                      </a:r>
                      <a:endParaRPr lang="ko-KR" altLang="en-US" sz="1200" b="1" dirty="0"/>
                    </a:p>
                  </a:txBody>
                  <a:tcPr marL="84408" marR="84408" marT="45711" marB="45711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/>
                        <a:t>Control</a:t>
                      </a:r>
                      <a:endParaRPr lang="ko-KR" altLang="en-US" sz="1200" b="1" dirty="0"/>
                    </a:p>
                  </a:txBody>
                  <a:tcPr marL="84408" marR="84408" marT="45711" marB="45711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/>
                </a:extLst>
              </a:tr>
              <a:tr h="632853">
                <a:tc rowSpan="2">
                  <a:txBody>
                    <a:bodyPr/>
                    <a:lstStyle/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CMS</a:t>
                      </a:r>
                    </a:p>
                  </a:txBody>
                  <a:tcPr marL="84408" marR="84408" marT="45711" marB="45711" anchor="ctr"/>
                </a:tc>
                <a:tc rowSpan="2" gridSpan="2">
                  <a:txBody>
                    <a:bodyPr/>
                    <a:lstStyle/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Front</a:t>
                      </a:r>
                    </a:p>
                  </a:txBody>
                  <a:tcPr marL="84408" marR="84408" marT="45711" marB="45711" anchor="ctr"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Camera</a:t>
                      </a:r>
                    </a:p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CFG/</a:t>
                      </a:r>
                    </a:p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Control</a:t>
                      </a:r>
                    </a:p>
                  </a:txBody>
                  <a:tcPr marL="33232" marR="33232" marT="45711" marB="45711" anchor="ctr"/>
                </a:tc>
                <a:tc gridSpan="5">
                  <a:txBody>
                    <a:bodyPr/>
                    <a:lstStyle/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Session</a:t>
                      </a:r>
                      <a:r>
                        <a:rPr lang="en-US" altLang="ko-KR" sz="12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Control</a:t>
                      </a:r>
                    </a:p>
                  </a:txBody>
                  <a:tcPr marL="84408" marR="84408" marT="45711" marB="45711" anchor="ctr"/>
                </a:tc>
                <a:tc h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None/>
                      </a:pPr>
                      <a:endParaRPr lang="en-US" altLang="ko-KR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None/>
                      </a:pPr>
                      <a:endParaRPr lang="en-US" altLang="ko-KR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None/>
                      </a:pPr>
                      <a:endParaRPr lang="en-US" altLang="ko-KR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None/>
                      </a:pPr>
                      <a:endParaRPr lang="en-US" altLang="ko-KR" sz="11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Channel Control</a:t>
                      </a:r>
                    </a:p>
                  </a:txBody>
                  <a:tcPr marL="84408" marR="84408" marT="45711" marB="45711" anchor="ctr"/>
                </a:tc>
                <a:tc h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None/>
                      </a:pPr>
                      <a:endParaRPr lang="en-US" altLang="ko-KR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None/>
                      </a:pPr>
                      <a:endParaRPr lang="en-US" altLang="ko-KR" sz="1100" dirty="0"/>
                    </a:p>
                  </a:txBody>
                  <a:tcPr anchor="ctr"/>
                </a:tc>
                <a:extLst>
                  <a:ext uri="{0D108BD9-81ED-4DB2-BD59-A6C34878D82A}"/>
                </a:extLst>
              </a:tr>
              <a:tr h="316426">
                <a:tc vMerge="1">
                  <a:txBody>
                    <a:bodyPr/>
                    <a:lstStyle/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ko-KR" sz="1100" baseline="0" dirty="0"/>
                    </a:p>
                  </a:txBody>
                  <a:tcPr anchor="ctr"/>
                </a:tc>
                <a:tc gridSpan="2"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baseline="0" dirty="0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Streaming Control</a:t>
                      </a:r>
                    </a:p>
                  </a:txBody>
                  <a:tcPr marL="84408" marR="84408" marT="45711" marB="45711" anchor="ctr"/>
                </a:tc>
                <a:tc rowSpan="2" h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dirty="0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LOG</a:t>
                      </a:r>
                    </a:p>
                  </a:txBody>
                  <a:tcPr marL="84408" marR="84408" marT="45711" marB="45711" anchor="ctr"/>
                </a:tc>
                <a:tc rowSpan="3"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ko-K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 gridSpan="2">
                  <a:txBody>
                    <a:bodyPr/>
                    <a:lstStyle/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Monitoring Control</a:t>
                      </a:r>
                    </a:p>
                  </a:txBody>
                  <a:tcPr marL="84408" marR="84408" marT="45711" marB="45711" anchor="ctr"/>
                </a:tc>
                <a:tc rowSpan="2" h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LOG</a:t>
                      </a:r>
                    </a:p>
                  </a:txBody>
                  <a:tcPr marL="84408" marR="84408" marT="45711" marB="45711" anchor="ctr"/>
                </a:tc>
                <a:extLst>
                  <a:ext uri="{0D108BD9-81ED-4DB2-BD59-A6C34878D82A}"/>
                </a:extLst>
              </a:tr>
              <a:tr h="316426">
                <a:tc rowSpan="3">
                  <a:txBody>
                    <a:bodyPr/>
                    <a:lstStyle/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WEB</a:t>
                      </a:r>
                    </a:p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Frame</a:t>
                      </a:r>
                    </a:p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</a:p>
                  </a:txBody>
                  <a:tcPr marL="84408" marR="84408" marT="45711" marB="45711" anchor="ctr">
                    <a:solidFill>
                      <a:srgbClr val="E9EDF4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User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Management</a:t>
                      </a:r>
                    </a:p>
                  </a:txBody>
                  <a:tcPr marL="84408" marR="84408" marT="45711" marB="45711" anchor="ctr">
                    <a:solidFill>
                      <a:srgbClr val="E9EDF4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Server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Management</a:t>
                      </a:r>
                    </a:p>
                  </a:txBody>
                  <a:tcPr marL="84408" marR="84408" marT="45711" marB="45711" anchor="ctr">
                    <a:solidFill>
                      <a:srgbClr val="E9EDF4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16426">
                <a:tc vMerge="1">
                  <a:txBody>
                    <a:bodyPr/>
                    <a:lstStyle/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ko-KR" sz="1100" baseline="0" dirty="0"/>
                    </a:p>
                  </a:txBody>
                  <a:tcPr anchor="ctr"/>
                </a:tc>
                <a:tc gridSpan="2"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baseline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RTSP</a:t>
                      </a:r>
                    </a:p>
                  </a:txBody>
                  <a:tcPr marL="84408" marR="84408" marT="45711" marB="45711" anchor="ctr">
                    <a:solidFill>
                      <a:srgbClr val="D0D8E8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Transcoding</a:t>
                      </a:r>
                    </a:p>
                  </a:txBody>
                  <a:tcPr marL="84408" marR="84408" marT="45711" marB="45711" anchor="ctr">
                    <a:solidFill>
                      <a:srgbClr val="D0D8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MJPEG</a:t>
                      </a:r>
                    </a:p>
                  </a:txBody>
                  <a:tcPr marL="84408" marR="84408" marT="45711" marB="45711" anchor="ctr">
                    <a:solidFill>
                      <a:srgbClr val="D0D8E8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Configuration</a:t>
                      </a:r>
                    </a:p>
                  </a:txBody>
                  <a:tcPr marL="84408" marR="84408" marT="45711" marB="45711" anchor="ctr">
                    <a:solidFill>
                      <a:srgbClr val="D0D8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 marL="66463" marR="33232" marT="45711" marB="45711" anchor="ctr"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16426">
                <a:tc vMerge="1">
                  <a:txBody>
                    <a:bodyPr/>
                    <a:lstStyle/>
                    <a:p>
                      <a:pPr marL="228600" lvl="0" indent="-228600" algn="ctr" latinLnBrk="1">
                        <a:buFont typeface="+mj-lt"/>
                        <a:buNone/>
                      </a:pPr>
                      <a:endParaRPr lang="ko-KR" altLang="en-US" sz="1200" dirty="0"/>
                    </a:p>
                  </a:txBody>
                  <a:tcPr anchor="ctr"/>
                </a:tc>
                <a:tc gridSpan="2"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DISK</a:t>
                      </a:r>
                    </a:p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I/F</a:t>
                      </a:r>
                    </a:p>
                  </a:txBody>
                  <a:tcPr marL="84408" marR="84408" marT="45711" marB="45711" anchor="ctr"/>
                </a:tc>
                <a:tc rowSpan="2">
                  <a:txBody>
                    <a:bodyPr/>
                    <a:lstStyle/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</a:p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I/F</a:t>
                      </a:r>
                    </a:p>
                  </a:txBody>
                  <a:tcPr marL="84408" marR="84408" marT="45711" marB="45711" anchor="ctr"/>
                </a:tc>
                <a:tc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DB </a:t>
                      </a:r>
                    </a:p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I/F</a:t>
                      </a:r>
                    </a:p>
                  </a:txBody>
                  <a:tcPr marL="84408" marR="84408" marT="45711" marB="45711" anchor="ctr"/>
                </a:tc>
                <a:extLst>
                  <a:ext uri="{0D108BD9-81ED-4DB2-BD59-A6C34878D82A}"/>
                </a:extLst>
              </a:tr>
              <a:tr h="632853">
                <a:tc gridSpan="2">
                  <a:txBody>
                    <a:bodyPr/>
                    <a:lstStyle/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</a:p>
                  </a:txBody>
                  <a:tcPr marL="84408" marR="84408" marT="45711" marB="45711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Device</a:t>
                      </a:r>
                    </a:p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Management</a:t>
                      </a:r>
                    </a:p>
                  </a:txBody>
                  <a:tcPr marL="84408" marR="84408" marT="45711" marB="45711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RTP</a:t>
                      </a:r>
                    </a:p>
                  </a:txBody>
                  <a:tcPr marL="84408" marR="84408" marT="45711" marB="45711" anchor="ctr"/>
                </a:tc>
                <a:tc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Audio</a:t>
                      </a:r>
                    </a:p>
                  </a:txBody>
                  <a:tcPr marL="84408" marR="84408" marT="45711" marB="45711" anchor="ctr"/>
                </a:tc>
                <a:tc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AutoNum type="arabicPeriod"/>
                      </a:pPr>
                      <a:endParaRPr lang="en-US" altLang="ko-KR" sz="1100" baseline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indent="-342900" algn="ctr" defTabSz="914400" rtl="0" eaLnBrk="1" latinLnBrk="1" hangingPunct="1">
                        <a:buFont typeface="+mj-lt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Camera Connection</a:t>
                      </a:r>
                    </a:p>
                  </a:txBody>
                  <a:tcPr marL="84408" marR="84408" marT="45711" marB="45711" anchor="ctr"/>
                </a:tc>
                <a:tc hMerge="1">
                  <a:txBody>
                    <a:bodyPr/>
                    <a:lstStyle/>
                    <a:p>
                      <a:pPr marL="342900" marR="0" indent="-3429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ko-KR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36000" anchor="ctr"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42900" indent="-342900" latinLnBrk="1">
                        <a:buFont typeface="+mj-lt"/>
                        <a:buNone/>
                      </a:pPr>
                      <a:endParaRPr lang="en-US" altLang="ko-KR" sz="1100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36920" name="TextBox 8"/>
          <p:cNvSpPr txBox="1">
            <a:spLocks noChangeArrowheads="1"/>
          </p:cNvSpPr>
          <p:nvPr/>
        </p:nvSpPr>
        <p:spPr bwMode="auto">
          <a:xfrm>
            <a:off x="668338" y="711200"/>
            <a:ext cx="7178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/>
              <a:t>Service Platform</a:t>
            </a:r>
            <a:r>
              <a:rPr lang="ko-KR" altLang="en-US" b="1"/>
              <a:t>개발 기술 </a:t>
            </a:r>
          </a:p>
        </p:txBody>
      </p:sp>
      <p:sp>
        <p:nvSpPr>
          <p:cNvPr id="23610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1416050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보유기술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직사각형 3"/>
          <p:cNvSpPr>
            <a:spLocks noChangeArrowheads="1"/>
          </p:cNvSpPr>
          <p:nvPr/>
        </p:nvSpPr>
        <p:spPr bwMode="auto">
          <a:xfrm>
            <a:off x="971550" y="1103313"/>
            <a:ext cx="7777163" cy="263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lnSpc>
                <a:spcPts val="2000"/>
              </a:lnSpc>
              <a:buFontTx/>
              <a:buAutoNum type="arabicPeriod"/>
            </a:pPr>
            <a:r>
              <a:rPr lang="en-US" altLang="ko-KR" sz="1400" b="1">
                <a:latin typeface="맑은 고딕" pitchFamily="50" charset="-127"/>
              </a:rPr>
              <a:t>PC</a:t>
            </a:r>
          </a:p>
          <a:p>
            <a:pPr lvl="1">
              <a:lnSpc>
                <a:spcPts val="2000"/>
              </a:lnSpc>
            </a:pPr>
            <a:r>
              <a:rPr lang="en-US" altLang="ko-KR" sz="1400">
                <a:latin typeface="맑은 고딕" pitchFamily="50" charset="-127"/>
              </a:rPr>
              <a:t>Camera</a:t>
            </a:r>
            <a:r>
              <a:rPr lang="ko-KR" altLang="en-US" sz="1400">
                <a:latin typeface="맑은 고딕" pitchFamily="50" charset="-127"/>
              </a:rPr>
              <a:t>를 관리하기 위한 기능</a:t>
            </a:r>
            <a:r>
              <a:rPr lang="en-US" altLang="ko-KR" sz="1400">
                <a:latin typeface="맑은 고딕" pitchFamily="50" charset="-127"/>
              </a:rPr>
              <a:t>, Streaming </a:t>
            </a:r>
            <a:r>
              <a:rPr lang="ko-KR" altLang="en-US" sz="1400">
                <a:latin typeface="맑은 고딕" pitchFamily="50" charset="-127"/>
              </a:rPr>
              <a:t>모니터링 기능을 제공</a:t>
            </a:r>
            <a:endParaRPr lang="en-US" altLang="ko-KR" sz="1400">
              <a:latin typeface="맑은 고딕" pitchFamily="50" charset="-127"/>
            </a:endParaRPr>
          </a:p>
          <a:p>
            <a:pPr lvl="1">
              <a:lnSpc>
                <a:spcPts val="2000"/>
              </a:lnSpc>
            </a:pPr>
            <a:r>
              <a:rPr lang="en-US" altLang="ko-KR" sz="1400">
                <a:latin typeface="맑은 고딕" pitchFamily="50" charset="-127"/>
              </a:rPr>
              <a:t>Server</a:t>
            </a:r>
            <a:r>
              <a:rPr lang="ko-KR" altLang="en-US" sz="1400">
                <a:latin typeface="맑은 고딕" pitchFamily="50" charset="-127"/>
              </a:rPr>
              <a:t>와 연동하여 </a:t>
            </a:r>
            <a:r>
              <a:rPr lang="en-US" altLang="ko-KR" sz="1400">
                <a:latin typeface="맑은 고딕" pitchFamily="50" charset="-127"/>
              </a:rPr>
              <a:t>Remote Camera </a:t>
            </a:r>
            <a:r>
              <a:rPr lang="ko-KR" altLang="en-US" sz="1400">
                <a:latin typeface="맑은 고딕" pitchFamily="50" charset="-127"/>
              </a:rPr>
              <a:t>서비스 제공</a:t>
            </a:r>
            <a:endParaRPr lang="en-US" altLang="ko-KR" sz="1400">
              <a:latin typeface="맑은 고딕" pitchFamily="50" charset="-127"/>
            </a:endParaRPr>
          </a:p>
          <a:p>
            <a:pPr lvl="1">
              <a:lnSpc>
                <a:spcPts val="2000"/>
              </a:lnSpc>
            </a:pPr>
            <a:r>
              <a:rPr lang="en-US" altLang="ko-KR" sz="1400">
                <a:latin typeface="맑은 고딕" pitchFamily="50" charset="-127"/>
              </a:rPr>
              <a:t>Local Camera</a:t>
            </a:r>
            <a:r>
              <a:rPr lang="ko-KR" altLang="en-US" sz="1400">
                <a:latin typeface="맑은 고딕" pitchFamily="50" charset="-127"/>
              </a:rPr>
              <a:t>에는 </a:t>
            </a:r>
            <a:r>
              <a:rPr lang="en-US" altLang="ko-KR" sz="1400">
                <a:latin typeface="맑은 고딕" pitchFamily="50" charset="-127"/>
              </a:rPr>
              <a:t>P2P </a:t>
            </a:r>
            <a:r>
              <a:rPr lang="ko-KR" altLang="en-US" sz="1400">
                <a:latin typeface="맑은 고딕" pitchFamily="50" charset="-127"/>
              </a:rPr>
              <a:t>접속을 통한 서비스 제공</a:t>
            </a:r>
            <a:endParaRPr lang="en-US" altLang="ko-KR" sz="1400">
              <a:latin typeface="맑은 고딕" pitchFamily="50" charset="-127"/>
            </a:endParaRPr>
          </a:p>
          <a:p>
            <a:pPr lvl="1">
              <a:lnSpc>
                <a:spcPts val="2000"/>
              </a:lnSpc>
            </a:pPr>
            <a:endParaRPr lang="en-US" altLang="ko-KR" sz="1400">
              <a:latin typeface="맑은 고딕" pitchFamily="50" charset="-127"/>
            </a:endParaRPr>
          </a:p>
          <a:p>
            <a:pPr marL="228600" indent="-228600">
              <a:lnSpc>
                <a:spcPts val="2000"/>
              </a:lnSpc>
              <a:buFontTx/>
              <a:buAutoNum type="arabicPeriod"/>
            </a:pPr>
            <a:r>
              <a:rPr lang="en-US" altLang="ko-KR" sz="1400" b="1">
                <a:latin typeface="맑은 고딕" pitchFamily="50" charset="-127"/>
              </a:rPr>
              <a:t>Smart Phone</a:t>
            </a:r>
          </a:p>
          <a:p>
            <a:pPr lvl="1">
              <a:lnSpc>
                <a:spcPts val="2000"/>
              </a:lnSpc>
            </a:pPr>
            <a:r>
              <a:rPr lang="en-US" altLang="ko-KR" sz="1400">
                <a:latin typeface="맑은 고딕" pitchFamily="50" charset="-127"/>
              </a:rPr>
              <a:t>Smart Device</a:t>
            </a:r>
            <a:r>
              <a:rPr lang="ko-KR" altLang="en-US" sz="1400">
                <a:latin typeface="맑은 고딕" pitchFamily="50" charset="-127"/>
              </a:rPr>
              <a:t>를 위한 </a:t>
            </a:r>
            <a:r>
              <a:rPr lang="en-US" altLang="ko-KR" sz="1400">
                <a:latin typeface="맑은 고딕" pitchFamily="50" charset="-127"/>
              </a:rPr>
              <a:t>Client </a:t>
            </a:r>
          </a:p>
          <a:p>
            <a:pPr lvl="1">
              <a:lnSpc>
                <a:spcPts val="2000"/>
              </a:lnSpc>
            </a:pPr>
            <a:r>
              <a:rPr lang="en-US" altLang="ko-KR" sz="1400">
                <a:latin typeface="맑은 고딕" pitchFamily="50" charset="-127"/>
              </a:rPr>
              <a:t>Server</a:t>
            </a:r>
            <a:r>
              <a:rPr lang="ko-KR" altLang="en-US" sz="1400">
                <a:latin typeface="맑은 고딕" pitchFamily="50" charset="-127"/>
              </a:rPr>
              <a:t>와 연동하여 </a:t>
            </a:r>
            <a:r>
              <a:rPr lang="en-US" altLang="ko-KR" sz="1400">
                <a:latin typeface="맑은 고딕" pitchFamily="50" charset="-127"/>
              </a:rPr>
              <a:t>Remote Camera </a:t>
            </a:r>
            <a:r>
              <a:rPr lang="ko-KR" altLang="en-US" sz="1400">
                <a:latin typeface="맑은 고딕" pitchFamily="50" charset="-127"/>
              </a:rPr>
              <a:t>서비스 제공</a:t>
            </a:r>
            <a:endParaRPr lang="en-US" altLang="ko-KR" sz="1400">
              <a:latin typeface="맑은 고딕" pitchFamily="50" charset="-127"/>
            </a:endParaRPr>
          </a:p>
          <a:p>
            <a:pPr lvl="1">
              <a:lnSpc>
                <a:spcPts val="2000"/>
              </a:lnSpc>
            </a:pPr>
            <a:r>
              <a:rPr lang="en-US" altLang="ko-KR" sz="1400">
                <a:latin typeface="맑은 고딕" pitchFamily="50" charset="-127"/>
              </a:rPr>
              <a:t>Local Camera</a:t>
            </a:r>
            <a:r>
              <a:rPr lang="ko-KR" altLang="en-US" sz="1400">
                <a:latin typeface="맑은 고딕" pitchFamily="50" charset="-127"/>
              </a:rPr>
              <a:t>에 </a:t>
            </a:r>
            <a:r>
              <a:rPr lang="en-US" altLang="ko-KR" sz="1400">
                <a:latin typeface="맑은 고딕" pitchFamily="50" charset="-127"/>
              </a:rPr>
              <a:t>P2P </a:t>
            </a:r>
            <a:r>
              <a:rPr lang="ko-KR" altLang="en-US" sz="1400">
                <a:latin typeface="맑은 고딕" pitchFamily="50" charset="-127"/>
              </a:rPr>
              <a:t>접속을 통한 서비스 제공</a:t>
            </a:r>
            <a:endParaRPr lang="en-US" altLang="ko-KR" sz="1400">
              <a:latin typeface="맑은 고딕" pitchFamily="50" charset="-127"/>
            </a:endParaRPr>
          </a:p>
          <a:p>
            <a:pPr lvl="1">
              <a:lnSpc>
                <a:spcPts val="2000"/>
              </a:lnSpc>
            </a:pPr>
            <a:endParaRPr lang="en-US" altLang="ko-KR" sz="1400">
              <a:latin typeface="맑은 고딕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881560" y="3756344"/>
            <a:ext cx="2151184" cy="2282849"/>
            <a:chOff x="1187624" y="2780928"/>
            <a:chExt cx="2330449" cy="2282849"/>
          </a:xfrm>
          <a:effectLst>
            <a:reflection blurRad="6350" stA="52000" endA="300" endPos="35000" dir="5400000" sy="-100000" algn="bl" rotWithShape="0"/>
          </a:effectLst>
        </p:grpSpPr>
        <p:pic>
          <p:nvPicPr>
            <p:cNvPr id="10" name="그림 9" descr="그림5.png"/>
            <p:cNvPicPr>
              <a:picLocks noChangeAspect="1"/>
            </p:cNvPicPr>
            <p:nvPr/>
          </p:nvPicPr>
          <p:blipFill>
            <a:blip r:embed="rId2" cstate="print">
              <a:lum bright="30000" contrast="4000"/>
            </a:blip>
            <a:stretch>
              <a:fillRect/>
            </a:stretch>
          </p:blipFill>
          <p:spPr>
            <a:xfrm rot="3600000">
              <a:off x="3201107" y="4599557"/>
              <a:ext cx="195056" cy="438876"/>
            </a:xfrm>
            <a:prstGeom prst="rect">
              <a:avLst/>
            </a:prstGeom>
          </p:spPr>
        </p:pic>
        <p:pic>
          <p:nvPicPr>
            <p:cNvPr id="11" name="그림 10" descr="그림4.png"/>
            <p:cNvPicPr>
              <a:picLocks noChangeAspect="1"/>
            </p:cNvPicPr>
            <p:nvPr/>
          </p:nvPicPr>
          <p:blipFill>
            <a:blip r:embed="rId3" cstate="print">
              <a:lum bright="30000" contrast="4000"/>
            </a:blip>
            <a:stretch>
              <a:fillRect/>
            </a:stretch>
          </p:blipFill>
          <p:spPr>
            <a:xfrm rot="2380586">
              <a:off x="2963647" y="4223104"/>
              <a:ext cx="404592" cy="746939"/>
            </a:xfrm>
            <a:prstGeom prst="rect">
              <a:avLst/>
            </a:prstGeom>
          </p:spPr>
        </p:pic>
        <p:pic>
          <p:nvPicPr>
            <p:cNvPr id="12" name="그림 11" descr="그림3.png"/>
            <p:cNvPicPr>
              <a:picLocks noChangeAspect="1"/>
            </p:cNvPicPr>
            <p:nvPr/>
          </p:nvPicPr>
          <p:blipFill>
            <a:blip r:embed="rId4" cstate="print">
              <a:lum bright="30000" contrast="4000"/>
            </a:blip>
            <a:stretch>
              <a:fillRect/>
            </a:stretch>
          </p:blipFill>
          <p:spPr>
            <a:xfrm rot="1800000">
              <a:off x="2628664" y="3904937"/>
              <a:ext cx="523736" cy="1047472"/>
            </a:xfrm>
            <a:prstGeom prst="rect">
              <a:avLst/>
            </a:prstGeom>
          </p:spPr>
        </p:pic>
        <p:pic>
          <p:nvPicPr>
            <p:cNvPr id="13" name="그림 12" descr="그림2.png"/>
            <p:cNvPicPr>
              <a:picLocks noChangeAspect="1"/>
            </p:cNvPicPr>
            <p:nvPr/>
          </p:nvPicPr>
          <p:blipFill>
            <a:blip r:embed="rId5" cstate="print">
              <a:lum bright="25000" contrast="34000"/>
            </a:blip>
            <a:stretch>
              <a:fillRect/>
            </a:stretch>
          </p:blipFill>
          <p:spPr>
            <a:xfrm rot="1207303">
              <a:off x="2249509" y="3491323"/>
              <a:ext cx="652123" cy="1454057"/>
            </a:xfrm>
            <a:prstGeom prst="rect">
              <a:avLst/>
            </a:prstGeom>
          </p:spPr>
        </p:pic>
        <p:pic>
          <p:nvPicPr>
            <p:cNvPr id="14" name="그림 13" descr="그림1.png"/>
            <p:cNvPicPr>
              <a:picLocks noChangeAspect="1"/>
            </p:cNvPicPr>
            <p:nvPr/>
          </p:nvPicPr>
          <p:blipFill>
            <a:blip r:embed="rId6" cstate="print">
              <a:lum bright="9000" contrast="34000"/>
            </a:blip>
            <a:stretch>
              <a:fillRect/>
            </a:stretch>
          </p:blipFill>
          <p:spPr>
            <a:xfrm>
              <a:off x="1187624" y="2780928"/>
              <a:ext cx="1224136" cy="2282849"/>
            </a:xfrm>
            <a:prstGeom prst="rect">
              <a:avLst/>
            </a:prstGeom>
          </p:spPr>
        </p:pic>
      </p:grpSp>
      <p:sp>
        <p:nvSpPr>
          <p:cNvPr id="37891" name="TextBox 16"/>
          <p:cNvSpPr txBox="1">
            <a:spLocks noChangeArrowheads="1"/>
          </p:cNvSpPr>
          <p:nvPr/>
        </p:nvSpPr>
        <p:spPr bwMode="auto">
          <a:xfrm>
            <a:off x="668338" y="711200"/>
            <a:ext cx="7178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/>
              <a:t>Service Client </a:t>
            </a:r>
            <a:r>
              <a:rPr lang="ko-KR" altLang="en-US" b="1"/>
              <a:t>개발 기술 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363" y="3492500"/>
            <a:ext cx="3960812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1416050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보유기술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제목 1"/>
          <p:cNvSpPr>
            <a:spLocks noGrp="1"/>
          </p:cNvSpPr>
          <p:nvPr>
            <p:ph type="title"/>
          </p:nvPr>
        </p:nvSpPr>
        <p:spPr bwMode="auto">
          <a:xfrm>
            <a:off x="457200" y="773113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ko-KR" altLang="en-US" sz="1800" b="1" smtClean="0"/>
              <a:t>화재감지 알고리즘</a:t>
            </a:r>
          </a:p>
        </p:txBody>
      </p:sp>
      <p:sp>
        <p:nvSpPr>
          <p:cNvPr id="38914" name="TextBox 3"/>
          <p:cNvSpPr txBox="1">
            <a:spLocks noChangeArrowheads="1"/>
          </p:cNvSpPr>
          <p:nvPr/>
        </p:nvSpPr>
        <p:spPr bwMode="auto">
          <a:xfrm>
            <a:off x="3573463" y="2071688"/>
            <a:ext cx="5602287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ko-KR" altLang="en-US" sz="1400"/>
              <a:t>컬러 카메라를 통해 </a:t>
            </a:r>
            <a:r>
              <a:rPr lang="en-US" altLang="ko-KR" sz="1400"/>
              <a:t>RGB </a:t>
            </a:r>
            <a:r>
              <a:rPr lang="ko-KR" altLang="en-US" sz="1400"/>
              <a:t>영상을 입력 받고 움직임 영역을 추출</a:t>
            </a:r>
            <a:endParaRPr lang="en-US" altLang="ko-KR" sz="1400"/>
          </a:p>
          <a:p>
            <a:pPr marL="342900" indent="-342900">
              <a:buFontTx/>
              <a:buAutoNum type="arabicPeriod"/>
            </a:pPr>
            <a:endParaRPr lang="en-US" altLang="ko-KR" sz="1400"/>
          </a:p>
          <a:p>
            <a:pPr marL="342900" indent="-342900">
              <a:buFontTx/>
              <a:buAutoNum type="arabicPeriod"/>
            </a:pPr>
            <a:r>
              <a:rPr lang="ko-KR" altLang="en-US" sz="1400"/>
              <a:t>추출한 움직임에서 잡음을 제거</a:t>
            </a:r>
            <a:endParaRPr lang="en-US" altLang="ko-KR" sz="1400"/>
          </a:p>
          <a:p>
            <a:pPr marL="342900" indent="-342900">
              <a:buFontTx/>
              <a:buAutoNum type="arabicPeriod"/>
            </a:pPr>
            <a:endParaRPr lang="en-US" altLang="ko-KR" sz="1400"/>
          </a:p>
          <a:p>
            <a:pPr marL="342900" indent="-342900">
              <a:buFontTx/>
              <a:buAutoNum type="arabicPeriod"/>
            </a:pPr>
            <a:r>
              <a:rPr lang="ko-KR" altLang="en-US" sz="1400"/>
              <a:t>주위의 조명에 영향을 받지 않기 위해 </a:t>
            </a:r>
            <a:r>
              <a:rPr lang="en-US" altLang="ko-KR" sz="1400"/>
              <a:t>HSI</a:t>
            </a:r>
            <a:r>
              <a:rPr lang="ko-KR" altLang="en-US" sz="1400"/>
              <a:t>영상으로 변환</a:t>
            </a:r>
            <a:endParaRPr lang="en-US" altLang="ko-KR" sz="1400"/>
          </a:p>
          <a:p>
            <a:pPr marL="342900" indent="-342900">
              <a:buFontTx/>
              <a:buAutoNum type="arabicPeriod"/>
            </a:pPr>
            <a:endParaRPr lang="en-US" altLang="ko-KR" sz="1400"/>
          </a:p>
          <a:p>
            <a:pPr marL="342900" indent="-342900">
              <a:buFontTx/>
              <a:buAutoNum type="arabicPeriod"/>
            </a:pPr>
            <a:r>
              <a:rPr lang="ko-KR" altLang="en-US" sz="1400"/>
              <a:t>감시 대상 물체의 움직임 영역의 색과 불꽃색 샘플을 비교 </a:t>
            </a:r>
            <a:endParaRPr lang="en-US" altLang="ko-KR" sz="1400"/>
          </a:p>
          <a:p>
            <a:pPr marL="342900" indent="-342900">
              <a:buFontTx/>
              <a:buAutoNum type="arabicPeriod"/>
            </a:pPr>
            <a:endParaRPr lang="en-US" altLang="ko-KR" sz="1400"/>
          </a:p>
          <a:p>
            <a:pPr marL="342900" indent="-342900">
              <a:buFontTx/>
              <a:buAutoNum type="arabicPeriod"/>
            </a:pPr>
            <a:r>
              <a:rPr lang="ko-KR" altLang="en-US" sz="1400"/>
              <a:t>일치할 경우 화재의심영역으로 판단</a:t>
            </a:r>
            <a:endParaRPr lang="en-US" altLang="ko-KR" sz="1400"/>
          </a:p>
          <a:p>
            <a:pPr marL="342900" indent="-342900">
              <a:buFontTx/>
              <a:buAutoNum type="arabicPeriod"/>
            </a:pPr>
            <a:endParaRPr lang="en-US" altLang="ko-KR" sz="1400"/>
          </a:p>
          <a:p>
            <a:pPr marL="342900" indent="-342900">
              <a:buFontTx/>
              <a:buAutoNum type="arabicPeriod"/>
            </a:pPr>
            <a:r>
              <a:rPr lang="ko-KR" altLang="en-US" sz="1400"/>
              <a:t>움직임영역과 불꽃 동적 특성</a:t>
            </a:r>
            <a:r>
              <a:rPr lang="en-US" altLang="ko-KR" sz="1400"/>
              <a:t>, </a:t>
            </a:r>
            <a:r>
              <a:rPr lang="ko-KR" altLang="en-US" sz="1400"/>
              <a:t>온도를 비교하여 화재와 유사한지 비교하여 최종적으로 화재로 판단</a:t>
            </a:r>
            <a:endParaRPr lang="en-US" altLang="ko-KR" sz="1400"/>
          </a:p>
          <a:p>
            <a:pPr marL="342900" indent="-342900">
              <a:buFontTx/>
              <a:buAutoNum type="arabicPeriod"/>
            </a:pPr>
            <a:endParaRPr lang="en-US" altLang="ko-KR" sz="1400"/>
          </a:p>
          <a:p>
            <a:pPr marL="342900" indent="-342900">
              <a:buFontTx/>
              <a:buAutoNum type="arabicPeriod"/>
            </a:pPr>
            <a:endParaRPr lang="ko-KR" altLang="en-US" sz="1400"/>
          </a:p>
        </p:txBody>
      </p:sp>
      <p:sp>
        <p:nvSpPr>
          <p:cNvPr id="38915" name="TextBox 4"/>
          <p:cNvSpPr txBox="1">
            <a:spLocks noChangeArrowheads="1"/>
          </p:cNvSpPr>
          <p:nvPr/>
        </p:nvSpPr>
        <p:spPr bwMode="auto">
          <a:xfrm>
            <a:off x="3573463" y="5103813"/>
            <a:ext cx="44640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>
                <a:solidFill>
                  <a:srgbClr val="FF0000"/>
                </a:solidFill>
                <a:latin typeface="Adobe Fangsong Std R"/>
                <a:ea typeface="Adobe Fangsong Std R"/>
                <a:cs typeface="Adobe Fangsong Std R"/>
              </a:rPr>
              <a:t>※ </a:t>
            </a:r>
            <a:r>
              <a:rPr lang="ko-KR" altLang="en-US" sz="1400">
                <a:solidFill>
                  <a:srgbClr val="FF0000"/>
                </a:solidFill>
              </a:rPr>
              <a:t>컬러 카메라로 움직임 영역 추출</a:t>
            </a:r>
            <a:endParaRPr lang="en-US" altLang="ko-KR" sz="1400">
              <a:solidFill>
                <a:srgbClr val="FF0000"/>
              </a:solidFill>
            </a:endParaRPr>
          </a:p>
          <a:p>
            <a:endParaRPr lang="en-US" altLang="ko-KR" sz="1400">
              <a:solidFill>
                <a:srgbClr val="FF0000"/>
              </a:solidFill>
            </a:endParaRPr>
          </a:p>
          <a:p>
            <a:r>
              <a:rPr lang="en-US" altLang="ko-KR" sz="1400">
                <a:solidFill>
                  <a:srgbClr val="FF0000"/>
                </a:solidFill>
                <a:latin typeface="Adobe Fangsong Std R"/>
                <a:ea typeface="Adobe Fangsong Std R"/>
                <a:cs typeface="Adobe Fangsong Std R"/>
              </a:rPr>
              <a:t>※ </a:t>
            </a:r>
            <a:r>
              <a:rPr lang="ko-KR" altLang="en-US" sz="1400">
                <a:solidFill>
                  <a:srgbClr val="FF0000"/>
                </a:solidFill>
              </a:rPr>
              <a:t>열화상 카메라로 물체의 온도 측정</a:t>
            </a:r>
            <a:endParaRPr lang="en-US" altLang="ko-KR" sz="1400">
              <a:solidFill>
                <a:srgbClr val="FF0000"/>
              </a:solidFill>
            </a:endParaRPr>
          </a:p>
          <a:p>
            <a:endParaRPr lang="en-US" altLang="ko-KR" sz="1400">
              <a:solidFill>
                <a:srgbClr val="FF0000"/>
              </a:solidFill>
            </a:endParaRPr>
          </a:p>
          <a:p>
            <a:r>
              <a:rPr lang="en-US" altLang="ko-KR" sz="1400">
                <a:solidFill>
                  <a:srgbClr val="FF0000"/>
                </a:solidFill>
                <a:latin typeface="Adobe Fangsong Std R"/>
                <a:ea typeface="Adobe Fangsong Std R"/>
                <a:cs typeface="Adobe Fangsong Std R"/>
              </a:rPr>
              <a:t>※ </a:t>
            </a:r>
            <a:r>
              <a:rPr lang="ko-KR" altLang="en-US" sz="1400">
                <a:solidFill>
                  <a:srgbClr val="FF0000"/>
                </a:solidFill>
              </a:rPr>
              <a:t>움직임과 온도를 분석하여 화재를 감지</a:t>
            </a:r>
            <a:endParaRPr lang="en-US" altLang="ko-KR" sz="1400">
              <a:solidFill>
                <a:srgbClr val="FF0000"/>
              </a:solidFill>
            </a:endParaRPr>
          </a:p>
          <a:p>
            <a:endParaRPr lang="en-US" altLang="ko-KR" sz="1400">
              <a:solidFill>
                <a:srgbClr val="FF0000"/>
              </a:solidFill>
            </a:endParaRPr>
          </a:p>
          <a:p>
            <a:endParaRPr lang="ko-KR" altLang="en-US" sz="1400">
              <a:solidFill>
                <a:srgbClr val="FF0000"/>
              </a:solidFill>
            </a:endParaRPr>
          </a:p>
        </p:txBody>
      </p:sp>
      <p:pic>
        <p:nvPicPr>
          <p:cNvPr id="38916" name="그림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675" y="2060575"/>
            <a:ext cx="35433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1416050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보유기술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3006725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무선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LED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전구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CCTV</a:t>
            </a:r>
            <a:endParaRPr kumimoji="0" lang="ko-KR" altLang="en-US" sz="24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539750" y="1268413"/>
            <a:ext cx="2255838" cy="739775"/>
          </a:xfrm>
          <a:prstGeom prst="roundRect">
            <a:avLst/>
          </a:prstGeom>
          <a:noFill/>
          <a:ln w="381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쉬운 설치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688975" y="2127250"/>
            <a:ext cx="2254250" cy="739775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이동설치 가능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836613" y="2987675"/>
            <a:ext cx="2255837" cy="738188"/>
          </a:xfrm>
          <a:prstGeom prst="roundRect">
            <a:avLst/>
          </a:prstGeom>
          <a:noFill/>
          <a:ln w="381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슈퍼</a:t>
            </a:r>
            <a:r>
              <a:rPr lang="en-US" altLang="ko-KR" sz="1600" b="1" dirty="0">
                <a:solidFill>
                  <a:schemeClr val="tx1"/>
                </a:solidFill>
              </a:rPr>
              <a:t>HD </a:t>
            </a:r>
            <a:r>
              <a:rPr lang="ko-KR" altLang="en-US" sz="1600" b="1" dirty="0">
                <a:solidFill>
                  <a:schemeClr val="tx1"/>
                </a:solidFill>
              </a:rPr>
              <a:t>화질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985838" y="3846513"/>
            <a:ext cx="2254250" cy="739775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chemeClr val="tx1"/>
                </a:solidFill>
              </a:rPr>
              <a:t>3</a:t>
            </a:r>
            <a:r>
              <a:rPr lang="ko-KR" altLang="en-US" sz="1600" b="1" dirty="0">
                <a:solidFill>
                  <a:schemeClr val="tx1"/>
                </a:solidFill>
              </a:rPr>
              <a:t>중 영상 저장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3149600" y="1268413"/>
            <a:ext cx="2255838" cy="739775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無 </a:t>
            </a:r>
            <a:r>
              <a:rPr lang="ko-KR" altLang="en-US" sz="1600" b="1" dirty="0" err="1">
                <a:solidFill>
                  <a:schemeClr val="tx1"/>
                </a:solidFill>
              </a:rPr>
              <a:t>월정액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298825" y="2127250"/>
            <a:ext cx="2254250" cy="739775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야간 적외선촬영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3446463" y="2987675"/>
            <a:ext cx="2255837" cy="738188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chemeClr val="tx1"/>
                </a:solidFill>
              </a:rPr>
              <a:t>LED </a:t>
            </a:r>
            <a:r>
              <a:rPr lang="ko-KR" altLang="en-US" sz="1600" b="1" dirty="0">
                <a:solidFill>
                  <a:schemeClr val="tx1"/>
                </a:solidFill>
              </a:rPr>
              <a:t>조명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3595688" y="3846513"/>
            <a:ext cx="2255837" cy="73977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움직임 감시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5759450" y="1268413"/>
            <a:ext cx="2255838" cy="739775"/>
          </a:xfrm>
          <a:prstGeom prst="roundRect">
            <a:avLst/>
          </a:prstGeom>
          <a:noFill/>
          <a:ln w="381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무선 연결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908675" y="2127250"/>
            <a:ext cx="2254250" cy="739775"/>
          </a:xfrm>
          <a:prstGeom prst="round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음성 저장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056313" y="2987675"/>
            <a:ext cx="2255837" cy="73818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소리</a:t>
            </a:r>
            <a:r>
              <a:rPr lang="en-US" altLang="ko-KR" sz="1600" b="1" dirty="0">
                <a:solidFill>
                  <a:schemeClr val="tx1"/>
                </a:solidFill>
              </a:rPr>
              <a:t>/</a:t>
            </a:r>
            <a:r>
              <a:rPr lang="ko-KR" altLang="en-US" sz="1600" b="1" dirty="0" err="1">
                <a:solidFill>
                  <a:schemeClr val="tx1"/>
                </a:solidFill>
              </a:rPr>
              <a:t>메세지</a:t>
            </a:r>
            <a:r>
              <a:rPr lang="en-US" altLang="ko-KR" sz="1600" b="1" dirty="0">
                <a:solidFill>
                  <a:schemeClr val="tx1"/>
                </a:solidFill>
              </a:rPr>
              <a:t>/</a:t>
            </a:r>
          </a:p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조명 </a:t>
            </a:r>
            <a:r>
              <a:rPr lang="ko-KR" altLang="en-US" sz="1600" b="1" dirty="0" err="1">
                <a:solidFill>
                  <a:schemeClr val="tx1"/>
                </a:solidFill>
              </a:rPr>
              <a:t>알람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205538" y="3846513"/>
            <a:ext cx="2255837" cy="739775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ko-KR" altLang="en-US" sz="1600" b="1" dirty="0" err="1">
                <a:solidFill>
                  <a:schemeClr val="tx1"/>
                </a:solidFill>
              </a:rPr>
              <a:t>스마트폰</a:t>
            </a:r>
            <a:r>
              <a:rPr lang="ko-KR" altLang="en-US" sz="1600" b="1" dirty="0">
                <a:solidFill>
                  <a:schemeClr val="tx1"/>
                </a:solidFill>
              </a:rPr>
              <a:t> 지원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166813" y="4705350"/>
            <a:ext cx="2255837" cy="739775"/>
          </a:xfrm>
          <a:prstGeom prst="roundRect">
            <a:avLst/>
          </a:pr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en-US" altLang="ko-KR" sz="1600" b="1" dirty="0">
                <a:solidFill>
                  <a:schemeClr val="tx1"/>
                </a:solidFill>
              </a:rPr>
              <a:t>LED </a:t>
            </a:r>
            <a:r>
              <a:rPr lang="ko-KR" altLang="en-US" sz="1600" b="1" dirty="0">
                <a:solidFill>
                  <a:schemeClr val="tx1"/>
                </a:solidFill>
              </a:rPr>
              <a:t>조명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ko-KR" altLang="en-US" sz="1600" b="1" dirty="0" err="1">
                <a:solidFill>
                  <a:schemeClr val="tx1"/>
                </a:solidFill>
              </a:rPr>
              <a:t>스마트폰</a:t>
            </a:r>
            <a:r>
              <a:rPr lang="ko-KR" altLang="en-US" sz="1600" b="1" dirty="0">
                <a:solidFill>
                  <a:schemeClr val="tx1"/>
                </a:solidFill>
              </a:rPr>
              <a:t> 제어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776663" y="4705350"/>
            <a:ext cx="2255837" cy="739775"/>
          </a:xfrm>
          <a:prstGeom prst="round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현관 센서 조명 및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US" altLang="ko-KR" sz="1600" b="1" dirty="0">
                <a:solidFill>
                  <a:schemeClr val="tx1"/>
                </a:solidFill>
              </a:rPr>
              <a:t>CCTV</a:t>
            </a:r>
            <a:r>
              <a:rPr lang="ko-KR" altLang="en-US" sz="1600" b="1" dirty="0">
                <a:solidFill>
                  <a:schemeClr val="tx1"/>
                </a:solidFill>
              </a:rPr>
              <a:t> 겸용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6386513" y="4705350"/>
            <a:ext cx="2255837" cy="739775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rIns="91439"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조명 타이머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609600" y="1268413"/>
          <a:ext cx="7923213" cy="501332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15905">
                  <a:extLst>
                    <a:ext uri="{9D8B030D-6E8A-4147-A177-3AD203B41FA5}"/>
                  </a:extLst>
                </a:gridCol>
                <a:gridCol w="954272">
                  <a:extLst>
                    <a:ext uri="{9D8B030D-6E8A-4147-A177-3AD203B41FA5}"/>
                  </a:extLst>
                </a:gridCol>
                <a:gridCol w="2520399">
                  <a:extLst>
                    <a:ext uri="{9D8B030D-6E8A-4147-A177-3AD203B41FA5}"/>
                  </a:extLst>
                </a:gridCol>
                <a:gridCol w="1440228">
                  <a:extLst>
                    <a:ext uri="{9D8B030D-6E8A-4147-A177-3AD203B41FA5}"/>
                  </a:extLst>
                </a:gridCol>
                <a:gridCol w="2592409">
                  <a:extLst>
                    <a:ext uri="{9D8B030D-6E8A-4147-A177-3AD203B41FA5}"/>
                  </a:extLst>
                </a:gridCol>
              </a:tblGrid>
              <a:tr h="50415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항목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4" marR="91444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사양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항목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사양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4" marR="91444" marT="45725" marB="45725" anchor="ctr"/>
                </a:tc>
                <a:extLst>
                  <a:ext uri="{0D108BD9-81ED-4DB2-BD59-A6C34878D82A}"/>
                </a:extLst>
              </a:tr>
              <a:tr h="43213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무선</a:t>
                      </a:r>
                    </a:p>
                  </a:txBody>
                  <a:tcPr marL="91444" marR="91444" marT="45725" marB="45725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IEEE802.11b/g/n</a:t>
                      </a:r>
                      <a:endParaRPr lang="ko-KR" altLang="en-US" sz="1400" b="0" dirty="0"/>
                    </a:p>
                  </a:txBody>
                  <a:tcPr marL="91444" marR="91444" marT="45725" marB="457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자동조명</a:t>
                      </a:r>
                    </a:p>
                  </a:txBody>
                  <a:tcPr marL="91444" marR="91444" marT="45725" marB="457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움직임 </a:t>
                      </a:r>
                      <a:r>
                        <a:rPr lang="ko-KR" altLang="en-US" sz="1400" b="0" dirty="0" err="1"/>
                        <a:t>감지시</a:t>
                      </a:r>
                      <a:r>
                        <a:rPr lang="ko-KR" altLang="en-US" sz="1400" b="0" dirty="0"/>
                        <a:t> 자동 조명 작동</a:t>
                      </a:r>
                      <a:endParaRPr lang="en-US" altLang="ko-KR" sz="1400" b="0" dirty="0"/>
                    </a:p>
                  </a:txBody>
                  <a:tcPr marL="91444" marR="91444" marT="45725" marB="45725" anchor="ctr">
                    <a:noFill/>
                  </a:tcPr>
                </a:tc>
                <a:extLst>
                  <a:ext uri="{0D108BD9-81ED-4DB2-BD59-A6C34878D82A}"/>
                </a:extLst>
              </a:tr>
              <a:tr h="49979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영상출력</a:t>
                      </a:r>
                    </a:p>
                  </a:txBody>
                  <a:tcPr marL="91444" marR="91444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HD 1280 x 960P</a:t>
                      </a:r>
                      <a:endParaRPr lang="ko-KR" altLang="en-US" sz="1400" b="0" dirty="0"/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렌즈</a:t>
                      </a:r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2.8mm/120</a:t>
                      </a:r>
                      <a:r>
                        <a:rPr lang="en-US" altLang="ko-KR" sz="1400" b="0" dirty="0">
                          <a:latin typeface="바탕"/>
                          <a:ea typeface="바탕"/>
                        </a:rPr>
                        <a:t>°</a:t>
                      </a:r>
                      <a:r>
                        <a:rPr lang="en-US" altLang="ko-KR" sz="1400" b="0" dirty="0"/>
                        <a:t> </a:t>
                      </a:r>
                      <a:r>
                        <a:rPr lang="ko-KR" altLang="en-US" sz="1400" b="0" dirty="0"/>
                        <a:t>어안렌즈</a:t>
                      </a:r>
                    </a:p>
                  </a:txBody>
                  <a:tcPr marL="91444" marR="91444" marT="45725" marB="45725" anchor="ctr"/>
                </a:tc>
                <a:extLst>
                  <a:ext uri="{0D108BD9-81ED-4DB2-BD59-A6C34878D82A}"/>
                </a:extLst>
              </a:tr>
              <a:tr h="43213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압축방식</a:t>
                      </a:r>
                    </a:p>
                  </a:txBody>
                  <a:tcPr marL="91444" marR="91444" marT="45725" marB="45725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baseline="0" dirty="0"/>
                        <a:t>H.264</a:t>
                      </a:r>
                      <a:endParaRPr lang="ko-KR" altLang="en-US" sz="1400" b="0" dirty="0"/>
                    </a:p>
                  </a:txBody>
                  <a:tcPr marL="91444" marR="91444" marT="45725" marB="457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음성</a:t>
                      </a:r>
                    </a:p>
                  </a:txBody>
                  <a:tcPr marL="91444" marR="91444" marT="45725" marB="457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원격 음성 청취 기능</a:t>
                      </a:r>
                    </a:p>
                  </a:txBody>
                  <a:tcPr marL="91444" marR="91444" marT="45725" marB="45725" anchor="ctr">
                    <a:noFill/>
                  </a:tcPr>
                </a:tc>
                <a:extLst>
                  <a:ext uri="{0D108BD9-81ED-4DB2-BD59-A6C34878D82A}"/>
                </a:extLst>
              </a:tr>
              <a:tr h="43213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지원</a:t>
                      </a:r>
                      <a:r>
                        <a:rPr lang="en-US" altLang="ko-KR" sz="1200" b="1" dirty="0"/>
                        <a:t>OS</a:t>
                      </a:r>
                      <a:endParaRPr lang="ko-KR" altLang="en-US" sz="1200" b="1" dirty="0"/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/>
                        <a:t>스마트폰</a:t>
                      </a:r>
                      <a:endParaRPr lang="ko-KR" altLang="en-US" sz="1400" b="0" dirty="0"/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Android, iOS</a:t>
                      </a:r>
                      <a:endParaRPr lang="ko-KR" altLang="en-US" sz="1400" b="0" dirty="0"/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소비전력</a:t>
                      </a:r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&lt; 5W</a:t>
                      </a:r>
                      <a:endParaRPr lang="ko-KR" altLang="en-US" sz="1400" b="0" dirty="0"/>
                    </a:p>
                  </a:txBody>
                  <a:tcPr marL="91444" marR="91444" marT="45725" marB="45725" anchor="ctr"/>
                </a:tc>
                <a:extLst>
                  <a:ext uri="{0D108BD9-81ED-4DB2-BD59-A6C34878D82A}"/>
                </a:extLst>
              </a:tr>
              <a:tr h="4082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PC</a:t>
                      </a:r>
                      <a:endParaRPr lang="ko-KR" altLang="en-US" sz="1400" b="0" dirty="0"/>
                    </a:p>
                  </a:txBody>
                  <a:tcPr marL="91444" marR="91444" marT="45725" marB="457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Windows</a:t>
                      </a:r>
                      <a:endParaRPr lang="ko-KR" altLang="en-US" sz="1400" b="0" dirty="0"/>
                    </a:p>
                  </a:txBody>
                  <a:tcPr marL="91444" marR="91444" marT="45725" marB="457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LED </a:t>
                      </a:r>
                      <a:r>
                        <a:rPr lang="ko-KR" altLang="en-US" sz="1400" b="0" dirty="0"/>
                        <a:t>전구</a:t>
                      </a:r>
                    </a:p>
                  </a:txBody>
                  <a:tcPr marL="91444" marR="91444" marT="45725" marB="457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2pcs</a:t>
                      </a:r>
                      <a:endParaRPr lang="ko-KR" altLang="en-US" sz="1400" b="0" dirty="0"/>
                    </a:p>
                  </a:txBody>
                  <a:tcPr marL="91444" marR="91444" marT="45725" marB="45725" anchor="ctr">
                    <a:noFill/>
                  </a:tcPr>
                </a:tc>
                <a:extLst>
                  <a:ext uri="{0D108BD9-81ED-4DB2-BD59-A6C34878D82A}"/>
                </a:extLst>
              </a:tr>
              <a:tr h="43213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저장매체</a:t>
                      </a:r>
                    </a:p>
                  </a:txBody>
                  <a:tcPr marL="91444" marR="91444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/>
                        <a:t>2 ~ </a:t>
                      </a:r>
                      <a:r>
                        <a:rPr lang="en-US" altLang="ko-KR" sz="1400" b="0" dirty="0" smtClean="0"/>
                        <a:t>128GB </a:t>
                      </a:r>
                      <a:r>
                        <a:rPr lang="en-US" altLang="ko-KR" sz="1400" b="0" dirty="0"/>
                        <a:t>Mini</a:t>
                      </a:r>
                      <a:r>
                        <a:rPr lang="en-US" altLang="ko-KR" sz="1400" b="0" baseline="0" dirty="0"/>
                        <a:t> SD </a:t>
                      </a:r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적외선 전구</a:t>
                      </a:r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2pcs</a:t>
                      </a:r>
                      <a:endParaRPr lang="ko-KR" altLang="en-US" sz="1400" b="0" dirty="0"/>
                    </a:p>
                  </a:txBody>
                  <a:tcPr marL="91444" marR="91444" marT="45725" marB="45725" anchor="ctr"/>
                </a:tc>
                <a:extLst>
                  <a:ext uri="{0D108BD9-81ED-4DB2-BD59-A6C34878D82A}"/>
                </a:extLst>
              </a:tr>
              <a:tr h="43213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Back</a:t>
                      </a:r>
                      <a:r>
                        <a:rPr lang="en-US" altLang="ko-KR" sz="1400" b="0" baseline="0" dirty="0"/>
                        <a:t> up</a:t>
                      </a:r>
                      <a:endParaRPr lang="ko-KR" altLang="en-US" sz="1400" b="0" dirty="0"/>
                    </a:p>
                  </a:txBody>
                  <a:tcPr marL="91444" marR="91444" marT="45725" marB="45725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Mobile, PC</a:t>
                      </a:r>
                      <a:endParaRPr lang="ko-KR" altLang="en-US" sz="1400" b="0" dirty="0"/>
                    </a:p>
                  </a:txBody>
                  <a:tcPr marL="91444" marR="91444" marT="45725" marB="4572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/>
                        <a:t>소켓</a:t>
                      </a:r>
                    </a:p>
                  </a:txBody>
                  <a:tcPr marL="91444" marR="91444" marT="45725" marB="457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dirty="0"/>
                        <a:t>E27/E26</a:t>
                      </a:r>
                      <a:endParaRPr lang="ko-KR" altLang="en-US" sz="1400" b="0" dirty="0"/>
                    </a:p>
                  </a:txBody>
                  <a:tcPr marL="91444" marR="91444" marT="45725" marB="45725" anchor="ctr">
                    <a:noFill/>
                  </a:tcPr>
                </a:tc>
                <a:extLst>
                  <a:ext uri="{0D108BD9-81ED-4DB2-BD59-A6C34878D82A}"/>
                </a:extLst>
              </a:tr>
              <a:tr h="43213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이미지 픽셀</a:t>
                      </a:r>
                    </a:p>
                  </a:txBody>
                  <a:tcPr marL="91444" marR="91444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1.3mega pixel</a:t>
                      </a:r>
                      <a:endParaRPr lang="ko-KR" altLang="en-US" sz="1400" b="0" dirty="0"/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중량</a:t>
                      </a:r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120g</a:t>
                      </a:r>
                      <a:endParaRPr lang="ko-KR" altLang="en-US" sz="1400" b="0" dirty="0"/>
                    </a:p>
                  </a:txBody>
                  <a:tcPr marL="91444" marR="91444" marT="45725" marB="45725" anchor="ctr"/>
                </a:tc>
                <a:extLst>
                  <a:ext uri="{0D108BD9-81ED-4DB2-BD59-A6C34878D82A}"/>
                </a:extLst>
              </a:tr>
              <a:tr h="51825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/>
                        <a:t>알람</a:t>
                      </a:r>
                      <a:endParaRPr lang="ko-KR" altLang="en-US" sz="1400" b="0" dirty="0"/>
                    </a:p>
                  </a:txBody>
                  <a:tcPr marL="91444" marR="91444" marT="45725" marB="45725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</a:rPr>
                        <a:t>움직임 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</a:rPr>
                        <a:t>감지시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</a:rPr>
                        <a:t> 소리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</a:rPr>
                        <a:t>문자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</a:rPr>
                        <a:t>이메일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5" marB="457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사용환경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5" marB="457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-20C ~ 50C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5" marB="45725" anchor="ctr">
                    <a:noFill/>
                  </a:tcPr>
                </a:tc>
                <a:extLst>
                  <a:ext uri="{0D108BD9-81ED-4DB2-BD59-A6C34878D82A}"/>
                </a:extLst>
              </a:tr>
              <a:tr h="490054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400" b="0" dirty="0"/>
                        <a:t>저장시간</a:t>
                      </a:r>
                    </a:p>
                  </a:txBody>
                  <a:tcPr marL="91444" marR="91444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/>
                        <a:t>12days(CIF Format) / 32G</a:t>
                      </a:r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/>
                        <a:t>사용전원</a:t>
                      </a:r>
                    </a:p>
                  </a:txBody>
                  <a:tcPr marL="91444" marR="91444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/>
                        <a:t>AC 110~240V</a:t>
                      </a:r>
                      <a:endParaRPr lang="ko-KR" altLang="en-US" sz="1400" b="0" dirty="0"/>
                    </a:p>
                  </a:txBody>
                  <a:tcPr marL="91444" marR="91444" marT="45725" marB="45725"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27714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3006725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무선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LED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전구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CCTV</a:t>
            </a:r>
            <a:endParaRPr kumimoji="0" lang="ko-KR" altLang="en-US" sz="24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026" name="Rectangle 4"/>
          <p:cNvSpPr txBox="1">
            <a:spLocks noChangeArrowheads="1"/>
          </p:cNvSpPr>
          <p:nvPr/>
        </p:nvSpPr>
        <p:spPr bwMode="auto">
          <a:xfrm>
            <a:off x="755650" y="765175"/>
            <a:ext cx="2303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r>
              <a:rPr lang="ko-KR" altLang="en-US" b="1">
                <a:latin typeface="Aharoni" pitchFamily="2" charset="-79"/>
                <a:ea typeface="맑은 고딕" pitchFamily="50" charset="-127"/>
                <a:cs typeface="Aharoni" pitchFamily="2" charset="-79"/>
              </a:rPr>
              <a:t>제품 내역</a:t>
            </a:r>
            <a:endParaRPr lang="en-US" altLang="ko-KR" b="1">
              <a:latin typeface="Aharoni" pitchFamily="2" charset="-79"/>
              <a:ea typeface="맑은 고딕" pitchFamily="50" charset="-127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4"/>
          <p:cNvSpPr txBox="1">
            <a:spLocks noChangeArrowheads="1"/>
          </p:cNvSpPr>
          <p:nvPr/>
        </p:nvSpPr>
        <p:spPr bwMode="auto">
          <a:xfrm>
            <a:off x="611188" y="796925"/>
            <a:ext cx="2305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r>
              <a:rPr lang="en-US" altLang="ko-KR" sz="2000" b="1">
                <a:latin typeface="Aharoni" pitchFamily="2" charset="-79"/>
                <a:ea typeface="맑은 고딕" pitchFamily="50" charset="-127"/>
                <a:cs typeface="Aharoni" pitchFamily="2" charset="-79"/>
              </a:rPr>
              <a:t>Client</a:t>
            </a:r>
          </a:p>
        </p:txBody>
      </p:sp>
      <p:pic>
        <p:nvPicPr>
          <p:cNvPr id="430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1125538"/>
            <a:ext cx="5754688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꺾인 연결선 15"/>
          <p:cNvCxnSpPr/>
          <p:nvPr/>
        </p:nvCxnSpPr>
        <p:spPr>
          <a:xfrm rot="16200000" flipV="1">
            <a:off x="6176963" y="4437063"/>
            <a:ext cx="431800" cy="431800"/>
          </a:xfrm>
          <a:prstGeom prst="bentConnector3">
            <a:avLst>
              <a:gd name="adj1" fmla="val -4973"/>
            </a:avLst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2" name="TextBox 16"/>
          <p:cNvSpPr txBox="1">
            <a:spLocks noChangeArrowheads="1"/>
          </p:cNvSpPr>
          <p:nvPr/>
        </p:nvSpPr>
        <p:spPr bwMode="auto">
          <a:xfrm>
            <a:off x="6275388" y="4725988"/>
            <a:ext cx="1082675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/>
              <a:t>비디오녹화</a:t>
            </a:r>
          </a:p>
        </p:txBody>
      </p:sp>
      <p:cxnSp>
        <p:nvCxnSpPr>
          <p:cNvPr id="18" name="꺾인 연결선 17"/>
          <p:cNvCxnSpPr/>
          <p:nvPr/>
        </p:nvCxnSpPr>
        <p:spPr>
          <a:xfrm rot="10800000">
            <a:off x="5672138" y="4437063"/>
            <a:ext cx="936625" cy="838200"/>
          </a:xfrm>
          <a:prstGeom prst="bentConnector3">
            <a:avLst>
              <a:gd name="adj1" fmla="val 99475"/>
            </a:avLst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4" name="TextBox 18"/>
          <p:cNvSpPr txBox="1">
            <a:spLocks noChangeArrowheads="1"/>
          </p:cNvSpPr>
          <p:nvPr/>
        </p:nvSpPr>
        <p:spPr bwMode="auto">
          <a:xfrm>
            <a:off x="5716588" y="5119688"/>
            <a:ext cx="1684337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/>
              <a:t>다중화면 모니터링</a:t>
            </a:r>
          </a:p>
        </p:txBody>
      </p:sp>
      <p:cxnSp>
        <p:nvCxnSpPr>
          <p:cNvPr id="20" name="직선 화살표 연결선 19"/>
          <p:cNvCxnSpPr/>
          <p:nvPr/>
        </p:nvCxnSpPr>
        <p:spPr>
          <a:xfrm flipV="1">
            <a:off x="5240338" y="4437063"/>
            <a:ext cx="0" cy="9906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6" name="TextBox 20"/>
          <p:cNvSpPr txBox="1">
            <a:spLocks noChangeArrowheads="1"/>
          </p:cNvSpPr>
          <p:nvPr/>
        </p:nvSpPr>
        <p:spPr bwMode="auto">
          <a:xfrm>
            <a:off x="4922838" y="5446713"/>
            <a:ext cx="9652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/>
              <a:t>화면 찰영</a:t>
            </a:r>
          </a:p>
        </p:txBody>
      </p:sp>
      <p:cxnSp>
        <p:nvCxnSpPr>
          <p:cNvPr id="22" name="직선 화살표 연결선 21"/>
          <p:cNvCxnSpPr/>
          <p:nvPr/>
        </p:nvCxnSpPr>
        <p:spPr>
          <a:xfrm flipV="1">
            <a:off x="4808538" y="4452938"/>
            <a:ext cx="0" cy="13335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8" name="TextBox 22"/>
          <p:cNvSpPr txBox="1">
            <a:spLocks noChangeArrowheads="1"/>
          </p:cNvSpPr>
          <p:nvPr/>
        </p:nvSpPr>
        <p:spPr bwMode="auto">
          <a:xfrm>
            <a:off x="4448175" y="5786438"/>
            <a:ext cx="9032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/>
              <a:t>음성인식</a:t>
            </a:r>
          </a:p>
        </p:txBody>
      </p:sp>
      <p:cxnSp>
        <p:nvCxnSpPr>
          <p:cNvPr id="24" name="직선 화살표 연결선 23"/>
          <p:cNvCxnSpPr/>
          <p:nvPr/>
        </p:nvCxnSpPr>
        <p:spPr>
          <a:xfrm flipV="1">
            <a:off x="4316413" y="4437063"/>
            <a:ext cx="0" cy="170815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20" name="TextBox 24"/>
          <p:cNvSpPr txBox="1">
            <a:spLocks noChangeArrowheads="1"/>
          </p:cNvSpPr>
          <p:nvPr/>
        </p:nvSpPr>
        <p:spPr bwMode="auto">
          <a:xfrm>
            <a:off x="3773488" y="6145213"/>
            <a:ext cx="882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/>
              <a:t>멀티촬영</a:t>
            </a:r>
          </a:p>
        </p:txBody>
      </p:sp>
      <p:cxnSp>
        <p:nvCxnSpPr>
          <p:cNvPr id="26" name="꺾인 연결선 25"/>
          <p:cNvCxnSpPr/>
          <p:nvPr/>
        </p:nvCxnSpPr>
        <p:spPr>
          <a:xfrm rot="5400000" flipH="1" flipV="1">
            <a:off x="3196432" y="4752181"/>
            <a:ext cx="990600" cy="360363"/>
          </a:xfrm>
          <a:prstGeom prst="bentConnector3">
            <a:avLst>
              <a:gd name="adj1" fmla="val -1503"/>
            </a:avLst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22" name="TextBox 26"/>
          <p:cNvSpPr txBox="1">
            <a:spLocks noChangeArrowheads="1"/>
          </p:cNvSpPr>
          <p:nvPr/>
        </p:nvSpPr>
        <p:spPr bwMode="auto">
          <a:xfrm>
            <a:off x="2547938" y="5300663"/>
            <a:ext cx="1082675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/>
              <a:t>해상도조정</a:t>
            </a:r>
          </a:p>
        </p:txBody>
      </p:sp>
      <p:cxnSp>
        <p:nvCxnSpPr>
          <p:cNvPr id="28" name="꺾인 연결선 27"/>
          <p:cNvCxnSpPr/>
          <p:nvPr/>
        </p:nvCxnSpPr>
        <p:spPr>
          <a:xfrm rot="5400000" flipH="1" flipV="1">
            <a:off x="2952750" y="4573588"/>
            <a:ext cx="596900" cy="323850"/>
          </a:xfrm>
          <a:prstGeom prst="bentConnector3">
            <a:avLst>
              <a:gd name="adj1" fmla="val -3815"/>
            </a:avLst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24" name="TextBox 28"/>
          <p:cNvSpPr txBox="1">
            <a:spLocks noChangeArrowheads="1"/>
          </p:cNvSpPr>
          <p:nvPr/>
        </p:nvSpPr>
        <p:spPr bwMode="auto">
          <a:xfrm>
            <a:off x="2044700" y="4868863"/>
            <a:ext cx="1082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/>
              <a:t>해상도설정</a:t>
            </a:r>
          </a:p>
        </p:txBody>
      </p:sp>
      <p:pic>
        <p:nvPicPr>
          <p:cNvPr id="4302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4888" y="1341438"/>
            <a:ext cx="4579937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15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3006725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무선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LED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전구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CCTV</a:t>
            </a:r>
            <a:endParaRPr kumimoji="0" lang="ko-KR" altLang="en-US" sz="240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125538"/>
            <a:ext cx="864235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6948488" y="1628775"/>
            <a:ext cx="1655762" cy="3024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4035" name="직사각형 5"/>
          <p:cNvSpPr>
            <a:spLocks noChangeArrowheads="1"/>
          </p:cNvSpPr>
          <p:nvPr/>
        </p:nvSpPr>
        <p:spPr bwMode="auto">
          <a:xfrm>
            <a:off x="611188" y="663575"/>
            <a:ext cx="1211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00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적</a:t>
            </a:r>
            <a:r>
              <a:rPr kumimoji="0" lang="ko-KR" altLang="en-US" sz="200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용사례</a:t>
            </a:r>
          </a:p>
        </p:txBody>
      </p:sp>
      <p:sp>
        <p:nvSpPr>
          <p:cNvPr id="30725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3006725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무선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LED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전구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CCTV</a:t>
            </a:r>
            <a:endParaRPr kumimoji="0" lang="ko-KR" altLang="en-US" sz="240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800" y="1174750"/>
            <a:ext cx="3924300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7738" y="1174750"/>
            <a:ext cx="3917950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800" y="4011613"/>
            <a:ext cx="3938588" cy="236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3006725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무선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LED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전구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CCTV</a:t>
            </a:r>
            <a:endParaRPr kumimoji="0" lang="ko-KR" altLang="en-US" sz="24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6085" name="직사각형 5"/>
          <p:cNvSpPr>
            <a:spLocks noChangeArrowheads="1"/>
          </p:cNvSpPr>
          <p:nvPr/>
        </p:nvSpPr>
        <p:spPr bwMode="auto">
          <a:xfrm>
            <a:off x="611188" y="725488"/>
            <a:ext cx="1211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00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적</a:t>
            </a:r>
            <a:r>
              <a:rPr kumimoji="0" lang="ko-KR" altLang="en-US" sz="200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용사례</a:t>
            </a:r>
          </a:p>
        </p:txBody>
      </p:sp>
      <p:pic>
        <p:nvPicPr>
          <p:cNvPr id="4608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4563" y="3995738"/>
            <a:ext cx="3921125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975" y="1208088"/>
            <a:ext cx="3951288" cy="238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6625" y="4029075"/>
            <a:ext cx="3929063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직사각형 5"/>
          <p:cNvSpPr>
            <a:spLocks noChangeArrowheads="1"/>
          </p:cNvSpPr>
          <p:nvPr/>
        </p:nvSpPr>
        <p:spPr bwMode="auto">
          <a:xfrm>
            <a:off x="611188" y="765175"/>
            <a:ext cx="1211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00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적</a:t>
            </a:r>
            <a:r>
              <a:rPr kumimoji="0" lang="ko-KR" altLang="en-US" sz="200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용사례</a:t>
            </a:r>
          </a:p>
        </p:txBody>
      </p:sp>
      <p:sp>
        <p:nvSpPr>
          <p:cNvPr id="34821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3006725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무선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LED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전구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CCTV</a:t>
            </a:r>
            <a:endParaRPr kumimoji="0" lang="ko-KR" altLang="en-US" sz="240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710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800" y="4029075"/>
            <a:ext cx="3938588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46625" y="1196975"/>
            <a:ext cx="3929063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5827713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0" hangingPunct="1">
              <a:defRPr/>
            </a:pP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행동분석 빅데이타 무선 전구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CCTV 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비콘</a:t>
            </a:r>
          </a:p>
        </p:txBody>
      </p:sp>
      <p:pic>
        <p:nvPicPr>
          <p:cNvPr id="4813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665288"/>
            <a:ext cx="3744913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5292725" y="1706563"/>
          <a:ext cx="3359696" cy="388255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0160">
                  <a:extLst>
                    <a:ext uri="{9D8B030D-6E8A-4147-A177-3AD203B41FA5}"/>
                  </a:extLst>
                </a:gridCol>
                <a:gridCol w="1919536">
                  <a:extLst>
                    <a:ext uri="{9D8B030D-6E8A-4147-A177-3AD203B41FA5}"/>
                  </a:extLst>
                </a:gridCol>
              </a:tblGrid>
              <a:tr h="4313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항목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사양</a:t>
                      </a:r>
                    </a:p>
                  </a:txBody>
                  <a:tcPr anchor="ctr"/>
                </a:tc>
                <a:extLst>
                  <a:ext uri="{0D108BD9-81ED-4DB2-BD59-A6C34878D82A}"/>
                </a:extLst>
              </a:tr>
              <a:tr h="4313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CPU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Quad core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/>
                </a:extLst>
              </a:tr>
              <a:tr h="43139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>
                          <a:solidFill>
                            <a:schemeClr val="tx1"/>
                          </a:solidFill>
                        </a:rPr>
                        <a:t>NIC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Dual </a:t>
                      </a:r>
                      <a:r>
                        <a:rPr lang="en-US" altLang="ko-KR" sz="1400" dirty="0" err="1">
                          <a:solidFill>
                            <a:schemeClr val="tx1"/>
                          </a:solidFill>
                        </a:rPr>
                        <a:t>WiFi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/>
                </a:extLst>
              </a:tr>
              <a:tr h="4313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Single </a:t>
                      </a:r>
                      <a:r>
                        <a:rPr lang="en-US" altLang="ko-KR" sz="1400" dirty="0" err="1">
                          <a:solidFill>
                            <a:schemeClr val="tx1"/>
                          </a:solidFill>
                        </a:rPr>
                        <a:t>WiFi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/>
                </a:extLst>
              </a:tr>
              <a:tr h="4313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BLE 4.0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/>
                </a:extLst>
              </a:tr>
              <a:tr h="4313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RAM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Up to 4GB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/>
                </a:extLst>
              </a:tr>
              <a:tr h="4313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ROM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Up to 16GB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/>
                </a:extLst>
              </a:tr>
              <a:tr h="4313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Camera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2M, 30fps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/>
                </a:extLst>
              </a:tr>
              <a:tr h="4313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SD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Up to 32GB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직사각형 5"/>
          <p:cNvSpPr>
            <a:spLocks noChangeArrowheads="1"/>
          </p:cNvSpPr>
          <p:nvPr/>
        </p:nvSpPr>
        <p:spPr bwMode="auto">
          <a:xfrm>
            <a:off x="611188" y="777875"/>
            <a:ext cx="698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00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특허</a:t>
            </a:r>
          </a:p>
        </p:txBody>
      </p:sp>
      <p:sp>
        <p:nvSpPr>
          <p:cNvPr id="43011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3006725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무선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LED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전구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CCTV</a:t>
            </a:r>
            <a:endParaRPr kumimoji="0" lang="ko-KR" altLang="en-US" sz="240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1177925"/>
            <a:ext cx="357346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663" y="1181100"/>
            <a:ext cx="3609975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5350" y="836613"/>
            <a:ext cx="4187825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1938" y="900113"/>
            <a:ext cx="3949700" cy="551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직사각형 4"/>
          <p:cNvSpPr>
            <a:spLocks noChangeArrowheads="1"/>
          </p:cNvSpPr>
          <p:nvPr/>
        </p:nvSpPr>
        <p:spPr bwMode="auto">
          <a:xfrm>
            <a:off x="611188" y="692150"/>
            <a:ext cx="698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00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인증</a:t>
            </a:r>
          </a:p>
        </p:txBody>
      </p:sp>
      <p:sp>
        <p:nvSpPr>
          <p:cNvPr id="45061" name="Text Box 88"/>
          <p:cNvSpPr txBox="1">
            <a:spLocks noChangeAspect="1" noChangeArrowheads="1"/>
          </p:cNvSpPr>
          <p:nvPr/>
        </p:nvSpPr>
        <p:spPr bwMode="auto">
          <a:xfrm>
            <a:off x="447675" y="111125"/>
            <a:ext cx="3006725" cy="461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무선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LED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</a:rPr>
              <a:t>전구</a:t>
            </a:r>
            <a:r>
              <a:rPr kumimoji="0" lang="en-US" altLang="ko-KR" sz="2400">
                <a:latin typeface="HY견고딕" pitchFamily="18" charset="-127"/>
                <a:ea typeface="HY견고딕" pitchFamily="18" charset="-127"/>
              </a:rPr>
              <a:t>CCTV</a:t>
            </a:r>
            <a:endParaRPr kumimoji="0" lang="ko-KR" altLang="en-US" sz="240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테마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테마4</Template>
  <TotalTime>5076</TotalTime>
  <Words>1819</Words>
  <Application>Microsoft Office PowerPoint</Application>
  <PresentationFormat>화면 슬라이드 쇼(4:3)</PresentationFormat>
  <Paragraphs>621</Paragraphs>
  <Slides>27</Slides>
  <Notes>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28" baseType="lpstr">
      <vt:lpstr>테마4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화재감지 알고리즘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JungSungMin</dc:creator>
  <cp:lastModifiedBy>USER03</cp:lastModifiedBy>
  <cp:revision>201</cp:revision>
  <dcterms:created xsi:type="dcterms:W3CDTF">2011-08-25T00:07:52Z</dcterms:created>
  <dcterms:modified xsi:type="dcterms:W3CDTF">2018-09-22T12:56:07Z</dcterms:modified>
</cp:coreProperties>
</file>