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1" r:id="rId4"/>
    <p:sldId id="270" r:id="rId5"/>
    <p:sldId id="272" r:id="rId6"/>
    <p:sldId id="273" r:id="rId7"/>
    <p:sldId id="274" r:id="rId8"/>
    <p:sldId id="258" r:id="rId9"/>
    <p:sldId id="261" r:id="rId10"/>
    <p:sldId id="262" r:id="rId11"/>
    <p:sldId id="266" r:id="rId12"/>
    <p:sldId id="263" r:id="rId13"/>
    <p:sldId id="264" r:id="rId14"/>
    <p:sldId id="265" r:id="rId15"/>
  </p:sldIdLst>
  <p:sldSz cx="12192000" cy="6858000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8626"/>
    <a:srgbClr val="83C2D9"/>
    <a:srgbClr val="61A5DD"/>
    <a:srgbClr val="EB9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-629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48" d="100"/>
          <a:sy n="148" d="100"/>
        </p:scale>
        <p:origin x="1286" y="12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A1EB46-09CD-473E-8AEC-728D02C1A97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92CD23B-E301-499D-A077-9E0D282BA70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의약외품</a:t>
          </a:r>
          <a:r>
            <a:rPr lang="ko-KR" altLang="en-US" dirty="0" smtClean="0"/>
            <a:t> 제조업 </a:t>
          </a:r>
          <a:r>
            <a:rPr lang="ko-KR" altLang="en-US" dirty="0" err="1" smtClean="0"/>
            <a:t>신고증</a:t>
          </a:r>
          <a:endParaRPr lang="ko-KR" altLang="en-US" dirty="0"/>
        </a:p>
      </dgm:t>
    </dgm:pt>
    <dgm:pt modelId="{0941F317-E761-4E81-BAA4-5AF65125F44C}" type="parTrans" cxnId="{0C2E69B6-EBDA-43AE-82DB-842640F5E124}">
      <dgm:prSet/>
      <dgm:spPr/>
      <dgm:t>
        <a:bodyPr/>
        <a:lstStyle/>
        <a:p>
          <a:pPr latinLnBrk="1"/>
          <a:endParaRPr lang="ko-KR" altLang="en-US"/>
        </a:p>
      </dgm:t>
    </dgm:pt>
    <dgm:pt modelId="{4D6161D0-2D8D-45F0-8213-84F49ADFD52C}" type="sibTrans" cxnId="{0C2E69B6-EBDA-43AE-82DB-842640F5E124}">
      <dgm:prSet/>
      <dgm:spPr/>
      <dgm:t>
        <a:bodyPr/>
        <a:lstStyle/>
        <a:p>
          <a:pPr latinLnBrk="1"/>
          <a:endParaRPr lang="ko-KR" altLang="en-US"/>
        </a:p>
      </dgm:t>
    </dgm:pt>
    <dgm:pt modelId="{436DBADB-C3FA-4461-81B1-5A7B5B4AA7B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제조소</a:t>
          </a:r>
          <a:r>
            <a:rPr lang="ko-KR" altLang="en-US" dirty="0" smtClean="0"/>
            <a:t> 도면</a:t>
          </a:r>
          <a:r>
            <a:rPr lang="en-US" altLang="ko-KR" dirty="0" smtClean="0"/>
            <a:t>, </a:t>
          </a:r>
          <a:r>
            <a:rPr lang="ko-KR" altLang="en-US" dirty="0" smtClean="0"/>
            <a:t>제조 및 품질관리시설 사진 및 목록</a:t>
          </a:r>
          <a:endParaRPr lang="ko-KR" altLang="en-US" dirty="0"/>
        </a:p>
      </dgm:t>
    </dgm:pt>
    <dgm:pt modelId="{B9C4C8D4-384A-4D26-9934-EFEB66738121}" type="parTrans" cxnId="{08D272EF-AF48-4C94-8849-E9CB021C171D}">
      <dgm:prSet/>
      <dgm:spPr/>
      <dgm:t>
        <a:bodyPr/>
        <a:lstStyle/>
        <a:p>
          <a:pPr latinLnBrk="1"/>
          <a:endParaRPr lang="ko-KR" altLang="en-US"/>
        </a:p>
      </dgm:t>
    </dgm:pt>
    <dgm:pt modelId="{41E708B0-DD81-4595-8320-1AD041C7B5C0}" type="sibTrans" cxnId="{08D272EF-AF48-4C94-8849-E9CB021C171D}">
      <dgm:prSet/>
      <dgm:spPr/>
      <dgm:t>
        <a:bodyPr/>
        <a:lstStyle/>
        <a:p>
          <a:pPr latinLnBrk="1"/>
          <a:endParaRPr lang="ko-KR" altLang="en-US"/>
        </a:p>
      </dgm:t>
    </dgm:pt>
    <dgm:pt modelId="{1DB21B21-9AC1-4215-9EAC-94399D0F80F8}">
      <dgm:prSet phldrT="[텍스트]"/>
      <dgm:spPr/>
      <dgm:t>
        <a:bodyPr/>
        <a:lstStyle/>
        <a:p>
          <a:pPr latinLnBrk="1"/>
          <a:r>
            <a:rPr lang="ko-KR" altLang="en-US" dirty="0" smtClean="0"/>
            <a:t>대표자 건강진단서</a:t>
          </a:r>
          <a:r>
            <a:rPr lang="en-US" altLang="ko-KR" dirty="0" smtClean="0"/>
            <a:t>, </a:t>
          </a:r>
          <a:r>
            <a:rPr lang="ko-KR" altLang="en-US" dirty="0" smtClean="0"/>
            <a:t>법인 등기부 등본</a:t>
          </a:r>
          <a:endParaRPr lang="ko-KR" altLang="en-US" dirty="0"/>
        </a:p>
      </dgm:t>
    </dgm:pt>
    <dgm:pt modelId="{3A7ECA0F-32CA-4A8E-B0FE-AC6737B2082D}" type="parTrans" cxnId="{1C2A994A-17A4-40A2-B72D-6F56F534D086}">
      <dgm:prSet/>
      <dgm:spPr/>
      <dgm:t>
        <a:bodyPr/>
        <a:lstStyle/>
        <a:p>
          <a:pPr latinLnBrk="1"/>
          <a:endParaRPr lang="ko-KR" altLang="en-US"/>
        </a:p>
      </dgm:t>
    </dgm:pt>
    <dgm:pt modelId="{9A8882F5-B743-4924-82EE-E0080A917399}" type="sibTrans" cxnId="{1C2A994A-17A4-40A2-B72D-6F56F534D086}">
      <dgm:prSet/>
      <dgm:spPr/>
      <dgm:t>
        <a:bodyPr/>
        <a:lstStyle/>
        <a:p>
          <a:pPr latinLnBrk="1"/>
          <a:endParaRPr lang="ko-KR" altLang="en-US"/>
        </a:p>
      </dgm:t>
    </dgm:pt>
    <dgm:pt modelId="{07D9517D-0979-44E2-A54B-CC7D03BF0481}">
      <dgm:prSet phldrT="[텍스트]"/>
      <dgm:spPr/>
      <dgm:t>
        <a:bodyPr/>
        <a:lstStyle/>
        <a:p>
          <a:pPr latinLnBrk="1"/>
          <a:r>
            <a:rPr lang="ko-KR" altLang="en-US" dirty="0" smtClean="0"/>
            <a:t>품목 허가증</a:t>
          </a:r>
          <a:endParaRPr lang="ko-KR" altLang="en-US" dirty="0"/>
        </a:p>
      </dgm:t>
    </dgm:pt>
    <dgm:pt modelId="{49EC3428-BA5E-42AE-A7B7-2C59200D7394}" type="parTrans" cxnId="{76331A82-BE3E-4A28-AB2C-D5B403B726CC}">
      <dgm:prSet/>
      <dgm:spPr/>
      <dgm:t>
        <a:bodyPr/>
        <a:lstStyle/>
        <a:p>
          <a:pPr latinLnBrk="1"/>
          <a:endParaRPr lang="ko-KR" altLang="en-US"/>
        </a:p>
      </dgm:t>
    </dgm:pt>
    <dgm:pt modelId="{B10E1CA6-D414-4E75-98E8-D3E921EC2362}" type="sibTrans" cxnId="{76331A82-BE3E-4A28-AB2C-D5B403B726CC}">
      <dgm:prSet/>
      <dgm:spPr/>
      <dgm:t>
        <a:bodyPr/>
        <a:lstStyle/>
        <a:p>
          <a:pPr latinLnBrk="1"/>
          <a:endParaRPr lang="ko-KR" altLang="en-US"/>
        </a:p>
      </dgm:t>
    </dgm:pt>
    <dgm:pt modelId="{0E5B48B3-EE7C-40D0-9FAC-B4AD38B0DD3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의약외품</a:t>
          </a:r>
          <a:r>
            <a:rPr lang="ko-KR" altLang="en-US" dirty="0" smtClean="0"/>
            <a:t> 제조업 신고와 동일하게 진행</a:t>
          </a:r>
          <a:endParaRPr lang="ko-KR" altLang="en-US" dirty="0"/>
        </a:p>
      </dgm:t>
    </dgm:pt>
    <dgm:pt modelId="{F2128BA8-2ED7-4D16-8F29-3FB39A7A0BEB}" type="parTrans" cxnId="{B25ABD82-905C-4018-9D8B-13CC057F87C2}">
      <dgm:prSet/>
      <dgm:spPr/>
      <dgm:t>
        <a:bodyPr/>
        <a:lstStyle/>
        <a:p>
          <a:pPr latinLnBrk="1"/>
          <a:endParaRPr lang="ko-KR" altLang="en-US"/>
        </a:p>
      </dgm:t>
    </dgm:pt>
    <dgm:pt modelId="{6E984A64-05C5-4071-835B-5A6D2A9A7A8D}" type="sibTrans" cxnId="{B25ABD82-905C-4018-9D8B-13CC057F87C2}">
      <dgm:prSet/>
      <dgm:spPr/>
      <dgm:t>
        <a:bodyPr/>
        <a:lstStyle/>
        <a:p>
          <a:pPr latinLnBrk="1"/>
          <a:endParaRPr lang="ko-KR" altLang="en-US"/>
        </a:p>
      </dgm:t>
    </dgm:pt>
    <dgm:pt modelId="{F6792BD5-08FD-4605-A965-25D0A3096EC7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식품의약품안전처</a:t>
          </a:r>
          <a:r>
            <a:rPr lang="ko-KR" altLang="en-US" dirty="0" smtClean="0"/>
            <a:t> 참조</a:t>
          </a:r>
          <a:r>
            <a:rPr lang="en-US" altLang="ko-KR" dirty="0" smtClean="0"/>
            <a:t>(https://www.mfds.go.kr/brd/m_578/view.do?seq=41845)</a:t>
          </a:r>
          <a:endParaRPr lang="ko-KR" altLang="en-US" dirty="0"/>
        </a:p>
      </dgm:t>
    </dgm:pt>
    <dgm:pt modelId="{6D84A795-FCC9-4BAE-B9BA-D3F47F629CD2}" type="parTrans" cxnId="{23AE42BD-5EAF-4720-ACD0-133B977FDA2C}">
      <dgm:prSet/>
      <dgm:spPr/>
      <dgm:t>
        <a:bodyPr/>
        <a:lstStyle/>
        <a:p>
          <a:pPr latinLnBrk="1"/>
          <a:endParaRPr lang="ko-KR" altLang="en-US"/>
        </a:p>
      </dgm:t>
    </dgm:pt>
    <dgm:pt modelId="{C0FF8526-7B8F-40DC-AF60-E517DBAF725C}" type="sibTrans" cxnId="{23AE42BD-5EAF-4720-ACD0-133B977FDA2C}">
      <dgm:prSet/>
      <dgm:spPr/>
      <dgm:t>
        <a:bodyPr/>
        <a:lstStyle/>
        <a:p>
          <a:pPr latinLnBrk="1"/>
          <a:endParaRPr lang="ko-KR" altLang="en-US"/>
        </a:p>
      </dgm:t>
    </dgm:pt>
    <dgm:pt modelId="{74147857-2C24-4915-B3AF-444519C66073}">
      <dgm:prSet phldrT="[텍스트]"/>
      <dgm:spPr/>
      <dgm:t>
        <a:bodyPr/>
        <a:lstStyle/>
        <a:p>
          <a:pPr latinLnBrk="1"/>
          <a:r>
            <a:rPr lang="ko-KR" altLang="en-US" dirty="0" smtClean="0"/>
            <a:t>조달청 거래명세서</a:t>
          </a:r>
          <a:endParaRPr lang="ko-KR" altLang="en-US" dirty="0"/>
        </a:p>
      </dgm:t>
    </dgm:pt>
    <dgm:pt modelId="{E3D9A5F5-CB96-4CFA-9B99-C29DDCA18774}" type="parTrans" cxnId="{FE6C60DB-DCA1-43F3-AD9B-31DB8E64F0E8}">
      <dgm:prSet/>
      <dgm:spPr/>
      <dgm:t>
        <a:bodyPr/>
        <a:lstStyle/>
        <a:p>
          <a:pPr latinLnBrk="1"/>
          <a:endParaRPr lang="ko-KR" altLang="en-US"/>
        </a:p>
      </dgm:t>
    </dgm:pt>
    <dgm:pt modelId="{18203B84-7631-46FE-BBD9-7F748341ECE2}" type="sibTrans" cxnId="{FE6C60DB-DCA1-43F3-AD9B-31DB8E64F0E8}">
      <dgm:prSet/>
      <dgm:spPr/>
      <dgm:t>
        <a:bodyPr/>
        <a:lstStyle/>
        <a:p>
          <a:pPr latinLnBrk="1"/>
          <a:endParaRPr lang="ko-KR" altLang="en-US"/>
        </a:p>
      </dgm:t>
    </dgm:pt>
    <dgm:pt modelId="{C0E08579-01B1-4A55-98E6-96B227399E75}">
      <dgm:prSet phldrT="[텍스트]"/>
      <dgm:spPr/>
      <dgm:t>
        <a:bodyPr/>
        <a:lstStyle/>
        <a:p>
          <a:pPr latinLnBrk="1"/>
          <a:r>
            <a:rPr lang="ko-KR" altLang="en-US" dirty="0" smtClean="0"/>
            <a:t>조달에 </a:t>
          </a:r>
          <a:r>
            <a:rPr lang="ko-KR" altLang="en-US" dirty="0" err="1" smtClean="0"/>
            <a:t>판매시</a:t>
          </a:r>
          <a:r>
            <a:rPr lang="ko-KR" altLang="en-US" dirty="0" smtClean="0"/>
            <a:t> 등록</a:t>
          </a:r>
          <a:endParaRPr lang="ko-KR" altLang="en-US" dirty="0"/>
        </a:p>
      </dgm:t>
    </dgm:pt>
    <dgm:pt modelId="{EF111077-B8C4-41C7-85E2-D763002978CD}" type="parTrans" cxnId="{093406DF-E92D-498E-B3D7-97C67C640FF9}">
      <dgm:prSet/>
      <dgm:spPr/>
      <dgm:t>
        <a:bodyPr/>
        <a:lstStyle/>
        <a:p>
          <a:pPr latinLnBrk="1"/>
          <a:endParaRPr lang="ko-KR" altLang="en-US"/>
        </a:p>
      </dgm:t>
    </dgm:pt>
    <dgm:pt modelId="{6341BD34-5EA5-4081-893C-53021D10C5D9}" type="sibTrans" cxnId="{093406DF-E92D-498E-B3D7-97C67C640FF9}">
      <dgm:prSet/>
      <dgm:spPr/>
      <dgm:t>
        <a:bodyPr/>
        <a:lstStyle/>
        <a:p>
          <a:pPr latinLnBrk="1"/>
          <a:endParaRPr lang="ko-KR" altLang="en-US"/>
        </a:p>
      </dgm:t>
    </dgm:pt>
    <dgm:pt modelId="{258A5594-4D52-455F-BEB8-98123A70499C}">
      <dgm:prSet phldrT="[텍스트]"/>
      <dgm:spPr/>
      <dgm:t>
        <a:bodyPr/>
        <a:lstStyle/>
        <a:p>
          <a:pPr latinLnBrk="1"/>
          <a:r>
            <a:rPr lang="ko-KR" altLang="en-US" dirty="0" smtClean="0"/>
            <a:t>조달 판매 기준 참조</a:t>
          </a:r>
          <a:endParaRPr lang="ko-KR" altLang="en-US" dirty="0"/>
        </a:p>
      </dgm:t>
    </dgm:pt>
    <dgm:pt modelId="{EC2E4FA0-6EB0-459C-80F3-ECEB83621231}" type="parTrans" cxnId="{C29F56B2-9F90-41DA-84E5-8AC279147F0B}">
      <dgm:prSet/>
      <dgm:spPr/>
      <dgm:t>
        <a:bodyPr/>
        <a:lstStyle/>
        <a:p>
          <a:pPr latinLnBrk="1"/>
          <a:endParaRPr lang="ko-KR" altLang="en-US"/>
        </a:p>
      </dgm:t>
    </dgm:pt>
    <dgm:pt modelId="{19219EBA-C08F-4F83-80E2-16D4356F6C15}" type="sibTrans" cxnId="{C29F56B2-9F90-41DA-84E5-8AC279147F0B}">
      <dgm:prSet/>
      <dgm:spPr/>
      <dgm:t>
        <a:bodyPr/>
        <a:lstStyle/>
        <a:p>
          <a:pPr latinLnBrk="1"/>
          <a:endParaRPr lang="ko-KR" altLang="en-US"/>
        </a:p>
      </dgm:t>
    </dgm:pt>
    <dgm:pt modelId="{0E549473-2FD0-45A5-A1FD-553FA951E241}">
      <dgm:prSet phldrT="[텍스트]"/>
      <dgm:spPr/>
      <dgm:t>
        <a:bodyPr/>
        <a:lstStyle/>
        <a:p>
          <a:pPr latinLnBrk="1"/>
          <a:r>
            <a:rPr lang="ko-KR" altLang="en-US" dirty="0" smtClean="0"/>
            <a:t>제조관리자 자격서류</a:t>
          </a:r>
          <a:endParaRPr lang="ko-KR" altLang="en-US" dirty="0"/>
        </a:p>
      </dgm:t>
    </dgm:pt>
    <dgm:pt modelId="{B9400F55-537F-45C5-B541-B1C82B38DE17}" type="parTrans" cxnId="{7423EF2F-8ADA-4B4C-AFEF-2DEB874C7E14}">
      <dgm:prSet/>
      <dgm:spPr/>
      <dgm:t>
        <a:bodyPr/>
        <a:lstStyle/>
        <a:p>
          <a:pPr latinLnBrk="1"/>
          <a:endParaRPr lang="ko-KR" altLang="en-US"/>
        </a:p>
      </dgm:t>
    </dgm:pt>
    <dgm:pt modelId="{55C54A4A-7E75-45DE-8ADC-0AA423FDCD4A}" type="sibTrans" cxnId="{7423EF2F-8ADA-4B4C-AFEF-2DEB874C7E14}">
      <dgm:prSet/>
      <dgm:spPr/>
      <dgm:t>
        <a:bodyPr/>
        <a:lstStyle/>
        <a:p>
          <a:pPr latinLnBrk="1"/>
          <a:endParaRPr lang="ko-KR" altLang="en-US"/>
        </a:p>
      </dgm:t>
    </dgm:pt>
    <dgm:pt modelId="{153C7D30-FF4D-474A-899D-3EDE2A1E9E2C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지면류</a:t>
          </a:r>
          <a:r>
            <a:rPr lang="ko-KR" altLang="en-US" dirty="0" smtClean="0"/>
            <a:t> </a:t>
          </a:r>
          <a:r>
            <a:rPr lang="en-US" altLang="ko-KR" dirty="0" smtClean="0"/>
            <a:t>: </a:t>
          </a:r>
          <a:r>
            <a:rPr lang="ko-KR" altLang="ko-KR" dirty="0" smtClean="0"/>
            <a:t>의사</a:t>
          </a:r>
          <a:r>
            <a:rPr lang="en-US" altLang="ko-KR" dirty="0" smtClean="0"/>
            <a:t>·</a:t>
          </a:r>
          <a:r>
            <a:rPr lang="ko-KR" altLang="ko-KR" dirty="0" smtClean="0"/>
            <a:t>약사 </a:t>
          </a:r>
          <a:r>
            <a:rPr lang="en-US" altLang="ko-KR" dirty="0" smtClean="0"/>
            <a:t>(</a:t>
          </a:r>
          <a:r>
            <a:rPr lang="ko-KR" altLang="ko-KR" dirty="0" smtClean="0"/>
            <a:t>이외 화학</a:t>
          </a:r>
          <a:r>
            <a:rPr lang="en-US" altLang="ko-KR" dirty="0" smtClean="0"/>
            <a:t>·</a:t>
          </a:r>
          <a:r>
            <a:rPr lang="ko-KR" altLang="ko-KR" dirty="0" smtClean="0"/>
            <a:t>화학공학</a:t>
          </a:r>
          <a:r>
            <a:rPr lang="en-US" altLang="ko-KR" dirty="0" smtClean="0"/>
            <a:t>·</a:t>
          </a:r>
          <a:r>
            <a:rPr lang="ko-KR" altLang="ko-KR" dirty="0" smtClean="0"/>
            <a:t>섬유공학 관련 전공자도 가능</a:t>
          </a:r>
          <a:r>
            <a:rPr lang="en-US" altLang="ko-KR" dirty="0" smtClean="0"/>
            <a:t>)</a:t>
          </a:r>
          <a:r>
            <a:rPr lang="ko-KR" altLang="en-US" dirty="0" smtClean="0"/>
            <a:t> </a:t>
          </a:r>
          <a:r>
            <a:rPr lang="en-US" altLang="ko-KR" dirty="0" smtClean="0"/>
            <a:t>1</a:t>
          </a:r>
          <a:r>
            <a:rPr lang="ko-KR" altLang="en-US" dirty="0" smtClean="0"/>
            <a:t>명</a:t>
          </a:r>
          <a:endParaRPr lang="ko-KR" altLang="en-US" dirty="0"/>
        </a:p>
      </dgm:t>
    </dgm:pt>
    <dgm:pt modelId="{2F97D0B3-E755-4A97-A492-6C2FDD423971}" type="parTrans" cxnId="{B2304A19-A44F-411D-8D28-1BDCF7E83288}">
      <dgm:prSet/>
      <dgm:spPr/>
      <dgm:t>
        <a:bodyPr/>
        <a:lstStyle/>
        <a:p>
          <a:pPr latinLnBrk="1"/>
          <a:endParaRPr lang="ko-KR" altLang="en-US"/>
        </a:p>
      </dgm:t>
    </dgm:pt>
    <dgm:pt modelId="{A7DAB72E-934C-450A-978E-4D15A75DA114}" type="sibTrans" cxnId="{B2304A19-A44F-411D-8D28-1BDCF7E83288}">
      <dgm:prSet/>
      <dgm:spPr/>
      <dgm:t>
        <a:bodyPr/>
        <a:lstStyle/>
        <a:p>
          <a:pPr latinLnBrk="1"/>
          <a:endParaRPr lang="ko-KR" altLang="en-US"/>
        </a:p>
      </dgm:t>
    </dgm:pt>
    <dgm:pt modelId="{A18CF4D3-A317-470F-8427-27FDA04D7E8B}" type="pres">
      <dgm:prSet presAssocID="{B8A1EB46-09CD-473E-8AEC-728D02C1A97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02233C4-00B4-4698-803E-628E69BE6D4C}" type="pres">
      <dgm:prSet presAssocID="{192CD23B-E301-499D-A077-9E0D282BA70A}" presName="linNode" presStyleCnt="0"/>
      <dgm:spPr/>
    </dgm:pt>
    <dgm:pt modelId="{3FCD368B-901C-4F74-A248-DBD3DF181ADA}" type="pres">
      <dgm:prSet presAssocID="{192CD23B-E301-499D-A077-9E0D282BA70A}" presName="parentText" presStyleLbl="node1" presStyleIdx="0" presStyleCnt="3" custScaleX="12275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B4BD42A-F8AF-4C25-B538-868733A5B6A9}" type="pres">
      <dgm:prSet presAssocID="{192CD23B-E301-499D-A077-9E0D282BA70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82692A8-0820-43C4-BEEC-B1DB38DFAAA6}" type="pres">
      <dgm:prSet presAssocID="{4D6161D0-2D8D-45F0-8213-84F49ADFD52C}" presName="sp" presStyleCnt="0"/>
      <dgm:spPr/>
    </dgm:pt>
    <dgm:pt modelId="{4EC83DB3-6D10-45AA-89D3-2469CF07AA14}" type="pres">
      <dgm:prSet presAssocID="{07D9517D-0979-44E2-A54B-CC7D03BF0481}" presName="linNode" presStyleCnt="0"/>
      <dgm:spPr/>
    </dgm:pt>
    <dgm:pt modelId="{528494B8-5679-45C9-B41E-8DCA3739AC59}" type="pres">
      <dgm:prSet presAssocID="{07D9517D-0979-44E2-A54B-CC7D03BF0481}" presName="parentText" presStyleLbl="node1" presStyleIdx="1" presStyleCnt="3" custScaleX="121828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F6F712-A3C1-4458-9E34-826B58DB2214}" type="pres">
      <dgm:prSet presAssocID="{07D9517D-0979-44E2-A54B-CC7D03BF048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F5496BB-C7AA-452B-BC89-F9881146146D}" type="pres">
      <dgm:prSet presAssocID="{B10E1CA6-D414-4E75-98E8-D3E921EC2362}" presName="sp" presStyleCnt="0"/>
      <dgm:spPr/>
    </dgm:pt>
    <dgm:pt modelId="{178FDC47-2805-441B-9AE5-742C4BCD8B4F}" type="pres">
      <dgm:prSet presAssocID="{74147857-2C24-4915-B3AF-444519C66073}" presName="linNode" presStyleCnt="0"/>
      <dgm:spPr/>
    </dgm:pt>
    <dgm:pt modelId="{920B11A0-ADC4-4A25-B327-FC8998ED3496}" type="pres">
      <dgm:prSet presAssocID="{74147857-2C24-4915-B3AF-444519C66073}" presName="parentText" presStyleLbl="node1" presStyleIdx="2" presStyleCnt="3" custScaleX="11970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1EAFC6-C7ED-4138-8DC3-10541CFBABA2}" type="pres">
      <dgm:prSet presAssocID="{74147857-2C24-4915-B3AF-444519C66073}" presName="descendantText" presStyleLbl="alignAccFollowNode1" presStyleIdx="2" presStyleCnt="3" custLinFactNeighborX="-383" custLinFactNeighborY="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3AE42BD-5EAF-4720-ACD0-133B977FDA2C}" srcId="{07D9517D-0979-44E2-A54B-CC7D03BF0481}" destId="{F6792BD5-08FD-4605-A965-25D0A3096EC7}" srcOrd="1" destOrd="0" parTransId="{6D84A795-FCC9-4BAE-B9BA-D3F47F629CD2}" sibTransId="{C0FF8526-7B8F-40DC-AF60-E517DBAF725C}"/>
    <dgm:cxn modelId="{763B94BC-A421-403C-B4DE-39C45000018D}" type="presOf" srcId="{258A5594-4D52-455F-BEB8-98123A70499C}" destId="{711EAFC6-C7ED-4138-8DC3-10541CFBABA2}" srcOrd="0" destOrd="1" presId="urn:microsoft.com/office/officeart/2005/8/layout/vList5"/>
    <dgm:cxn modelId="{439A2B07-E8BF-4D3D-A9DD-B0566D40A013}" type="presOf" srcId="{07D9517D-0979-44E2-A54B-CC7D03BF0481}" destId="{528494B8-5679-45C9-B41E-8DCA3739AC59}" srcOrd="0" destOrd="0" presId="urn:microsoft.com/office/officeart/2005/8/layout/vList5"/>
    <dgm:cxn modelId="{093406DF-E92D-498E-B3D7-97C67C640FF9}" srcId="{74147857-2C24-4915-B3AF-444519C66073}" destId="{C0E08579-01B1-4A55-98E6-96B227399E75}" srcOrd="0" destOrd="0" parTransId="{EF111077-B8C4-41C7-85E2-D763002978CD}" sibTransId="{6341BD34-5EA5-4081-893C-53021D10C5D9}"/>
    <dgm:cxn modelId="{83793F8A-AD86-42BB-A538-94EBAFFC88EF}" type="presOf" srcId="{C0E08579-01B1-4A55-98E6-96B227399E75}" destId="{711EAFC6-C7ED-4138-8DC3-10541CFBABA2}" srcOrd="0" destOrd="0" presId="urn:microsoft.com/office/officeart/2005/8/layout/vList5"/>
    <dgm:cxn modelId="{B62615EE-D8D8-4483-BE30-375CE8F871B2}" type="presOf" srcId="{F6792BD5-08FD-4605-A965-25D0A3096EC7}" destId="{61F6F712-A3C1-4458-9E34-826B58DB2214}" srcOrd="0" destOrd="1" presId="urn:microsoft.com/office/officeart/2005/8/layout/vList5"/>
    <dgm:cxn modelId="{17F46BD0-C8D2-4359-9D48-740C4835DCE6}" type="presOf" srcId="{1DB21B21-9AC1-4215-9EAC-94399D0F80F8}" destId="{5B4BD42A-F8AF-4C25-B538-868733A5B6A9}" srcOrd="0" destOrd="1" presId="urn:microsoft.com/office/officeart/2005/8/layout/vList5"/>
    <dgm:cxn modelId="{08D272EF-AF48-4C94-8849-E9CB021C171D}" srcId="{192CD23B-E301-499D-A077-9E0D282BA70A}" destId="{436DBADB-C3FA-4461-81B1-5A7B5B4AA7B0}" srcOrd="0" destOrd="0" parTransId="{B9C4C8D4-384A-4D26-9934-EFEB66738121}" sibTransId="{41E708B0-DD81-4595-8320-1AD041C7B5C0}"/>
    <dgm:cxn modelId="{1C2A994A-17A4-40A2-B72D-6F56F534D086}" srcId="{192CD23B-E301-499D-A077-9E0D282BA70A}" destId="{1DB21B21-9AC1-4215-9EAC-94399D0F80F8}" srcOrd="1" destOrd="0" parTransId="{3A7ECA0F-32CA-4A8E-B0FE-AC6737B2082D}" sibTransId="{9A8882F5-B743-4924-82EE-E0080A917399}"/>
    <dgm:cxn modelId="{C51612CE-741E-4407-B756-310D5392F50A}" type="presOf" srcId="{0E5B48B3-EE7C-40D0-9FAC-B4AD38B0DD32}" destId="{61F6F712-A3C1-4458-9E34-826B58DB2214}" srcOrd="0" destOrd="0" presId="urn:microsoft.com/office/officeart/2005/8/layout/vList5"/>
    <dgm:cxn modelId="{0C2E69B6-EBDA-43AE-82DB-842640F5E124}" srcId="{B8A1EB46-09CD-473E-8AEC-728D02C1A971}" destId="{192CD23B-E301-499D-A077-9E0D282BA70A}" srcOrd="0" destOrd="0" parTransId="{0941F317-E761-4E81-BAA4-5AF65125F44C}" sibTransId="{4D6161D0-2D8D-45F0-8213-84F49ADFD52C}"/>
    <dgm:cxn modelId="{FE6C60DB-DCA1-43F3-AD9B-31DB8E64F0E8}" srcId="{B8A1EB46-09CD-473E-8AEC-728D02C1A971}" destId="{74147857-2C24-4915-B3AF-444519C66073}" srcOrd="2" destOrd="0" parTransId="{E3D9A5F5-CB96-4CFA-9B99-C29DDCA18774}" sibTransId="{18203B84-7631-46FE-BBD9-7F748341ECE2}"/>
    <dgm:cxn modelId="{B6F87675-C2FE-4D9D-B9CC-50245785FDEB}" type="presOf" srcId="{74147857-2C24-4915-B3AF-444519C66073}" destId="{920B11A0-ADC4-4A25-B327-FC8998ED3496}" srcOrd="0" destOrd="0" presId="urn:microsoft.com/office/officeart/2005/8/layout/vList5"/>
    <dgm:cxn modelId="{B25ABD82-905C-4018-9D8B-13CC057F87C2}" srcId="{07D9517D-0979-44E2-A54B-CC7D03BF0481}" destId="{0E5B48B3-EE7C-40D0-9FAC-B4AD38B0DD32}" srcOrd="0" destOrd="0" parTransId="{F2128BA8-2ED7-4D16-8F29-3FB39A7A0BEB}" sibTransId="{6E984A64-05C5-4071-835B-5A6D2A9A7A8D}"/>
    <dgm:cxn modelId="{967EE335-F3D1-49F2-86E8-0A63BC033630}" type="presOf" srcId="{B8A1EB46-09CD-473E-8AEC-728D02C1A971}" destId="{A18CF4D3-A317-470F-8427-27FDA04D7E8B}" srcOrd="0" destOrd="0" presId="urn:microsoft.com/office/officeart/2005/8/layout/vList5"/>
    <dgm:cxn modelId="{B2304A19-A44F-411D-8D28-1BDCF7E83288}" srcId="{0E549473-2FD0-45A5-A1FD-553FA951E241}" destId="{153C7D30-FF4D-474A-899D-3EDE2A1E9E2C}" srcOrd="0" destOrd="0" parTransId="{2F97D0B3-E755-4A97-A492-6C2FDD423971}" sibTransId="{A7DAB72E-934C-450A-978E-4D15A75DA114}"/>
    <dgm:cxn modelId="{76331A82-BE3E-4A28-AB2C-D5B403B726CC}" srcId="{B8A1EB46-09CD-473E-8AEC-728D02C1A971}" destId="{07D9517D-0979-44E2-A54B-CC7D03BF0481}" srcOrd="1" destOrd="0" parTransId="{49EC3428-BA5E-42AE-A7B7-2C59200D7394}" sibTransId="{B10E1CA6-D414-4E75-98E8-D3E921EC2362}"/>
    <dgm:cxn modelId="{3CA7420E-D634-49F6-9E75-2FF337C42F8D}" type="presOf" srcId="{192CD23B-E301-499D-A077-9E0D282BA70A}" destId="{3FCD368B-901C-4F74-A248-DBD3DF181ADA}" srcOrd="0" destOrd="0" presId="urn:microsoft.com/office/officeart/2005/8/layout/vList5"/>
    <dgm:cxn modelId="{7423EF2F-8ADA-4B4C-AFEF-2DEB874C7E14}" srcId="{192CD23B-E301-499D-A077-9E0D282BA70A}" destId="{0E549473-2FD0-45A5-A1FD-553FA951E241}" srcOrd="2" destOrd="0" parTransId="{B9400F55-537F-45C5-B541-B1C82B38DE17}" sibTransId="{55C54A4A-7E75-45DE-8ADC-0AA423FDCD4A}"/>
    <dgm:cxn modelId="{6B8E1842-131B-4C3D-91A6-66FDB1AD7743}" type="presOf" srcId="{436DBADB-C3FA-4461-81B1-5A7B5B4AA7B0}" destId="{5B4BD42A-F8AF-4C25-B538-868733A5B6A9}" srcOrd="0" destOrd="0" presId="urn:microsoft.com/office/officeart/2005/8/layout/vList5"/>
    <dgm:cxn modelId="{B455B54C-CF10-43AC-93D1-10661B317D83}" type="presOf" srcId="{153C7D30-FF4D-474A-899D-3EDE2A1E9E2C}" destId="{5B4BD42A-F8AF-4C25-B538-868733A5B6A9}" srcOrd="0" destOrd="3" presId="urn:microsoft.com/office/officeart/2005/8/layout/vList5"/>
    <dgm:cxn modelId="{C29F56B2-9F90-41DA-84E5-8AC279147F0B}" srcId="{74147857-2C24-4915-B3AF-444519C66073}" destId="{258A5594-4D52-455F-BEB8-98123A70499C}" srcOrd="1" destOrd="0" parTransId="{EC2E4FA0-6EB0-459C-80F3-ECEB83621231}" sibTransId="{19219EBA-C08F-4F83-80E2-16D4356F6C15}"/>
    <dgm:cxn modelId="{C6F5DE8F-5084-432A-9BF2-01A5B92E257A}" type="presOf" srcId="{0E549473-2FD0-45A5-A1FD-553FA951E241}" destId="{5B4BD42A-F8AF-4C25-B538-868733A5B6A9}" srcOrd="0" destOrd="2" presId="urn:microsoft.com/office/officeart/2005/8/layout/vList5"/>
    <dgm:cxn modelId="{2E8C4FCC-3AC7-45D0-9062-BBD22CC0CF68}" type="presParOf" srcId="{A18CF4D3-A317-470F-8427-27FDA04D7E8B}" destId="{C02233C4-00B4-4698-803E-628E69BE6D4C}" srcOrd="0" destOrd="0" presId="urn:microsoft.com/office/officeart/2005/8/layout/vList5"/>
    <dgm:cxn modelId="{B7A2C167-8D69-45B0-8098-A0247D1FE2E3}" type="presParOf" srcId="{C02233C4-00B4-4698-803E-628E69BE6D4C}" destId="{3FCD368B-901C-4F74-A248-DBD3DF181ADA}" srcOrd="0" destOrd="0" presId="urn:microsoft.com/office/officeart/2005/8/layout/vList5"/>
    <dgm:cxn modelId="{766250CE-A0A4-4851-BC74-ED836E783220}" type="presParOf" srcId="{C02233C4-00B4-4698-803E-628E69BE6D4C}" destId="{5B4BD42A-F8AF-4C25-B538-868733A5B6A9}" srcOrd="1" destOrd="0" presId="urn:microsoft.com/office/officeart/2005/8/layout/vList5"/>
    <dgm:cxn modelId="{6353270C-7A59-4847-A491-B24C70DE6014}" type="presParOf" srcId="{A18CF4D3-A317-470F-8427-27FDA04D7E8B}" destId="{182692A8-0820-43C4-BEEC-B1DB38DFAAA6}" srcOrd="1" destOrd="0" presId="urn:microsoft.com/office/officeart/2005/8/layout/vList5"/>
    <dgm:cxn modelId="{68603C70-49B4-48AD-91C7-39B2C39CBFAE}" type="presParOf" srcId="{A18CF4D3-A317-470F-8427-27FDA04D7E8B}" destId="{4EC83DB3-6D10-45AA-89D3-2469CF07AA14}" srcOrd="2" destOrd="0" presId="urn:microsoft.com/office/officeart/2005/8/layout/vList5"/>
    <dgm:cxn modelId="{4BCBBD06-788F-4356-BC22-FD0FBF35BF1F}" type="presParOf" srcId="{4EC83DB3-6D10-45AA-89D3-2469CF07AA14}" destId="{528494B8-5679-45C9-B41E-8DCA3739AC59}" srcOrd="0" destOrd="0" presId="urn:microsoft.com/office/officeart/2005/8/layout/vList5"/>
    <dgm:cxn modelId="{92889F47-6C9D-4297-BA2F-41D4BE956692}" type="presParOf" srcId="{4EC83DB3-6D10-45AA-89D3-2469CF07AA14}" destId="{61F6F712-A3C1-4458-9E34-826B58DB2214}" srcOrd="1" destOrd="0" presId="urn:microsoft.com/office/officeart/2005/8/layout/vList5"/>
    <dgm:cxn modelId="{E7B66CFF-7C2D-43B9-BA45-F17AD12B812F}" type="presParOf" srcId="{A18CF4D3-A317-470F-8427-27FDA04D7E8B}" destId="{6F5496BB-C7AA-452B-BC89-F9881146146D}" srcOrd="3" destOrd="0" presId="urn:microsoft.com/office/officeart/2005/8/layout/vList5"/>
    <dgm:cxn modelId="{16365104-3511-4513-91DA-C26A9A3F670D}" type="presParOf" srcId="{A18CF4D3-A317-470F-8427-27FDA04D7E8B}" destId="{178FDC47-2805-441B-9AE5-742C4BCD8B4F}" srcOrd="4" destOrd="0" presId="urn:microsoft.com/office/officeart/2005/8/layout/vList5"/>
    <dgm:cxn modelId="{80917229-00A2-42D7-B065-046F746F42AE}" type="presParOf" srcId="{178FDC47-2805-441B-9AE5-742C4BCD8B4F}" destId="{920B11A0-ADC4-4A25-B327-FC8998ED3496}" srcOrd="0" destOrd="0" presId="urn:microsoft.com/office/officeart/2005/8/layout/vList5"/>
    <dgm:cxn modelId="{A7BA8AF4-4562-4BAE-AA9E-5B0D1A56B9EB}" type="presParOf" srcId="{178FDC47-2805-441B-9AE5-742C4BCD8B4F}" destId="{711EAFC6-C7ED-4138-8DC3-10541CFBABA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BD42A-F8AF-4C25-B538-868733A5B6A9}">
      <dsp:nvSpPr>
        <dsp:cNvPr id="0" name=""/>
        <dsp:cNvSpPr/>
      </dsp:nvSpPr>
      <dsp:spPr>
        <a:xfrm rot="5400000">
          <a:off x="6397422" y="-2244227"/>
          <a:ext cx="1060868" cy="58185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/>
            <a:t>제조소</a:t>
          </a:r>
          <a:r>
            <a:rPr lang="ko-KR" altLang="en-US" sz="1000" kern="1200" dirty="0" smtClean="0"/>
            <a:t> 도면</a:t>
          </a:r>
          <a:r>
            <a:rPr lang="en-US" altLang="ko-KR" sz="1000" kern="1200" dirty="0" smtClean="0"/>
            <a:t>, </a:t>
          </a:r>
          <a:r>
            <a:rPr lang="ko-KR" altLang="en-US" sz="1000" kern="1200" dirty="0" smtClean="0"/>
            <a:t>제조 및 품질관리시설 사진 및 목록</a:t>
          </a: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/>
            <a:t>대표자 건강진단서</a:t>
          </a:r>
          <a:r>
            <a:rPr lang="en-US" altLang="ko-KR" sz="1000" kern="1200" dirty="0" smtClean="0"/>
            <a:t>, </a:t>
          </a:r>
          <a:r>
            <a:rPr lang="ko-KR" altLang="en-US" sz="1000" kern="1200" dirty="0" smtClean="0"/>
            <a:t>법인 등기부 등본</a:t>
          </a: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/>
            <a:t>제조관리자 자격서류</a:t>
          </a:r>
          <a:endParaRPr lang="ko-KR" altLang="en-US" sz="1000" kern="1200" dirty="0"/>
        </a:p>
        <a:p>
          <a:pPr marL="114300" lvl="2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/>
            <a:t>지면류</a:t>
          </a:r>
          <a:r>
            <a:rPr lang="ko-KR" altLang="en-US" sz="1000" kern="1200" dirty="0" smtClean="0"/>
            <a:t> </a:t>
          </a:r>
          <a:r>
            <a:rPr lang="en-US" altLang="ko-KR" sz="1000" kern="1200" dirty="0" smtClean="0"/>
            <a:t>: </a:t>
          </a:r>
          <a:r>
            <a:rPr lang="ko-KR" altLang="ko-KR" sz="1000" kern="1200" dirty="0" smtClean="0"/>
            <a:t>의사</a:t>
          </a:r>
          <a:r>
            <a:rPr lang="en-US" altLang="ko-KR" sz="1000" kern="1200" dirty="0" smtClean="0"/>
            <a:t>·</a:t>
          </a:r>
          <a:r>
            <a:rPr lang="ko-KR" altLang="ko-KR" sz="1000" kern="1200" dirty="0" smtClean="0"/>
            <a:t>약사 </a:t>
          </a:r>
          <a:r>
            <a:rPr lang="en-US" altLang="ko-KR" sz="1000" kern="1200" dirty="0" smtClean="0"/>
            <a:t>(</a:t>
          </a:r>
          <a:r>
            <a:rPr lang="ko-KR" altLang="ko-KR" sz="1000" kern="1200" dirty="0" smtClean="0"/>
            <a:t>이외 화학</a:t>
          </a:r>
          <a:r>
            <a:rPr lang="en-US" altLang="ko-KR" sz="1000" kern="1200" dirty="0" smtClean="0"/>
            <a:t>·</a:t>
          </a:r>
          <a:r>
            <a:rPr lang="ko-KR" altLang="ko-KR" sz="1000" kern="1200" dirty="0" smtClean="0"/>
            <a:t>화학공학</a:t>
          </a:r>
          <a:r>
            <a:rPr lang="en-US" altLang="ko-KR" sz="1000" kern="1200" dirty="0" smtClean="0"/>
            <a:t>·</a:t>
          </a:r>
          <a:r>
            <a:rPr lang="ko-KR" altLang="ko-KR" sz="1000" kern="1200" dirty="0" smtClean="0"/>
            <a:t>섬유공학 관련 전공자도 가능</a:t>
          </a:r>
          <a:r>
            <a:rPr lang="en-US" altLang="ko-KR" sz="1000" kern="1200" dirty="0" smtClean="0"/>
            <a:t>)</a:t>
          </a:r>
          <a:r>
            <a:rPr lang="ko-KR" altLang="en-US" sz="1000" kern="1200" dirty="0" smtClean="0"/>
            <a:t> </a:t>
          </a:r>
          <a:r>
            <a:rPr lang="en-US" altLang="ko-KR" sz="1000" kern="1200" dirty="0" smtClean="0"/>
            <a:t>1</a:t>
          </a:r>
          <a:r>
            <a:rPr lang="ko-KR" altLang="en-US" sz="1000" kern="1200" dirty="0" smtClean="0"/>
            <a:t>명</a:t>
          </a:r>
          <a:endParaRPr lang="ko-KR" altLang="en-US" sz="1000" kern="1200" dirty="0"/>
        </a:p>
      </dsp:txBody>
      <dsp:txXfrm rot="-5400000">
        <a:off x="4018577" y="186405"/>
        <a:ext cx="5766772" cy="957294"/>
      </dsp:txXfrm>
    </dsp:sp>
    <dsp:sp modelId="{3FCD368B-901C-4F74-A248-DBD3DF181ADA}">
      <dsp:nvSpPr>
        <dsp:cNvPr id="0" name=""/>
        <dsp:cNvSpPr/>
      </dsp:nvSpPr>
      <dsp:spPr>
        <a:xfrm>
          <a:off x="847" y="2009"/>
          <a:ext cx="4017729" cy="1326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err="1" smtClean="0"/>
            <a:t>의약외품</a:t>
          </a:r>
          <a:r>
            <a:rPr lang="ko-KR" altLang="en-US" sz="2700" kern="1200" dirty="0" smtClean="0"/>
            <a:t> 제조업 </a:t>
          </a:r>
          <a:r>
            <a:rPr lang="ko-KR" altLang="en-US" sz="2700" kern="1200" dirty="0" err="1" smtClean="0"/>
            <a:t>신고증</a:t>
          </a:r>
          <a:endParaRPr lang="ko-KR" altLang="en-US" sz="2700" kern="1200" dirty="0"/>
        </a:p>
      </dsp:txBody>
      <dsp:txXfrm>
        <a:off x="65581" y="66743"/>
        <a:ext cx="3888261" cy="1196617"/>
      </dsp:txXfrm>
    </dsp:sp>
    <dsp:sp modelId="{61F6F712-A3C1-4458-9E34-826B58DB2214}">
      <dsp:nvSpPr>
        <dsp:cNvPr id="0" name=""/>
        <dsp:cNvSpPr/>
      </dsp:nvSpPr>
      <dsp:spPr>
        <a:xfrm rot="5400000">
          <a:off x="6388920" y="-861063"/>
          <a:ext cx="1060868" cy="58370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/>
            <a:t>의약외품</a:t>
          </a:r>
          <a:r>
            <a:rPr lang="ko-KR" altLang="en-US" sz="1000" kern="1200" dirty="0" smtClean="0"/>
            <a:t> 제조업 신고와 동일하게 진행</a:t>
          </a: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/>
            <a:t>식품의약품안전처</a:t>
          </a:r>
          <a:r>
            <a:rPr lang="ko-KR" altLang="en-US" sz="1000" kern="1200" dirty="0" smtClean="0"/>
            <a:t> 참조</a:t>
          </a:r>
          <a:r>
            <a:rPr lang="en-US" altLang="ko-KR" sz="1000" kern="1200" dirty="0" smtClean="0"/>
            <a:t>(https://www.mfds.go.kr/brd/m_578/view.do?seq=41845)</a:t>
          </a:r>
          <a:endParaRPr lang="ko-KR" altLang="en-US" sz="1000" kern="1200" dirty="0"/>
        </a:p>
      </dsp:txBody>
      <dsp:txXfrm rot="-5400000">
        <a:off x="4000849" y="1578795"/>
        <a:ext cx="5785224" cy="957294"/>
      </dsp:txXfrm>
    </dsp:sp>
    <dsp:sp modelId="{528494B8-5679-45C9-B41E-8DCA3739AC59}">
      <dsp:nvSpPr>
        <dsp:cNvPr id="0" name=""/>
        <dsp:cNvSpPr/>
      </dsp:nvSpPr>
      <dsp:spPr>
        <a:xfrm>
          <a:off x="847" y="1394399"/>
          <a:ext cx="4000001" cy="1326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smtClean="0"/>
            <a:t>품목 허가증</a:t>
          </a:r>
          <a:endParaRPr lang="ko-KR" altLang="en-US" sz="2700" kern="1200" dirty="0"/>
        </a:p>
      </dsp:txBody>
      <dsp:txXfrm>
        <a:off x="65581" y="1459133"/>
        <a:ext cx="3870533" cy="1196617"/>
      </dsp:txXfrm>
    </dsp:sp>
    <dsp:sp modelId="{711EAFC6-C7ED-4138-8DC3-10541CFBABA2}">
      <dsp:nvSpPr>
        <dsp:cNvPr id="0" name=""/>
        <dsp:cNvSpPr/>
      </dsp:nvSpPr>
      <dsp:spPr>
        <a:xfrm rot="5400000">
          <a:off x="6357132" y="509798"/>
          <a:ext cx="1060868" cy="588006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/>
            <a:t>조달에 </a:t>
          </a:r>
          <a:r>
            <a:rPr lang="ko-KR" altLang="en-US" sz="1000" kern="1200" dirty="0" err="1" smtClean="0"/>
            <a:t>판매시</a:t>
          </a:r>
          <a:r>
            <a:rPr lang="ko-KR" altLang="en-US" sz="1000" kern="1200" dirty="0" smtClean="0"/>
            <a:t> 등록</a:t>
          </a:r>
          <a:endParaRPr lang="ko-KR" altLang="en-US" sz="10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/>
            <a:t>조달 판매 기준 참조</a:t>
          </a:r>
          <a:endParaRPr lang="ko-KR" altLang="en-US" sz="1000" kern="1200" dirty="0"/>
        </a:p>
      </dsp:txBody>
      <dsp:txXfrm rot="-5400000">
        <a:off x="3947534" y="2971184"/>
        <a:ext cx="5828279" cy="957294"/>
      </dsp:txXfrm>
    </dsp:sp>
    <dsp:sp modelId="{920B11A0-ADC4-4A25-B327-FC8998ED3496}">
      <dsp:nvSpPr>
        <dsp:cNvPr id="0" name=""/>
        <dsp:cNvSpPr/>
      </dsp:nvSpPr>
      <dsp:spPr>
        <a:xfrm>
          <a:off x="847" y="2786789"/>
          <a:ext cx="3959353" cy="1326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smtClean="0"/>
            <a:t>조달청 거래명세서</a:t>
          </a:r>
          <a:endParaRPr lang="ko-KR" altLang="en-US" sz="2700" kern="1200" dirty="0"/>
        </a:p>
      </dsp:txBody>
      <dsp:txXfrm>
        <a:off x="65581" y="2851523"/>
        <a:ext cx="3829885" cy="1196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82E79AAD-EFA2-43FD-A455-4BDDCB7B453D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31D1DFB3-C5B4-4FAA-BCED-14D8E50C8F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17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1DFB3-C5B4-4FAA-BCED-14D8E50C8F3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46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83C2D9"/>
              </a:gs>
              <a:gs pos="100000">
                <a:srgbClr val="61A5DD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83568" y="6233239"/>
            <a:ext cx="13404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>
                <a:solidFill>
                  <a:schemeClr val="bg1"/>
                </a:solidFill>
              </a:rPr>
              <a:t>www.16612862.com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0" name="직선 연결선 9"/>
          <p:cNvCxnSpPr>
            <a:stCxn id="8" idx="3"/>
          </p:cNvCxnSpPr>
          <p:nvPr userDrawn="1"/>
        </p:nvCxnSpPr>
        <p:spPr>
          <a:xfrm>
            <a:off x="1524000" y="6356350"/>
            <a:ext cx="10416884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335" y="298084"/>
            <a:ext cx="794929" cy="93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4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53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38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92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25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74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63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36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16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04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662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5641" y="132515"/>
            <a:ext cx="11117180" cy="469064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3"/>
          </p:nvPr>
        </p:nvSpPr>
        <p:spPr>
          <a:xfrm>
            <a:off x="625475" y="814388"/>
            <a:ext cx="11117346" cy="54054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439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rgbClr val="E68626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5641" y="2401556"/>
            <a:ext cx="11117180" cy="933973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6558046" y="3433857"/>
            <a:ext cx="5184775" cy="941388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02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5641" y="132515"/>
            <a:ext cx="11117180" cy="469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5641" y="858253"/>
            <a:ext cx="11117179" cy="5318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83454-69FB-44B3-941D-FF6360563B24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6C11F-2845-4793-B572-C0B59A64D89C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625641" y="601579"/>
            <a:ext cx="11117179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597568" y="609600"/>
            <a:ext cx="465222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97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마스크 공장 설립 계획서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주</a:t>
            </a:r>
            <a:r>
              <a:rPr lang="en-US" altLang="ko-KR" dirty="0" smtClean="0"/>
              <a:t>)</a:t>
            </a:r>
            <a:r>
              <a:rPr lang="ko-KR" altLang="en-US" dirty="0" err="1" smtClean="0"/>
              <a:t>성진시스템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9317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 flipH="1">
            <a:off x="10068448" y="561387"/>
            <a:ext cx="1674373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/>
          <p:cNvGrpSpPr/>
          <p:nvPr/>
        </p:nvGrpSpPr>
        <p:grpSpPr>
          <a:xfrm>
            <a:off x="852125" y="1777734"/>
            <a:ext cx="1495315" cy="1130243"/>
            <a:chOff x="852125" y="1777734"/>
            <a:chExt cx="1495315" cy="1130243"/>
          </a:xfrm>
        </p:grpSpPr>
        <p:grpSp>
          <p:nvGrpSpPr>
            <p:cNvPr id="8" name="그룹 7"/>
            <p:cNvGrpSpPr/>
            <p:nvPr/>
          </p:nvGrpSpPr>
          <p:grpSpPr>
            <a:xfrm>
              <a:off x="852125" y="1777734"/>
              <a:ext cx="977334" cy="896470"/>
              <a:chOff x="1532965" y="2537012"/>
              <a:chExt cx="977334" cy="89647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532965" y="2537012"/>
                <a:ext cx="5613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400" dirty="0" smtClean="0">
                    <a:ln w="0"/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1</a:t>
                </a:r>
                <a:endParaRPr lang="ko-KR" altLang="en-US" sz="44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10" name="이등변 삼각형 9"/>
              <p:cNvSpPr/>
              <p:nvPr/>
            </p:nvSpPr>
            <p:spPr>
              <a:xfrm rot="1262129">
                <a:off x="1678375" y="2716306"/>
                <a:ext cx="831924" cy="71717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1" name="직선 연결선 10"/>
              <p:cNvCxnSpPr/>
              <p:nvPr/>
            </p:nvCxnSpPr>
            <p:spPr>
              <a:xfrm flipV="1">
                <a:off x="1694329" y="2912768"/>
                <a:ext cx="285425" cy="233843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1126410" y="2231725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진행절차</a:t>
              </a:r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30440" y="2630978"/>
              <a:ext cx="12170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accent1">
                      <a:lumMod val="75000"/>
                    </a:schemeClr>
                  </a:solidFill>
                </a:rPr>
                <a:t>공사 진행 절차</a:t>
              </a:r>
              <a:endParaRPr lang="ko-KR" alt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032944" y="1777734"/>
            <a:ext cx="1838785" cy="1130243"/>
            <a:chOff x="2797465" y="1777734"/>
            <a:chExt cx="1838785" cy="1130243"/>
          </a:xfrm>
        </p:grpSpPr>
        <p:grpSp>
          <p:nvGrpSpPr>
            <p:cNvPr id="13" name="그룹 12"/>
            <p:cNvGrpSpPr/>
            <p:nvPr/>
          </p:nvGrpSpPr>
          <p:grpSpPr>
            <a:xfrm>
              <a:off x="2797465" y="1777734"/>
              <a:ext cx="1013194" cy="896470"/>
              <a:chOff x="1497105" y="2537012"/>
              <a:chExt cx="1013194" cy="89647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1497105" y="2537012"/>
                <a:ext cx="5613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400" dirty="0" smtClean="0">
                    <a:ln w="0"/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2</a:t>
                </a:r>
                <a:endParaRPr lang="ko-KR" altLang="en-US" sz="44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15" name="이등변 삼각형 14"/>
              <p:cNvSpPr/>
              <p:nvPr/>
            </p:nvSpPr>
            <p:spPr>
              <a:xfrm rot="1262129">
                <a:off x="1678375" y="2716306"/>
                <a:ext cx="831924" cy="71717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6" name="직선 연결선 15"/>
              <p:cNvCxnSpPr/>
              <p:nvPr/>
            </p:nvCxnSpPr>
            <p:spPr>
              <a:xfrm flipV="1">
                <a:off x="1694329" y="2912768"/>
                <a:ext cx="285425" cy="233843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3107610" y="2231725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인증사항</a:t>
              </a:r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11474" y="2630978"/>
              <a:ext cx="15247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accent1">
                      <a:lumMod val="75000"/>
                    </a:schemeClr>
                  </a:solidFill>
                </a:rPr>
                <a:t>각종 취득 인증사항</a:t>
              </a:r>
              <a:endParaRPr lang="ko-KR" alt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443536" y="1777734"/>
            <a:ext cx="1572029" cy="1222576"/>
            <a:chOff x="4627145" y="1777734"/>
            <a:chExt cx="1572029" cy="1222576"/>
          </a:xfrm>
        </p:grpSpPr>
        <p:grpSp>
          <p:nvGrpSpPr>
            <p:cNvPr id="18" name="그룹 17"/>
            <p:cNvGrpSpPr/>
            <p:nvPr/>
          </p:nvGrpSpPr>
          <p:grpSpPr>
            <a:xfrm>
              <a:off x="4627145" y="1777734"/>
              <a:ext cx="1013194" cy="896470"/>
              <a:chOff x="1497105" y="2537012"/>
              <a:chExt cx="1013194" cy="89647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497105" y="2537012"/>
                <a:ext cx="5613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400" dirty="0" smtClean="0">
                    <a:ln w="0"/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3</a:t>
                </a:r>
                <a:endParaRPr lang="ko-KR" altLang="en-US" sz="44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20" name="이등변 삼각형 19"/>
              <p:cNvSpPr/>
              <p:nvPr/>
            </p:nvSpPr>
            <p:spPr>
              <a:xfrm rot="1262129">
                <a:off x="1678375" y="2716306"/>
                <a:ext cx="831924" cy="71717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 flipV="1">
                <a:off x="1694329" y="2912768"/>
                <a:ext cx="285425" cy="233843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4937290" y="2231725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자동화 공정</a:t>
              </a:r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937290" y="2630978"/>
              <a:ext cx="1008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dirty="0" smtClean="0">
                  <a:solidFill>
                    <a:schemeClr val="accent1">
                      <a:lumMod val="75000"/>
                    </a:schemeClr>
                  </a:solidFill>
                </a:rPr>
                <a:t>자동화 공정</a:t>
              </a:r>
              <a:endParaRPr lang="ko-KR" alt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7725647" y="1777734"/>
            <a:ext cx="1136978" cy="1222576"/>
            <a:chOff x="6635239" y="1777734"/>
            <a:chExt cx="1136978" cy="1222576"/>
          </a:xfrm>
        </p:grpSpPr>
        <p:grpSp>
          <p:nvGrpSpPr>
            <p:cNvPr id="23" name="그룹 22"/>
            <p:cNvGrpSpPr/>
            <p:nvPr/>
          </p:nvGrpSpPr>
          <p:grpSpPr>
            <a:xfrm>
              <a:off x="6635239" y="1777734"/>
              <a:ext cx="1013194" cy="896470"/>
              <a:chOff x="1497105" y="2537012"/>
              <a:chExt cx="1013194" cy="896470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497105" y="2537012"/>
                <a:ext cx="5613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400" dirty="0" smtClean="0">
                    <a:ln w="0"/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4</a:t>
                </a:r>
                <a:endParaRPr lang="ko-KR" altLang="en-US" sz="44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25" name="이등변 삼각형 24"/>
              <p:cNvSpPr/>
              <p:nvPr/>
            </p:nvSpPr>
            <p:spPr>
              <a:xfrm rot="1262129">
                <a:off x="1678375" y="2716306"/>
                <a:ext cx="831924" cy="71717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1694329" y="2912768"/>
                <a:ext cx="285425" cy="233843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6945384" y="2231725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일정</a:t>
              </a:r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71998" y="263097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dirty="0" smtClean="0">
                  <a:solidFill>
                    <a:schemeClr val="accent1">
                      <a:lumMod val="75000"/>
                    </a:schemeClr>
                  </a:solidFill>
                </a:rPr>
                <a:t>공사일정</a:t>
              </a:r>
              <a:endParaRPr lang="ko-KR" alt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9599305" y="1777734"/>
            <a:ext cx="1827810" cy="1222576"/>
            <a:chOff x="8715051" y="1777734"/>
            <a:chExt cx="1827810" cy="1222576"/>
          </a:xfrm>
        </p:grpSpPr>
        <p:grpSp>
          <p:nvGrpSpPr>
            <p:cNvPr id="28" name="그룹 27"/>
            <p:cNvGrpSpPr/>
            <p:nvPr/>
          </p:nvGrpSpPr>
          <p:grpSpPr>
            <a:xfrm>
              <a:off x="8715051" y="1777734"/>
              <a:ext cx="1013194" cy="896470"/>
              <a:chOff x="1497105" y="2537012"/>
              <a:chExt cx="1013194" cy="89647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1497105" y="2537012"/>
                <a:ext cx="5613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400" dirty="0" smtClean="0">
                    <a:ln w="0"/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5</a:t>
                </a:r>
                <a:endParaRPr lang="ko-KR" altLang="en-US" sz="44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30" name="이등변 삼각형 29"/>
              <p:cNvSpPr/>
              <p:nvPr/>
            </p:nvSpPr>
            <p:spPr>
              <a:xfrm rot="1262129">
                <a:off x="1678375" y="2716306"/>
                <a:ext cx="831924" cy="71717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1" name="직선 연결선 30"/>
              <p:cNvCxnSpPr/>
              <p:nvPr/>
            </p:nvCxnSpPr>
            <p:spPr>
              <a:xfrm flipV="1">
                <a:off x="1694329" y="2912768"/>
                <a:ext cx="285425" cy="233843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9025196" y="2231725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업체 소개</a:t>
              </a:r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072587" y="2630978"/>
              <a:ext cx="1470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dirty="0" smtClean="0">
                  <a:solidFill>
                    <a:schemeClr val="accent1">
                      <a:lumMod val="75000"/>
                    </a:schemeClr>
                  </a:solidFill>
                </a:rPr>
                <a:t>㈜</a:t>
              </a:r>
              <a:r>
                <a:rPr lang="ko-KR" altLang="en-US" sz="1200" dirty="0" err="1" smtClean="0">
                  <a:solidFill>
                    <a:schemeClr val="accent1">
                      <a:lumMod val="75000"/>
                    </a:schemeClr>
                  </a:solidFill>
                </a:rPr>
                <a:t>성진시스템</a:t>
              </a:r>
              <a:r>
                <a:rPr lang="ko-KR" altLang="en-US" sz="1200" dirty="0" smtClean="0">
                  <a:solidFill>
                    <a:schemeClr val="accent1">
                      <a:lumMod val="75000"/>
                    </a:schemeClr>
                  </a:solidFill>
                </a:rPr>
                <a:t> 소개</a:t>
              </a:r>
              <a:endParaRPr lang="en-US" altLang="ko-KR" sz="1200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3075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  </a:t>
            </a:r>
            <a:r>
              <a:rPr lang="ko-KR" altLang="en-US" dirty="0" smtClean="0"/>
              <a:t>진행절차</a:t>
            </a:r>
            <a:endParaRPr lang="ko-KR" altLang="en-US" dirty="0"/>
          </a:p>
        </p:txBody>
      </p:sp>
      <p:sp>
        <p:nvSpPr>
          <p:cNvPr id="2" name="톱니 모양의 오른쪽 화살표 1"/>
          <p:cNvSpPr/>
          <p:nvPr/>
        </p:nvSpPr>
        <p:spPr>
          <a:xfrm>
            <a:off x="1313935" y="1882347"/>
            <a:ext cx="2343665" cy="893805"/>
          </a:xfrm>
          <a:prstGeom prst="notchedRightArrow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</a:rPr>
              <a:t>공장 설립</a:t>
            </a:r>
            <a:r>
              <a:rPr lang="en-US" altLang="ko-KR" sz="1400" dirty="0" smtClean="0">
                <a:solidFill>
                  <a:schemeClr val="bg1"/>
                </a:solidFill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</a:rPr>
              <a:t>인가</a:t>
            </a:r>
          </a:p>
        </p:txBody>
      </p:sp>
      <p:sp>
        <p:nvSpPr>
          <p:cNvPr id="18" name="톱니 모양의 오른쪽 화살표 17"/>
          <p:cNvSpPr/>
          <p:nvPr/>
        </p:nvSpPr>
        <p:spPr>
          <a:xfrm>
            <a:off x="3657600" y="1882347"/>
            <a:ext cx="4386649" cy="893805"/>
          </a:xfrm>
          <a:prstGeom prst="notchedRightArrow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</a:rPr>
              <a:t>식약청</a:t>
            </a:r>
            <a:r>
              <a:rPr lang="ko-KR" altLang="en-US" sz="1600" dirty="0" smtClean="0">
                <a:solidFill>
                  <a:schemeClr val="bg1"/>
                </a:solidFill>
              </a:rPr>
              <a:t> 기준 위생 설비시설</a:t>
            </a:r>
            <a:endParaRPr lang="en-US" altLang="ko-KR" sz="16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1600" dirty="0" smtClean="0">
                <a:solidFill>
                  <a:schemeClr val="bg1"/>
                </a:solidFill>
              </a:rPr>
              <a:t>(</a:t>
            </a:r>
            <a:r>
              <a:rPr lang="ko-KR" altLang="en-US" sz="1600" dirty="0" err="1" smtClean="0">
                <a:solidFill>
                  <a:schemeClr val="bg1"/>
                </a:solidFill>
              </a:rPr>
              <a:t>크린룸</a:t>
            </a:r>
            <a:r>
              <a:rPr lang="en-US" altLang="ko-KR" sz="1600" dirty="0" smtClean="0">
                <a:solidFill>
                  <a:schemeClr val="bg1"/>
                </a:solidFill>
              </a:rPr>
              <a:t> &amp; </a:t>
            </a:r>
            <a:r>
              <a:rPr lang="ko-KR" altLang="en-US" sz="1600" dirty="0" smtClean="0">
                <a:solidFill>
                  <a:schemeClr val="bg1"/>
                </a:solidFill>
              </a:rPr>
              <a:t>에어샤워</a:t>
            </a:r>
            <a:r>
              <a:rPr lang="en-US" altLang="ko-KR" sz="1600" dirty="0" smtClean="0">
                <a:solidFill>
                  <a:schemeClr val="bg1"/>
                </a:solidFill>
              </a:rPr>
              <a:t>)</a:t>
            </a:r>
            <a:endParaRPr lang="ko-KR" altLang="en-US" sz="1600" dirty="0" smtClean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8584" y="902043"/>
            <a:ext cx="31758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공장 </a:t>
            </a:r>
            <a:r>
              <a:rPr lang="ko-KR" altLang="en-US" sz="1000" dirty="0" err="1" smtClean="0"/>
              <a:t>설립시</a:t>
            </a:r>
            <a:r>
              <a:rPr lang="ko-KR" altLang="en-US" sz="1000" dirty="0" smtClean="0"/>
              <a:t> 준비되어야 할 사항에 대한 내용입니다</a:t>
            </a:r>
            <a:r>
              <a:rPr lang="en-US" altLang="ko-KR" sz="1000" dirty="0" smtClean="0"/>
              <a:t>.</a:t>
            </a:r>
          </a:p>
        </p:txBody>
      </p:sp>
      <p:sp>
        <p:nvSpPr>
          <p:cNvPr id="19" name="굽은 화살표 18"/>
          <p:cNvSpPr/>
          <p:nvPr/>
        </p:nvSpPr>
        <p:spPr>
          <a:xfrm rot="5400000">
            <a:off x="8549087" y="1728160"/>
            <a:ext cx="1474758" cy="2202895"/>
          </a:xfrm>
          <a:prstGeom prst="bentArrow">
            <a:avLst>
              <a:gd name="adj1" fmla="val 34217"/>
              <a:gd name="adj2" fmla="val 37847"/>
              <a:gd name="adj3" fmla="val 25000"/>
              <a:gd name="adj4" fmla="val 43750"/>
            </a:avLst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dirty="0" smtClean="0">
              <a:solidFill>
                <a:srgbClr val="00B0F0"/>
              </a:solidFill>
            </a:endParaRPr>
          </a:p>
        </p:txBody>
      </p:sp>
      <p:sp>
        <p:nvSpPr>
          <p:cNvPr id="21" name="굽은 화살표 20"/>
          <p:cNvSpPr/>
          <p:nvPr/>
        </p:nvSpPr>
        <p:spPr>
          <a:xfrm rot="10800000">
            <a:off x="7628238" y="3669955"/>
            <a:ext cx="2438398" cy="1437503"/>
          </a:xfrm>
          <a:prstGeom prst="bentArrow">
            <a:avLst>
              <a:gd name="adj1" fmla="val 35606"/>
              <a:gd name="adj2" fmla="val 37847"/>
              <a:gd name="adj3" fmla="val 25000"/>
              <a:gd name="adj4" fmla="val 43750"/>
            </a:avLst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dirty="0" smtClean="0">
              <a:solidFill>
                <a:srgbClr val="00B0F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71459" y="2144583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</a:rPr>
              <a:t>자동화 설비</a:t>
            </a:r>
            <a:endParaRPr lang="ko-KR" altLang="en-US" dirty="0" smtClean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65437" y="4388707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</a:rPr>
              <a:t>식약청</a:t>
            </a:r>
            <a:r>
              <a:rPr lang="ko-KR" altLang="en-US" dirty="0" smtClean="0">
                <a:solidFill>
                  <a:schemeClr val="bg1"/>
                </a:solidFill>
              </a:rPr>
              <a:t> 시설 인증</a:t>
            </a:r>
          </a:p>
        </p:txBody>
      </p:sp>
      <p:sp>
        <p:nvSpPr>
          <p:cNvPr id="26" name="톱니 모양의 오른쪽 화살표 25"/>
          <p:cNvSpPr/>
          <p:nvPr/>
        </p:nvSpPr>
        <p:spPr>
          <a:xfrm rot="10800000">
            <a:off x="1025611" y="4130372"/>
            <a:ext cx="4013054" cy="893805"/>
          </a:xfrm>
          <a:prstGeom prst="notchedRightArrow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dirty="0" smtClean="0">
              <a:solidFill>
                <a:schemeClr val="bg1"/>
              </a:solidFill>
            </a:endParaRPr>
          </a:p>
        </p:txBody>
      </p:sp>
      <p:sp>
        <p:nvSpPr>
          <p:cNvPr id="27" name="톱니 모양의 오른쪽 화살표 26"/>
          <p:cNvSpPr/>
          <p:nvPr/>
        </p:nvSpPr>
        <p:spPr>
          <a:xfrm rot="10800000">
            <a:off x="4996481" y="4130370"/>
            <a:ext cx="2677063" cy="893805"/>
          </a:xfrm>
          <a:prstGeom prst="notchedRightArrow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dirty="0" smtClean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52943" y="4388707"/>
            <a:ext cx="3248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</a:rPr>
              <a:t>제품별 판매 허가</a:t>
            </a:r>
            <a:r>
              <a:rPr lang="en-US" altLang="ko-KR" dirty="0" smtClean="0">
                <a:solidFill>
                  <a:schemeClr val="bg1"/>
                </a:solidFill>
              </a:rPr>
              <a:t>(KF80, KF94)</a:t>
            </a:r>
            <a:endParaRPr lang="ko-KR" altLang="en-US" dirty="0" smtClean="0">
              <a:solidFill>
                <a:schemeClr val="bg1"/>
              </a:solidFill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14" y="4573373"/>
            <a:ext cx="1257401" cy="97500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825" y="3415764"/>
            <a:ext cx="1230596" cy="10695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275865" y="4388707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</a:rPr>
              <a:t>의약품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제조업 신고</a:t>
            </a:r>
          </a:p>
        </p:txBody>
      </p:sp>
    </p:spTree>
    <p:extLst>
      <p:ext uri="{BB962C8B-B14F-4D97-AF65-F5344CB8AC3E}">
        <p14:creationId xmlns:p14="http://schemas.microsoft.com/office/powerpoint/2010/main" val="2313033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  </a:t>
            </a:r>
            <a:r>
              <a:rPr lang="ko-KR" altLang="en-US" dirty="0" smtClean="0"/>
              <a:t>인증사항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28584" y="902043"/>
            <a:ext cx="3320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공장 </a:t>
            </a:r>
            <a:r>
              <a:rPr lang="ko-KR" altLang="en-US" sz="1000" dirty="0" err="1" smtClean="0"/>
              <a:t>설립후</a:t>
            </a:r>
            <a:r>
              <a:rPr lang="ko-KR" altLang="en-US" sz="1000" dirty="0" smtClean="0"/>
              <a:t> 판매 전까지 </a:t>
            </a:r>
            <a:r>
              <a:rPr lang="ko-KR" altLang="en-US" sz="1000" dirty="0" err="1" smtClean="0"/>
              <a:t>갖추워야</a:t>
            </a:r>
            <a:r>
              <a:rPr lang="ko-KR" altLang="en-US" sz="1000" dirty="0" smtClean="0"/>
              <a:t> 할 인증 사항입니다</a:t>
            </a:r>
            <a:r>
              <a:rPr lang="en-US" altLang="ko-KR" sz="1000" dirty="0" smtClean="0"/>
              <a:t>.</a:t>
            </a:r>
          </a:p>
        </p:txBody>
      </p:sp>
      <p:graphicFrame>
        <p:nvGraphicFramePr>
          <p:cNvPr id="31" name="다이어그램 30"/>
          <p:cNvGraphicFramePr/>
          <p:nvPr>
            <p:extLst>
              <p:ext uri="{D42A27DB-BD31-4B8C-83A1-F6EECF244321}">
                <p14:modId xmlns:p14="http://schemas.microsoft.com/office/powerpoint/2010/main" val="1823849301"/>
              </p:ext>
            </p:extLst>
          </p:nvPr>
        </p:nvGraphicFramePr>
        <p:xfrm>
          <a:off x="1294646" y="1217608"/>
          <a:ext cx="9841115" cy="4114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291545" y="5501204"/>
            <a:ext cx="10344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※ </a:t>
            </a:r>
            <a:r>
              <a:rPr lang="ko-KR" altLang="en-US" sz="1000" dirty="0" err="1" smtClean="0"/>
              <a:t>지면류제</a:t>
            </a:r>
            <a:r>
              <a:rPr lang="ko-KR" altLang="en-US" sz="1000" dirty="0" smtClean="0"/>
              <a:t> </a:t>
            </a:r>
            <a:r>
              <a:rPr lang="ko-KR" altLang="en-US" sz="1000" dirty="0" err="1"/>
              <a:t>의약외품은</a:t>
            </a:r>
            <a:r>
              <a:rPr lang="ko-KR" altLang="en-US" sz="1000" dirty="0"/>
              <a:t> 생리대</a:t>
            </a:r>
            <a:r>
              <a:rPr lang="en-US" altLang="ko-KR" sz="1000" dirty="0"/>
              <a:t>, </a:t>
            </a:r>
            <a:r>
              <a:rPr lang="ko-KR" altLang="en-US" sz="1000" dirty="0"/>
              <a:t>마스크</a:t>
            </a:r>
            <a:r>
              <a:rPr lang="en-US" altLang="ko-KR" sz="1000" dirty="0"/>
              <a:t>, </a:t>
            </a:r>
            <a:r>
              <a:rPr lang="ko-KR" altLang="en-US" sz="1000" dirty="0"/>
              <a:t>환부의 </a:t>
            </a:r>
            <a:r>
              <a:rPr lang="ko-KR" altLang="en-US" sz="1000" dirty="0" err="1"/>
              <a:t>보존ㆍ보호ㆍ처치</a:t>
            </a:r>
            <a:r>
              <a:rPr lang="ko-KR" altLang="en-US" sz="1000" dirty="0"/>
              <a:t> 등 목적으로 사용하는 붕대</a:t>
            </a:r>
            <a:r>
              <a:rPr lang="en-US" altLang="ko-KR" sz="1000" dirty="0"/>
              <a:t>, </a:t>
            </a:r>
            <a:r>
              <a:rPr lang="ko-KR" altLang="en-US" sz="1000" dirty="0"/>
              <a:t>거즈</a:t>
            </a:r>
            <a:r>
              <a:rPr lang="en-US" altLang="ko-KR" sz="1000" dirty="0"/>
              <a:t>, </a:t>
            </a:r>
            <a:r>
              <a:rPr lang="ko-KR" altLang="en-US" sz="1000" dirty="0"/>
              <a:t>탈지면 반창고 등 위생용품을 </a:t>
            </a:r>
            <a:r>
              <a:rPr lang="ko-KR" altLang="en-US" sz="1000" dirty="0" smtClean="0"/>
              <a:t>말함</a:t>
            </a:r>
            <a:endParaRPr lang="en-US" altLang="ko-KR" sz="1000" dirty="0" smtClean="0"/>
          </a:p>
          <a:p>
            <a:r>
              <a:rPr lang="en-US" altLang="ko-KR" sz="1000" dirty="0" smtClean="0"/>
              <a:t>※ </a:t>
            </a:r>
            <a:r>
              <a:rPr lang="ko-KR" altLang="en-US" sz="1000" dirty="0" err="1" smtClean="0"/>
              <a:t>의약외품</a:t>
            </a:r>
            <a:r>
              <a:rPr lang="ko-KR" altLang="en-US" sz="1000" dirty="0" smtClean="0"/>
              <a:t> 제조업 신고 처리절차 </a:t>
            </a:r>
            <a:r>
              <a:rPr lang="en-US" altLang="ko-KR" sz="1000" dirty="0" smtClean="0"/>
              <a:t>:</a:t>
            </a:r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1. </a:t>
            </a:r>
            <a:r>
              <a:rPr lang="ko-KR" altLang="en-US" sz="1000" dirty="0" smtClean="0"/>
              <a:t>시설에 대한 자료 검토</a:t>
            </a:r>
            <a:r>
              <a:rPr lang="en-US" altLang="ko-KR" sz="1000" dirty="0" smtClean="0"/>
              <a:t> 2. </a:t>
            </a:r>
            <a:r>
              <a:rPr lang="ko-KR" altLang="en-US" sz="1000" dirty="0" smtClean="0"/>
              <a:t>대표자 </a:t>
            </a:r>
            <a:r>
              <a:rPr lang="ko-KR" altLang="en-US" sz="1000" dirty="0" err="1" smtClean="0"/>
              <a:t>결적사유</a:t>
            </a:r>
            <a:r>
              <a:rPr lang="ko-KR" altLang="en-US" sz="1000" dirty="0" smtClean="0"/>
              <a:t> 조회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약사법 제</a:t>
            </a:r>
            <a:r>
              <a:rPr lang="en-US" altLang="ko-KR" sz="1000" dirty="0" smtClean="0"/>
              <a:t>5</a:t>
            </a:r>
            <a:r>
              <a:rPr lang="ko-KR" altLang="en-US" sz="1000" dirty="0" smtClean="0"/>
              <a:t>조에 따름</a:t>
            </a:r>
            <a:r>
              <a:rPr lang="en-US" altLang="ko-KR" sz="1000" dirty="0"/>
              <a:t> </a:t>
            </a:r>
            <a:r>
              <a:rPr lang="en-US" altLang="ko-KR" sz="1000" dirty="0" smtClean="0"/>
              <a:t>3.</a:t>
            </a:r>
            <a:r>
              <a:rPr lang="ko-KR" altLang="en-US" sz="1000" dirty="0"/>
              <a:t> 제조업 허가 취소 및 </a:t>
            </a:r>
            <a:r>
              <a:rPr lang="ko-KR" altLang="en-US" sz="1000" dirty="0" err="1"/>
              <a:t>제조소</a:t>
            </a:r>
            <a:r>
              <a:rPr lang="ko-KR" altLang="en-US" sz="1000" dirty="0"/>
              <a:t> 폐쇄된 날로부터 </a:t>
            </a:r>
            <a:r>
              <a:rPr lang="en-US" altLang="ko-KR" sz="1000" dirty="0"/>
              <a:t>1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미경과자인지에</a:t>
            </a:r>
            <a:r>
              <a:rPr lang="ko-KR" altLang="en-US" sz="1000" dirty="0"/>
              <a:t> 대해 ***시스템 </a:t>
            </a:r>
            <a:r>
              <a:rPr lang="ko-KR" altLang="en-US" sz="1000" dirty="0" smtClean="0"/>
              <a:t>확인 </a:t>
            </a:r>
            <a:r>
              <a:rPr lang="en-US" altLang="ko-KR" sz="1000" dirty="0" smtClean="0"/>
              <a:t>4.</a:t>
            </a:r>
            <a:r>
              <a:rPr lang="ko-KR" altLang="en-US" sz="1000" dirty="0" smtClean="0"/>
              <a:t>제조관리자</a:t>
            </a:r>
            <a:r>
              <a:rPr lang="en-US" altLang="ko-KR" sz="1000" dirty="0" smtClean="0"/>
              <a:t> </a:t>
            </a:r>
          </a:p>
          <a:p>
            <a:r>
              <a:rPr lang="en-US" altLang="ko-KR" sz="1000" dirty="0" smtClean="0"/>
              <a:t>※ </a:t>
            </a:r>
            <a:r>
              <a:rPr lang="ko-KR" altLang="en-US" sz="1000" dirty="0" err="1"/>
              <a:t>의약외품</a:t>
            </a:r>
            <a:r>
              <a:rPr lang="ko-KR" altLang="en-US" sz="1000" dirty="0"/>
              <a:t> </a:t>
            </a:r>
            <a:r>
              <a:rPr lang="en-US" altLang="ko-KR" sz="1000" dirty="0"/>
              <a:t>'</a:t>
            </a:r>
            <a:r>
              <a:rPr lang="ko-KR" altLang="en-US" sz="1000" dirty="0" err="1"/>
              <a:t>보건용마스크</a:t>
            </a:r>
            <a:r>
              <a:rPr lang="en-US" altLang="ko-KR" sz="1000" dirty="0"/>
              <a:t>' </a:t>
            </a:r>
            <a:r>
              <a:rPr lang="ko-KR" altLang="en-US" sz="1000" dirty="0"/>
              <a:t>품목허가 현황 검색 </a:t>
            </a:r>
            <a:r>
              <a:rPr lang="ko-KR" altLang="en-US" sz="1000" dirty="0" smtClean="0"/>
              <a:t>방법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</a:t>
            </a:r>
            <a:r>
              <a:rPr lang="ko-KR" altLang="en-US" sz="1000" dirty="0"/>
              <a:t>인터넷 사이트 </a:t>
            </a:r>
            <a:r>
              <a:rPr lang="en-US" altLang="ko-KR" sz="1000" dirty="0"/>
              <a:t>(nedrug.mfds.go.kr) </a:t>
            </a:r>
            <a:r>
              <a:rPr lang="ko-KR" altLang="en-US" sz="1000" dirty="0"/>
              <a:t>접속 → 의약품정보 → 의약품 및 화장품 허가 정보 </a:t>
            </a:r>
            <a:r>
              <a:rPr lang="en-US" altLang="ko-KR" sz="1000" dirty="0"/>
              <a:t>- </a:t>
            </a:r>
            <a:r>
              <a:rPr lang="ko-KR" altLang="en-US" sz="1000" dirty="0"/>
              <a:t>의약품 등 </a:t>
            </a:r>
            <a:r>
              <a:rPr lang="ko-KR" altLang="en-US" sz="1000" dirty="0" smtClean="0"/>
              <a:t>정보검색→ </a:t>
            </a:r>
            <a:r>
              <a:rPr lang="en-US" altLang="ko-KR" sz="1000" dirty="0"/>
              <a:t>'</a:t>
            </a:r>
            <a:r>
              <a:rPr lang="ko-KR" altLang="en-US" sz="1000" dirty="0"/>
              <a:t>품목구분</a:t>
            </a:r>
            <a:r>
              <a:rPr lang="en-US" altLang="ko-KR" sz="1000" dirty="0"/>
              <a:t>'</a:t>
            </a:r>
            <a:r>
              <a:rPr lang="ko-KR" altLang="en-US" sz="1000" dirty="0"/>
              <a:t>에서 </a:t>
            </a:r>
            <a:r>
              <a:rPr lang="en-US" altLang="ko-KR" sz="1000" dirty="0"/>
              <a:t>'</a:t>
            </a:r>
            <a:r>
              <a:rPr lang="ko-KR" altLang="en-US" sz="1000" dirty="0" err="1"/>
              <a:t>의약외품</a:t>
            </a:r>
            <a:r>
              <a:rPr lang="en-US" altLang="ko-KR" sz="1000" dirty="0"/>
              <a:t>'</a:t>
            </a:r>
            <a:r>
              <a:rPr lang="ko-KR" altLang="en-US" sz="1000" dirty="0"/>
              <a:t>을 선택한 후 </a:t>
            </a:r>
            <a:r>
              <a:rPr lang="en-US" altLang="ko-KR" sz="1000" dirty="0"/>
              <a:t>'</a:t>
            </a:r>
            <a:r>
              <a:rPr lang="ko-KR" altLang="en-US" sz="1000" dirty="0"/>
              <a:t>분류번호</a:t>
            </a:r>
            <a:r>
              <a:rPr lang="en-US" altLang="ko-KR" sz="1000" dirty="0"/>
              <a:t>'</a:t>
            </a:r>
            <a:r>
              <a:rPr lang="ko-KR" altLang="en-US" sz="1000" dirty="0"/>
              <a:t>에서 </a:t>
            </a:r>
            <a:r>
              <a:rPr lang="en-US" altLang="ko-KR" sz="1000" dirty="0"/>
              <a:t>[32200] </a:t>
            </a:r>
          </a:p>
          <a:p>
            <a:r>
              <a:rPr lang="en-US" altLang="ko-KR" sz="1000" dirty="0" smtClean="0"/>
              <a:t>  </a:t>
            </a:r>
            <a:r>
              <a:rPr lang="ko-KR" altLang="en-US" sz="1000" dirty="0" smtClean="0"/>
              <a:t>보건용 </a:t>
            </a:r>
            <a:r>
              <a:rPr lang="ko-KR" altLang="en-US" sz="1000" dirty="0"/>
              <a:t>마스크 선택 → </a:t>
            </a:r>
            <a:r>
              <a:rPr lang="en-US" altLang="ko-KR" sz="1000" dirty="0"/>
              <a:t>'</a:t>
            </a:r>
            <a:r>
              <a:rPr lang="ko-KR" altLang="en-US" sz="1000" dirty="0"/>
              <a:t>검색</a:t>
            </a:r>
            <a:r>
              <a:rPr lang="en-US" altLang="ko-KR" sz="1000" dirty="0"/>
              <a:t>' </a:t>
            </a:r>
            <a:r>
              <a:rPr lang="ko-KR" altLang="en-US" sz="1000" dirty="0"/>
              <a:t>아이콘 </a:t>
            </a:r>
            <a:r>
              <a:rPr lang="ko-KR" altLang="en-US" sz="1000" dirty="0" smtClean="0"/>
              <a:t>클릭 → </a:t>
            </a:r>
            <a:r>
              <a:rPr lang="ko-KR" altLang="en-US" sz="1000" dirty="0"/>
              <a:t>검색 결과 확인</a:t>
            </a:r>
            <a:r>
              <a:rPr lang="en-US" altLang="ko-KR" sz="1000" dirty="0"/>
              <a:t>('</a:t>
            </a:r>
            <a:r>
              <a:rPr lang="ko-KR" altLang="en-US" sz="1000" dirty="0"/>
              <a:t>엑셀다운로드</a:t>
            </a:r>
            <a:r>
              <a:rPr lang="en-US" altLang="ko-KR" sz="1000" dirty="0"/>
              <a:t>' </a:t>
            </a:r>
            <a:r>
              <a:rPr lang="ko-KR" altLang="en-US" sz="1000" dirty="0"/>
              <a:t>아이콘을 클릭하면 검색 결과를 엑셀 파일로 </a:t>
            </a:r>
            <a:r>
              <a:rPr lang="ko-KR" altLang="en-US" sz="1000" dirty="0" err="1"/>
              <a:t>내려받을</a:t>
            </a:r>
            <a:r>
              <a:rPr lang="ko-KR" altLang="en-US" sz="1000" dirty="0"/>
              <a:t> 수 있음</a:t>
            </a:r>
            <a:r>
              <a:rPr lang="en-US" altLang="ko-KR" sz="1000" dirty="0"/>
              <a:t>)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40378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  </a:t>
            </a:r>
            <a:r>
              <a:rPr lang="ko-KR" altLang="en-US" dirty="0" smtClean="0"/>
              <a:t>자동화 공정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28584" y="902043"/>
            <a:ext cx="1601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자동화 공정에 대한 도식</a:t>
            </a:r>
            <a:endParaRPr lang="en-US" altLang="ko-KR" sz="1000" dirty="0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128583" y="1444028"/>
            <a:ext cx="5389911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smtClean="0">
                <a:solidFill>
                  <a:srgbClr val="00B0F0"/>
                </a:solidFill>
              </a:rPr>
              <a:t>원자재 </a:t>
            </a:r>
            <a:r>
              <a:rPr lang="en-US" altLang="ko-KR" sz="1000" dirty="0" smtClean="0">
                <a:solidFill>
                  <a:srgbClr val="00B0F0"/>
                </a:solidFill>
              </a:rPr>
              <a:t>A(</a:t>
            </a:r>
            <a:r>
              <a:rPr lang="ko-KR" altLang="en-US" sz="1000" dirty="0" smtClean="0">
                <a:solidFill>
                  <a:srgbClr val="00B0F0"/>
                </a:solidFill>
              </a:rPr>
              <a:t>코</a:t>
            </a:r>
            <a:r>
              <a:rPr lang="en-US" altLang="ko-KR" sz="1000" dirty="0" smtClean="0">
                <a:solidFill>
                  <a:srgbClr val="00B0F0"/>
                </a:solidFill>
              </a:rPr>
              <a:t>) </a:t>
            </a:r>
            <a:r>
              <a:rPr lang="en-US" altLang="ko-KR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ko-KR" altLang="en-US" sz="1000" dirty="0" err="1" smtClean="0">
                <a:solidFill>
                  <a:srgbClr val="00B0F0"/>
                </a:solidFill>
                <a:sym typeface="Wingdings" panose="05000000000000000000" pitchFamily="2" charset="2"/>
              </a:rPr>
              <a:t>이단접기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 </a:t>
            </a:r>
            <a:r>
              <a:rPr lang="en-US" altLang="ko-KR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ko-KR" altLang="en-US" sz="1000" dirty="0" err="1" smtClean="0">
                <a:solidFill>
                  <a:srgbClr val="00B0F0"/>
                </a:solidFill>
                <a:sym typeface="Wingdings" panose="05000000000000000000" pitchFamily="2" charset="2"/>
              </a:rPr>
              <a:t>알미늄바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 삽입 </a:t>
            </a:r>
            <a:r>
              <a:rPr lang="en-US" altLang="ko-KR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열 </a:t>
            </a:r>
            <a:r>
              <a:rPr lang="ko-KR" altLang="en-US" sz="1000" dirty="0" err="1" smtClean="0">
                <a:solidFill>
                  <a:srgbClr val="00B0F0"/>
                </a:solidFill>
                <a:sym typeface="Wingdings" panose="05000000000000000000" pitchFamily="2" charset="2"/>
              </a:rPr>
              <a:t>융착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 봉재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128583" y="1886599"/>
            <a:ext cx="5389911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smtClean="0">
                <a:solidFill>
                  <a:srgbClr val="00B0F0"/>
                </a:solidFill>
              </a:rPr>
              <a:t>원자재 </a:t>
            </a:r>
            <a:r>
              <a:rPr lang="en-US" altLang="ko-KR" sz="1000" dirty="0" smtClean="0">
                <a:solidFill>
                  <a:srgbClr val="00B0F0"/>
                </a:solidFill>
              </a:rPr>
              <a:t>B(</a:t>
            </a:r>
            <a:r>
              <a:rPr lang="ko-KR" altLang="en-US" sz="1000" dirty="0" smtClean="0">
                <a:solidFill>
                  <a:srgbClr val="00B0F0"/>
                </a:solidFill>
              </a:rPr>
              <a:t>입</a:t>
            </a:r>
            <a:r>
              <a:rPr lang="en-US" altLang="ko-KR" sz="1000" dirty="0" smtClean="0">
                <a:solidFill>
                  <a:srgbClr val="00B0F0"/>
                </a:solidFill>
              </a:rPr>
              <a:t>) </a:t>
            </a:r>
            <a:r>
              <a:rPr lang="en-US" altLang="ko-KR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ko-KR" altLang="en-US" sz="1000" dirty="0" err="1" smtClean="0">
                <a:solidFill>
                  <a:srgbClr val="00B0F0"/>
                </a:solidFill>
                <a:sym typeface="Wingdings" panose="05000000000000000000" pitchFamily="2" charset="2"/>
              </a:rPr>
              <a:t>이단접기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 </a:t>
            </a:r>
            <a:r>
              <a:rPr lang="en-US" altLang="ko-KR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열 </a:t>
            </a:r>
            <a:r>
              <a:rPr lang="ko-KR" altLang="en-US" sz="1000" dirty="0" err="1" smtClean="0">
                <a:solidFill>
                  <a:srgbClr val="00B0F0"/>
                </a:solidFill>
                <a:sym typeface="Wingdings" panose="05000000000000000000" pitchFamily="2" charset="2"/>
              </a:rPr>
              <a:t>융착</a:t>
            </a:r>
            <a:r>
              <a:rPr lang="ko-KR" altLang="en-US" sz="1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 봉재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8461891" y="1664789"/>
            <a:ext cx="1917907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smtClean="0">
                <a:solidFill>
                  <a:srgbClr val="00B0F0"/>
                </a:solidFill>
              </a:rPr>
              <a:t>원자재 </a:t>
            </a:r>
            <a:r>
              <a:rPr lang="en-US" altLang="ko-KR" sz="1000" dirty="0" smtClean="0">
                <a:solidFill>
                  <a:srgbClr val="00B0F0"/>
                </a:solidFill>
              </a:rPr>
              <a:t>3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중필터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cxnSp>
        <p:nvCxnSpPr>
          <p:cNvPr id="8" name="직선 화살표 연결선 7"/>
          <p:cNvCxnSpPr>
            <a:stCxn id="6" idx="3"/>
            <a:endCxn id="30" idx="1"/>
          </p:cNvCxnSpPr>
          <p:nvPr/>
        </p:nvCxnSpPr>
        <p:spPr>
          <a:xfrm>
            <a:off x="6518494" y="1625097"/>
            <a:ext cx="1943397" cy="22076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20" idx="3"/>
            <a:endCxn id="30" idx="1"/>
          </p:cNvCxnSpPr>
          <p:nvPr/>
        </p:nvCxnSpPr>
        <p:spPr>
          <a:xfrm flipV="1">
            <a:off x="6518494" y="1845858"/>
            <a:ext cx="1943397" cy="22181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모서리가 둥근 직사각형 30"/>
          <p:cNvSpPr/>
          <p:nvPr/>
        </p:nvSpPr>
        <p:spPr>
          <a:xfrm>
            <a:off x="8461891" y="2348326"/>
            <a:ext cx="1917907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 smtClean="0">
                <a:solidFill>
                  <a:srgbClr val="00B0F0"/>
                </a:solidFill>
              </a:rPr>
              <a:t>2</a:t>
            </a:r>
            <a:r>
              <a:rPr lang="ko-KR" altLang="en-US" sz="1000" dirty="0" smtClean="0">
                <a:solidFill>
                  <a:srgbClr val="00B0F0"/>
                </a:solidFill>
              </a:rPr>
              <a:t>단 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융착</a:t>
            </a:r>
            <a:r>
              <a:rPr lang="ko-KR" altLang="en-US" sz="1000" dirty="0" smtClean="0">
                <a:solidFill>
                  <a:srgbClr val="00B0F0"/>
                </a:solidFill>
              </a:rPr>
              <a:t> </a:t>
            </a:r>
            <a:r>
              <a:rPr lang="en-US" altLang="ko-KR" sz="1000" dirty="0" smtClean="0">
                <a:solidFill>
                  <a:srgbClr val="00B0F0"/>
                </a:solidFill>
              </a:rPr>
              <a:t>/ 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컷팅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cxnSp>
        <p:nvCxnSpPr>
          <p:cNvPr id="14" name="직선 화살표 연결선 13"/>
          <p:cNvCxnSpPr>
            <a:stCxn id="30" idx="2"/>
            <a:endCxn id="31" idx="0"/>
          </p:cNvCxnSpPr>
          <p:nvPr/>
        </p:nvCxnSpPr>
        <p:spPr>
          <a:xfrm>
            <a:off x="9420845" y="2026927"/>
            <a:ext cx="0" cy="32139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직사각형 31"/>
          <p:cNvSpPr/>
          <p:nvPr/>
        </p:nvSpPr>
        <p:spPr>
          <a:xfrm>
            <a:off x="5754904" y="3070340"/>
            <a:ext cx="1208638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smtClean="0">
                <a:solidFill>
                  <a:srgbClr val="00B0F0"/>
                </a:solidFill>
              </a:rPr>
              <a:t>줄 연결 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융착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944211" y="3070340"/>
            <a:ext cx="1611517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smtClean="0">
                <a:solidFill>
                  <a:srgbClr val="00B0F0"/>
                </a:solidFill>
              </a:rPr>
              <a:t>끈 </a:t>
            </a:r>
            <a:r>
              <a:rPr lang="ko-KR" altLang="en-US" sz="1000" smtClean="0">
                <a:solidFill>
                  <a:srgbClr val="00B0F0"/>
                </a:solidFill>
              </a:rPr>
              <a:t>조절 플라스틱 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융착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2536397" y="3077130"/>
            <a:ext cx="1208638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 smtClean="0">
                <a:solidFill>
                  <a:srgbClr val="00B0F0"/>
                </a:solidFill>
              </a:rPr>
              <a:t>5</a:t>
            </a:r>
            <a:r>
              <a:rPr lang="ko-KR" altLang="en-US" sz="1000" dirty="0" smtClean="0">
                <a:solidFill>
                  <a:srgbClr val="00B0F0"/>
                </a:solidFill>
              </a:rPr>
              <a:t>단 적재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128583" y="3077130"/>
            <a:ext cx="1208638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 smtClean="0">
                <a:solidFill>
                  <a:srgbClr val="00B0F0"/>
                </a:solidFill>
              </a:rPr>
              <a:t>5</a:t>
            </a:r>
            <a:r>
              <a:rPr lang="ko-KR" altLang="en-US" sz="1000" dirty="0" smtClean="0">
                <a:solidFill>
                  <a:srgbClr val="00B0F0"/>
                </a:solidFill>
              </a:rPr>
              <a:t>단 포장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754904" y="3735770"/>
            <a:ext cx="1208638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smtClean="0">
                <a:solidFill>
                  <a:srgbClr val="00B0F0"/>
                </a:solidFill>
              </a:rPr>
              <a:t>줄 연결 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융착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944211" y="3735770"/>
            <a:ext cx="1611517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smtClean="0">
                <a:solidFill>
                  <a:srgbClr val="00B0F0"/>
                </a:solidFill>
              </a:rPr>
              <a:t>끈 </a:t>
            </a:r>
            <a:r>
              <a:rPr lang="ko-KR" altLang="en-US" sz="1000" smtClean="0">
                <a:solidFill>
                  <a:srgbClr val="00B0F0"/>
                </a:solidFill>
              </a:rPr>
              <a:t>조절 플라스틱 </a:t>
            </a:r>
            <a:r>
              <a:rPr lang="ko-KR" altLang="en-US" sz="1000" dirty="0" err="1" smtClean="0">
                <a:solidFill>
                  <a:srgbClr val="00B0F0"/>
                </a:solidFill>
              </a:rPr>
              <a:t>융착</a:t>
            </a:r>
            <a:endParaRPr lang="ko-KR" altLang="en-US" sz="1000" dirty="0" smtClean="0">
              <a:solidFill>
                <a:srgbClr val="00B0F0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2536397" y="3742560"/>
            <a:ext cx="1208638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 smtClean="0">
                <a:solidFill>
                  <a:srgbClr val="00B0F0"/>
                </a:solidFill>
              </a:rPr>
              <a:t>5</a:t>
            </a:r>
            <a:r>
              <a:rPr lang="ko-KR" altLang="en-US" sz="1000" dirty="0" smtClean="0">
                <a:solidFill>
                  <a:srgbClr val="00B0F0"/>
                </a:solidFill>
              </a:rPr>
              <a:t>단 적재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1128583" y="3742560"/>
            <a:ext cx="1208638" cy="3621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 smtClean="0">
                <a:solidFill>
                  <a:srgbClr val="00B0F0"/>
                </a:solidFill>
              </a:rPr>
              <a:t>5</a:t>
            </a:r>
            <a:r>
              <a:rPr lang="ko-KR" altLang="en-US" sz="1000" dirty="0" smtClean="0">
                <a:solidFill>
                  <a:srgbClr val="00B0F0"/>
                </a:solidFill>
              </a:rPr>
              <a:t>단 포장</a:t>
            </a:r>
          </a:p>
        </p:txBody>
      </p:sp>
      <p:sp>
        <p:nvSpPr>
          <p:cNvPr id="16" name="타원 15"/>
          <p:cNvSpPr/>
          <p:nvPr/>
        </p:nvSpPr>
        <p:spPr>
          <a:xfrm>
            <a:off x="7338046" y="3047706"/>
            <a:ext cx="391562" cy="391562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좌</a:t>
            </a:r>
          </a:p>
        </p:txBody>
      </p:sp>
      <p:sp>
        <p:nvSpPr>
          <p:cNvPr id="40" name="타원 39"/>
          <p:cNvSpPr/>
          <p:nvPr/>
        </p:nvSpPr>
        <p:spPr>
          <a:xfrm>
            <a:off x="7338046" y="3727848"/>
            <a:ext cx="391562" cy="391562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우</a:t>
            </a:r>
          </a:p>
        </p:txBody>
      </p:sp>
      <p:cxnSp>
        <p:nvCxnSpPr>
          <p:cNvPr id="41" name="꺾인 연결선 40"/>
          <p:cNvCxnSpPr>
            <a:stCxn id="31" idx="2"/>
            <a:endCxn id="16" idx="6"/>
          </p:cNvCxnSpPr>
          <p:nvPr/>
        </p:nvCxnSpPr>
        <p:spPr>
          <a:xfrm rot="5400000">
            <a:off x="8308716" y="2131357"/>
            <a:ext cx="533023" cy="1691237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42"/>
          <p:cNvCxnSpPr>
            <a:stCxn id="31" idx="2"/>
            <a:endCxn id="40" idx="6"/>
          </p:cNvCxnSpPr>
          <p:nvPr/>
        </p:nvCxnSpPr>
        <p:spPr>
          <a:xfrm rot="5400000">
            <a:off x="7968645" y="2471428"/>
            <a:ext cx="1213165" cy="1691237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16" idx="2"/>
            <a:endCxn id="32" idx="3"/>
          </p:cNvCxnSpPr>
          <p:nvPr/>
        </p:nvCxnSpPr>
        <p:spPr>
          <a:xfrm flipH="1">
            <a:off x="6963542" y="3243487"/>
            <a:ext cx="374504" cy="792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40" idx="2"/>
            <a:endCxn id="36" idx="3"/>
          </p:cNvCxnSpPr>
          <p:nvPr/>
        </p:nvCxnSpPr>
        <p:spPr>
          <a:xfrm flipH="1" flipV="1">
            <a:off x="6963542" y="3916839"/>
            <a:ext cx="374504" cy="67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32" idx="1"/>
            <a:endCxn id="33" idx="3"/>
          </p:cNvCxnSpPr>
          <p:nvPr/>
        </p:nvCxnSpPr>
        <p:spPr>
          <a:xfrm flipH="1">
            <a:off x="5555728" y="3251409"/>
            <a:ext cx="199176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36" idx="1"/>
            <a:endCxn id="37" idx="3"/>
          </p:cNvCxnSpPr>
          <p:nvPr/>
        </p:nvCxnSpPr>
        <p:spPr>
          <a:xfrm flipH="1">
            <a:off x="5555728" y="3916839"/>
            <a:ext cx="199176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33" idx="1"/>
            <a:endCxn id="34" idx="3"/>
          </p:cNvCxnSpPr>
          <p:nvPr/>
        </p:nvCxnSpPr>
        <p:spPr>
          <a:xfrm flipH="1">
            <a:off x="3745035" y="3251409"/>
            <a:ext cx="199176" cy="67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stCxn id="34" idx="1"/>
            <a:endCxn id="35" idx="3"/>
          </p:cNvCxnSpPr>
          <p:nvPr/>
        </p:nvCxnSpPr>
        <p:spPr>
          <a:xfrm flipH="1">
            <a:off x="2337221" y="3258199"/>
            <a:ext cx="199176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>
            <a:stCxn id="37" idx="1"/>
            <a:endCxn id="38" idx="3"/>
          </p:cNvCxnSpPr>
          <p:nvPr/>
        </p:nvCxnSpPr>
        <p:spPr>
          <a:xfrm flipH="1">
            <a:off x="3745035" y="3916839"/>
            <a:ext cx="199176" cy="67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>
            <a:stCxn id="38" idx="1"/>
            <a:endCxn id="39" idx="3"/>
          </p:cNvCxnSpPr>
          <p:nvPr/>
        </p:nvCxnSpPr>
        <p:spPr>
          <a:xfrm flipH="1">
            <a:off x="2337221" y="3923629"/>
            <a:ext cx="199176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  </a:t>
            </a:r>
            <a:r>
              <a:rPr lang="ko-KR" altLang="en-US" dirty="0" smtClean="0"/>
              <a:t>일정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301618"/>
              </p:ext>
            </p:extLst>
          </p:nvPr>
        </p:nvGraphicFramePr>
        <p:xfrm>
          <a:off x="1226241" y="1240526"/>
          <a:ext cx="9411580" cy="3720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5022"/>
                <a:gridCol w="805759"/>
                <a:gridCol w="728804"/>
                <a:gridCol w="683536"/>
                <a:gridCol w="692590"/>
                <a:gridCol w="688064"/>
                <a:gridCol w="642796"/>
                <a:gridCol w="2965009"/>
              </a:tblGrid>
              <a:tr h="46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M2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M3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M4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M5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비고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6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클린룸</a:t>
                      </a:r>
                      <a:r>
                        <a:rPr lang="ko-KR" altLang="en-US" sz="1600" dirty="0" smtClean="0"/>
                        <a:t> 설치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6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자동화 설비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6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에어샤워 설치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6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의약외품</a:t>
                      </a:r>
                      <a:r>
                        <a:rPr lang="ko-KR" altLang="en-US" sz="1600" dirty="0" smtClean="0"/>
                        <a:t> 제조업 신고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6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품목허가증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662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조달 등록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843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테스트 </a:t>
                      </a:r>
                      <a:r>
                        <a:rPr lang="en-US" altLang="ko-KR" sz="1600" dirty="0" err="1" smtClean="0"/>
                        <a:t>alc</a:t>
                      </a: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수정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6" name="직선 화살표 연결선 5"/>
          <p:cNvCxnSpPr/>
          <p:nvPr/>
        </p:nvCxnSpPr>
        <p:spPr>
          <a:xfrm>
            <a:off x="3472004" y="1932915"/>
            <a:ext cx="73333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3861303" y="2394642"/>
            <a:ext cx="145760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/>
          <p:nvPr/>
        </p:nvCxnSpPr>
        <p:spPr>
          <a:xfrm>
            <a:off x="5362669" y="2833735"/>
            <a:ext cx="73333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>
            <a:off x="4264183" y="3286409"/>
            <a:ext cx="207324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4264183" y="3816037"/>
            <a:ext cx="207324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5671997" y="4232496"/>
            <a:ext cx="112715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5273644" y="4698749"/>
            <a:ext cx="238558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39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  </a:t>
            </a:r>
            <a:r>
              <a:rPr lang="ko-KR" altLang="en-US" dirty="0" smtClean="0"/>
              <a:t>업체 소개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성진시스템은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타원 2"/>
          <p:cNvSpPr/>
          <p:nvPr/>
        </p:nvSpPr>
        <p:spPr>
          <a:xfrm>
            <a:off x="5061019" y="844061"/>
            <a:ext cx="2069961" cy="2069961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생산활동의 </a:t>
            </a:r>
            <a:endParaRPr lang="en-US" altLang="ko-KR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질적 개선을 위한</a:t>
            </a:r>
            <a:endParaRPr lang="en-US" altLang="ko-KR" sz="12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ko-KR" altLang="en-US" dirty="0" smtClean="0">
                <a:solidFill>
                  <a:srgbClr val="00B0F0"/>
                </a:solidFill>
              </a:rPr>
              <a:t>통합 솔루션 제공</a:t>
            </a:r>
            <a:endParaRPr lang="ko-KR" altLang="en-US" dirty="0">
              <a:solidFill>
                <a:srgbClr val="00B0F0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2220686" y="3156504"/>
            <a:ext cx="502417" cy="502417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9468896" y="3156504"/>
            <a:ext cx="502417" cy="502417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cxnSp>
        <p:nvCxnSpPr>
          <p:cNvPr id="6" name="꺾인 연결선 5"/>
          <p:cNvCxnSpPr>
            <a:stCxn id="4" idx="6"/>
            <a:endCxn id="3" idx="4"/>
          </p:cNvCxnSpPr>
          <p:nvPr/>
        </p:nvCxnSpPr>
        <p:spPr>
          <a:xfrm flipV="1">
            <a:off x="2723103" y="2914022"/>
            <a:ext cx="3372897" cy="493691"/>
          </a:xfrm>
          <a:prstGeom prst="bentConnector2">
            <a:avLst/>
          </a:prstGeom>
          <a:ln w="19050">
            <a:solidFill>
              <a:srgbClr val="83C2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꺾인 연결선 6"/>
          <p:cNvCxnSpPr>
            <a:stCxn id="3" idx="4"/>
            <a:endCxn id="5" idx="2"/>
          </p:cNvCxnSpPr>
          <p:nvPr/>
        </p:nvCxnSpPr>
        <p:spPr>
          <a:xfrm rot="16200000" flipH="1">
            <a:off x="7535603" y="1474419"/>
            <a:ext cx="493691" cy="3372896"/>
          </a:xfrm>
          <a:prstGeom prst="bentConnector2">
            <a:avLst/>
          </a:prstGeom>
          <a:ln w="19050">
            <a:solidFill>
              <a:srgbClr val="83C2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09505" y="3658921"/>
            <a:ext cx="15247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00B0F0"/>
                </a:solidFill>
              </a:rPr>
              <a:t>생산 정보화 시스템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7718" y="3658921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00B0F0"/>
                </a:solidFill>
              </a:rPr>
              <a:t>지능형 시스템 도입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4082" y="4350937"/>
            <a:ext cx="19255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개발적인 측면</a:t>
            </a:r>
            <a:endParaRPr lang="en-US" altLang="ko-KR" sz="1400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다양한 플랫폼을 적용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61159" y="4350937"/>
            <a:ext cx="1566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경영적인 측면</a:t>
            </a:r>
            <a:endParaRPr lang="en-US" altLang="ko-KR" sz="1400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정확한 계획 수립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51706" y="4350937"/>
            <a:ext cx="22397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 err="1" smtClean="0"/>
              <a:t>IoT</a:t>
            </a:r>
            <a:r>
              <a:rPr lang="ko-KR" altLang="en-US" sz="1400" dirty="0" smtClean="0"/>
              <a:t>를 이용한 기능 강화로</a:t>
            </a:r>
            <a:endParaRPr lang="en-US" altLang="ko-KR" sz="1400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스마트 시스템 구축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1262" y="4350937"/>
            <a:ext cx="17956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비전 및 </a:t>
            </a:r>
            <a:r>
              <a:rPr lang="en-US" altLang="ko-KR" sz="1400" dirty="0" smtClean="0"/>
              <a:t>AI </a:t>
            </a:r>
            <a:r>
              <a:rPr lang="ko-KR" altLang="en-US" sz="1400" dirty="0" smtClean="0"/>
              <a:t>기술도입</a:t>
            </a:r>
            <a:endParaRPr lang="en-US" altLang="ko-KR" sz="1400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기업 경쟁력 강화</a:t>
            </a:r>
          </a:p>
        </p:txBody>
      </p:sp>
      <p:cxnSp>
        <p:nvCxnSpPr>
          <p:cNvPr id="14" name="직선 연결선 13"/>
          <p:cNvCxnSpPr>
            <a:stCxn id="10" idx="3"/>
            <a:endCxn id="11" idx="1"/>
          </p:cNvCxnSpPr>
          <p:nvPr/>
        </p:nvCxnSpPr>
        <p:spPr>
          <a:xfrm>
            <a:off x="2119609" y="4720269"/>
            <a:ext cx="74155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>
            <a:stCxn id="13" idx="1"/>
            <a:endCxn id="12" idx="3"/>
          </p:cNvCxnSpPr>
          <p:nvPr/>
        </p:nvCxnSpPr>
        <p:spPr>
          <a:xfrm flipH="1">
            <a:off x="9491422" y="4720269"/>
            <a:ext cx="46984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627479" y="5606980"/>
            <a:ext cx="89370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err="1" smtClean="0">
                <a:solidFill>
                  <a:srgbClr val="00B0F0"/>
                </a:solidFill>
              </a:rPr>
              <a:t>성진시스템의</a:t>
            </a:r>
            <a:r>
              <a:rPr lang="ko-KR" altLang="en-US" sz="1400" dirty="0" smtClean="0">
                <a:solidFill>
                  <a:srgbClr val="00B0F0"/>
                </a:solidFill>
              </a:rPr>
              <a:t> </a:t>
            </a:r>
            <a:r>
              <a:rPr lang="en-US" altLang="ko-KR" sz="1400" dirty="0" smtClean="0">
                <a:solidFill>
                  <a:srgbClr val="00B0F0"/>
                </a:solidFill>
              </a:rPr>
              <a:t>IT</a:t>
            </a:r>
            <a:r>
              <a:rPr lang="ko-KR" altLang="en-US" sz="1400" dirty="0" smtClean="0">
                <a:solidFill>
                  <a:srgbClr val="00B0F0"/>
                </a:solidFill>
              </a:rPr>
              <a:t>기술은 </a:t>
            </a:r>
            <a:r>
              <a:rPr lang="en-US" altLang="ko-KR" sz="1400" dirty="0" err="1" smtClean="0">
                <a:solidFill>
                  <a:srgbClr val="00B0F0"/>
                </a:solidFill>
              </a:rPr>
              <a:t>IoT</a:t>
            </a:r>
            <a:r>
              <a:rPr lang="ko-KR" altLang="en-US" sz="1400" dirty="0" smtClean="0">
                <a:solidFill>
                  <a:srgbClr val="00B0F0"/>
                </a:solidFill>
              </a:rPr>
              <a:t>를 이용한 지능형 솔루션을 제안함으로써</a:t>
            </a:r>
            <a:endParaRPr lang="en-US" altLang="ko-KR" sz="1400" dirty="0" smtClean="0">
              <a:solidFill>
                <a:srgbClr val="00B0F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B0F0"/>
                </a:solidFill>
              </a:rPr>
              <a:t>언제 어디서나 다양한 산업환경에 도입이 가능하도록 하여 도입 기업의 생산 경영의 경쟁력을 돕고자 합니다</a:t>
            </a:r>
            <a:r>
              <a:rPr lang="en-US" altLang="ko-KR" sz="1400" dirty="0" smtClean="0">
                <a:solidFill>
                  <a:srgbClr val="00B0F0"/>
                </a:solidFill>
              </a:rPr>
              <a:t>.</a:t>
            </a:r>
            <a:endParaRPr lang="ko-KR" altLang="en-US" sz="14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588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 </a:t>
            </a:r>
            <a:r>
              <a:rPr lang="ko-KR" altLang="en-US" dirty="0"/>
              <a:t>업체 소개 </a:t>
            </a:r>
            <a:r>
              <a:rPr lang="en-US" altLang="ko-KR" dirty="0"/>
              <a:t>- </a:t>
            </a:r>
            <a:r>
              <a:rPr lang="ko-KR" altLang="en-US" dirty="0" smtClean="0"/>
              <a:t>회사개요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8989" y="78596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dirty="0" smtClean="0">
                <a:solidFill>
                  <a:srgbClr val="0070C0"/>
                </a:solidFill>
              </a:rPr>
              <a:t>회사명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18524" y="10937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dirty="0" smtClean="0">
                <a:solidFill>
                  <a:srgbClr val="0070C0"/>
                </a:solidFill>
              </a:rPr>
              <a:t>대표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8989" y="140151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dirty="0" smtClean="0">
                <a:solidFill>
                  <a:srgbClr val="0070C0"/>
                </a:solidFill>
              </a:rPr>
              <a:t>설립일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92256" y="7859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㈜</a:t>
            </a:r>
            <a:r>
              <a:rPr lang="ko-KR" altLang="en-US" sz="1400" dirty="0" err="1" smtClean="0"/>
              <a:t>성진시스템</a:t>
            </a: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892256" y="1093738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김 성 환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892256" y="1401515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2015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12</a:t>
            </a:r>
            <a:r>
              <a:rPr lang="ko-KR" altLang="en-US" sz="1400" dirty="0" smtClean="0"/>
              <a:t>월 </a:t>
            </a:r>
            <a:r>
              <a:rPr lang="en-US" altLang="ko-KR" sz="1400" dirty="0" smtClean="0"/>
              <a:t>31</a:t>
            </a:r>
            <a:r>
              <a:rPr lang="ko-KR" altLang="en-US" sz="1400" dirty="0" smtClean="0"/>
              <a:t>일</a:t>
            </a:r>
            <a:endParaRPr lang="ko-KR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305505" y="2771643"/>
            <a:ext cx="1503937" cy="17727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70C0"/>
                </a:solidFill>
              </a:rPr>
              <a:t>사업자 등록번호</a:t>
            </a:r>
            <a:endParaRPr lang="en-US" altLang="ko-KR" sz="1400" dirty="0" smtClean="0">
              <a:solidFill>
                <a:srgbClr val="0070C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70C0"/>
                </a:solidFill>
              </a:rPr>
              <a:t>대표전화</a:t>
            </a:r>
            <a:endParaRPr lang="en-US" altLang="ko-KR" sz="1400" dirty="0" smtClean="0">
              <a:solidFill>
                <a:srgbClr val="0070C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70C0"/>
                </a:solidFill>
              </a:rPr>
              <a:t>팩스</a:t>
            </a:r>
            <a:endParaRPr lang="en-US" altLang="ko-KR" sz="1400" dirty="0" smtClean="0">
              <a:solidFill>
                <a:srgbClr val="0070C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70C0"/>
                </a:solidFill>
              </a:rPr>
              <a:t>주소</a:t>
            </a:r>
            <a:endParaRPr lang="en-US" altLang="ko-KR" sz="1400" dirty="0" smtClean="0">
              <a:solidFill>
                <a:srgbClr val="0070C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70C0"/>
                </a:solidFill>
              </a:rPr>
              <a:t>홈페이지</a:t>
            </a:r>
            <a:endParaRPr lang="en-US" altLang="ko-KR" sz="1400" dirty="0" smtClean="0">
              <a:solidFill>
                <a:srgbClr val="0070C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70C0"/>
                </a:solidFill>
              </a:rPr>
              <a:t>주요사업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2256" y="2771643"/>
            <a:ext cx="4604146" cy="4013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dirty="0" smtClean="0"/>
              <a:t>735-81-00390</a:t>
            </a:r>
          </a:p>
          <a:p>
            <a:pPr>
              <a:lnSpc>
                <a:spcPct val="130000"/>
              </a:lnSpc>
            </a:pPr>
            <a:r>
              <a:rPr lang="en-US" altLang="ko-KR" sz="1400" dirty="0" smtClean="0"/>
              <a:t>1661-2682, 010-9604-4297</a:t>
            </a:r>
          </a:p>
          <a:p>
            <a:pPr>
              <a:lnSpc>
                <a:spcPct val="130000"/>
              </a:lnSpc>
            </a:pPr>
            <a:r>
              <a:rPr lang="en-US" altLang="ko-KR" sz="1400" dirty="0" smtClean="0"/>
              <a:t>062-681-2600</a:t>
            </a:r>
          </a:p>
          <a:p>
            <a:pPr>
              <a:lnSpc>
                <a:spcPct val="130000"/>
              </a:lnSpc>
            </a:pPr>
            <a:r>
              <a:rPr lang="en-US" altLang="ko-KR" sz="1400" dirty="0" smtClean="0"/>
              <a:t>(62317)</a:t>
            </a:r>
            <a:r>
              <a:rPr lang="ko-KR" altLang="en-US" sz="1400" dirty="0" smtClean="0"/>
              <a:t>광주광역시 광산구 </a:t>
            </a:r>
            <a:r>
              <a:rPr lang="ko-KR" altLang="en-US" sz="1400" dirty="0" err="1" smtClean="0"/>
              <a:t>목련로</a:t>
            </a:r>
            <a:r>
              <a:rPr lang="en-US" altLang="ko-KR" sz="1400" dirty="0" smtClean="0"/>
              <a:t>219</a:t>
            </a:r>
            <a:r>
              <a:rPr lang="ko-KR" altLang="en-US" sz="1400" dirty="0" err="1" smtClean="0"/>
              <a:t>번길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15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층</a:t>
            </a:r>
            <a:endParaRPr lang="en-US" altLang="ko-KR" sz="1400" dirty="0" smtClean="0"/>
          </a:p>
          <a:p>
            <a:pPr>
              <a:lnSpc>
                <a:spcPct val="130000"/>
              </a:lnSpc>
            </a:pPr>
            <a:r>
              <a:rPr lang="en-US" altLang="ko-KR" sz="1400" dirty="0" smtClean="0"/>
              <a:t>http://www.16612682.com</a:t>
            </a:r>
          </a:p>
          <a:p>
            <a:pPr>
              <a:lnSpc>
                <a:spcPct val="130000"/>
              </a:lnSpc>
            </a:pPr>
            <a:r>
              <a:rPr lang="ko-KR" altLang="en-US" sz="1400" dirty="0" smtClean="0"/>
              <a:t>스마트 </a:t>
            </a:r>
            <a:r>
              <a:rPr lang="ko-KR" altLang="en-US" sz="1400" dirty="0" err="1" smtClean="0"/>
              <a:t>팩토리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스마트  팜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지능형 및 </a:t>
            </a:r>
            <a:r>
              <a:rPr lang="ko-KR" altLang="en-US" sz="1400" dirty="0" err="1" smtClean="0"/>
              <a:t>원격제어형</a:t>
            </a:r>
            <a:endParaRPr lang="en-US" altLang="ko-KR" sz="1400" dirty="0" smtClean="0"/>
          </a:p>
          <a:p>
            <a:pPr>
              <a:lnSpc>
                <a:spcPct val="130000"/>
              </a:lnSpc>
            </a:pPr>
            <a:r>
              <a:rPr lang="ko-KR" altLang="en-US" sz="1400" dirty="0" err="1" smtClean="0"/>
              <a:t>센싱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기반 </a:t>
            </a:r>
            <a:r>
              <a:rPr lang="ko-KR" altLang="en-US" sz="1400" dirty="0" smtClean="0"/>
              <a:t>지능형 자동화 </a:t>
            </a:r>
            <a:r>
              <a:rPr lang="ko-KR" altLang="en-US" sz="1400" dirty="0"/>
              <a:t>기기 </a:t>
            </a:r>
            <a:r>
              <a:rPr lang="ko-KR" altLang="en-US" sz="1400" dirty="0" smtClean="0"/>
              <a:t>제작</a:t>
            </a:r>
            <a:endParaRPr lang="ko-KR" altLang="en-US" sz="1400" dirty="0"/>
          </a:p>
          <a:p>
            <a:pPr>
              <a:lnSpc>
                <a:spcPct val="130000"/>
              </a:lnSpc>
            </a:pPr>
            <a:r>
              <a:rPr lang="ko-KR" altLang="en-US" sz="1400" dirty="0"/>
              <a:t>프로그래밍</a:t>
            </a:r>
            <a:r>
              <a:rPr lang="en-US" altLang="ko-KR" sz="1400" dirty="0"/>
              <a:t> </a:t>
            </a:r>
            <a:r>
              <a:rPr lang="ko-KR" altLang="en-US" sz="1400" dirty="0"/>
              <a:t>기반 통합 제어기</a:t>
            </a:r>
            <a:r>
              <a:rPr lang="en-US" altLang="ko-KR" sz="1400" dirty="0" smtClean="0"/>
              <a:t>(</a:t>
            </a:r>
            <a:r>
              <a:rPr lang="en-US" altLang="ko-KR" sz="1400" dirty="0" err="1" smtClean="0"/>
              <a:t>Micom</a:t>
            </a:r>
            <a:r>
              <a:rPr lang="en-US" altLang="ko-KR" sz="1400" dirty="0" smtClean="0"/>
              <a:t>) </a:t>
            </a:r>
            <a:r>
              <a:rPr lang="ko-KR" altLang="en-US" sz="1400" dirty="0"/>
              <a:t>제작</a:t>
            </a: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ko-KR" altLang="en-US" sz="1400" dirty="0"/>
              <a:t>지능형제어시스템</a:t>
            </a:r>
            <a:r>
              <a:rPr lang="en-US" altLang="ko-KR" sz="1400" dirty="0"/>
              <a:t>(</a:t>
            </a:r>
            <a:r>
              <a:rPr lang="en-US" altLang="ko-KR" sz="1400" dirty="0" err="1"/>
              <a:t>IoT</a:t>
            </a:r>
            <a:r>
              <a:rPr lang="en-US" altLang="ko-KR" sz="1400" dirty="0"/>
              <a:t>) </a:t>
            </a:r>
            <a:r>
              <a:rPr lang="ko-KR" altLang="en-US" sz="1400" dirty="0"/>
              <a:t>및 산업자동화 </a:t>
            </a: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ko-KR" altLang="en-US" sz="1400" dirty="0"/>
              <a:t>공장 라인 설비 자동화 설계 및 제작</a:t>
            </a:r>
            <a:r>
              <a:rPr lang="en-US" altLang="ko-KR" sz="1400" dirty="0"/>
              <a:t>(</a:t>
            </a:r>
            <a:r>
              <a:rPr lang="ko-KR" altLang="en-US" sz="1400" dirty="0"/>
              <a:t>로봇</a:t>
            </a:r>
            <a:r>
              <a:rPr lang="en-US" altLang="ko-KR" sz="1400" dirty="0"/>
              <a:t>, </a:t>
            </a:r>
            <a:r>
              <a:rPr lang="ko-KR" altLang="en-US" sz="1400" dirty="0"/>
              <a:t>컨베이어 등</a:t>
            </a:r>
            <a:r>
              <a:rPr lang="en-US" altLang="ko-KR" sz="1400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400" dirty="0" smtClean="0"/>
              <a:t>홈페이지 제작 및 웹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앱 </a:t>
            </a:r>
            <a:r>
              <a:rPr lang="en-US" altLang="ko-KR" sz="1400" dirty="0" smtClean="0"/>
              <a:t>S/W </a:t>
            </a:r>
            <a:r>
              <a:rPr lang="ko-KR" altLang="en-US" sz="1400" dirty="0" smtClean="0"/>
              <a:t>개발</a:t>
            </a:r>
          </a:p>
          <a:p>
            <a:pPr>
              <a:lnSpc>
                <a:spcPct val="130000"/>
              </a:lnSpc>
            </a:pPr>
            <a:r>
              <a:rPr lang="ko-KR" altLang="en-US" sz="1400" dirty="0" smtClean="0"/>
              <a:t>모바일 </a:t>
            </a:r>
            <a:r>
              <a:rPr lang="en-US" altLang="ko-KR" sz="1400" dirty="0" smtClean="0"/>
              <a:t>POS </a:t>
            </a:r>
            <a:r>
              <a:rPr lang="ko-KR" altLang="en-US" sz="1400" dirty="0" smtClean="0"/>
              <a:t>서비스 및 배달 관제 서비스</a:t>
            </a:r>
          </a:p>
          <a:p>
            <a:pPr>
              <a:lnSpc>
                <a:spcPct val="130000"/>
              </a:lnSpc>
            </a:pPr>
            <a:r>
              <a:rPr lang="ko-KR" altLang="en-US" sz="1400" dirty="0" smtClean="0"/>
              <a:t>검색엔진 최적화</a:t>
            </a:r>
            <a:r>
              <a:rPr lang="en-US" altLang="ko-KR" sz="1400" dirty="0" smtClean="0"/>
              <a:t>(SEO)</a:t>
            </a:r>
            <a:r>
              <a:rPr lang="ko-KR" altLang="en-US" sz="1400" dirty="0" smtClean="0"/>
              <a:t>기반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온라인 마케팅 서비스</a:t>
            </a:r>
          </a:p>
          <a:p>
            <a:pPr>
              <a:lnSpc>
                <a:spcPct val="130000"/>
              </a:lnSpc>
            </a:pPr>
            <a:r>
              <a:rPr lang="ko-KR" altLang="en-US" sz="1400" dirty="0" smtClean="0"/>
              <a:t>위치기반 골프 스마트 캐디 및 골프 관제 서비스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5269" y="1712337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dirty="0" smtClean="0">
                <a:solidFill>
                  <a:srgbClr val="0070C0"/>
                </a:solidFill>
              </a:rPr>
              <a:t>기업 인증 사항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92256" y="1720501"/>
            <a:ext cx="56284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자회사 ㈜</a:t>
            </a:r>
            <a:r>
              <a:rPr lang="ko-KR" altLang="en-US" sz="1400" dirty="0" err="1" smtClean="0"/>
              <a:t>글로벌인터렉티브</a:t>
            </a:r>
            <a:endParaRPr lang="en-US" altLang="ko-KR" sz="1400" dirty="0" smtClean="0"/>
          </a:p>
          <a:p>
            <a:r>
              <a:rPr lang="ko-KR" altLang="en-US" sz="1400" dirty="0" smtClean="0"/>
              <a:t>여성기업 확인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제 </a:t>
            </a:r>
            <a:r>
              <a:rPr lang="en-US" altLang="ko-KR" sz="1400" dirty="0" smtClean="0"/>
              <a:t>0114-2017-00051</a:t>
            </a:r>
            <a:r>
              <a:rPr lang="ko-KR" altLang="en-US" sz="1400" dirty="0" smtClean="0"/>
              <a:t>호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광주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전남지방중소기업청</a:t>
            </a:r>
            <a:r>
              <a:rPr lang="en-US" altLang="ko-KR" sz="1400" dirty="0" smtClean="0"/>
              <a:t>)</a:t>
            </a:r>
          </a:p>
          <a:p>
            <a:r>
              <a:rPr lang="ko-KR" altLang="en-US" sz="1400" dirty="0" smtClean="0"/>
              <a:t>연구개발전담부서 </a:t>
            </a:r>
            <a:r>
              <a:rPr lang="ko-KR" altLang="en-US" sz="1400" dirty="0"/>
              <a:t>인정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2017151094</a:t>
            </a:r>
            <a:r>
              <a:rPr lang="ko-KR" altLang="en-US" sz="1400" dirty="0"/>
              <a:t>호 </a:t>
            </a:r>
            <a:r>
              <a:rPr lang="en-US" altLang="ko-KR" sz="1400" dirty="0"/>
              <a:t>: </a:t>
            </a:r>
            <a:r>
              <a:rPr lang="ko-KR" altLang="en-US" sz="1400" dirty="0"/>
              <a:t>한국산업기술진흥협회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38988" y="24703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dirty="0" err="1" smtClean="0">
                <a:solidFill>
                  <a:srgbClr val="0070C0"/>
                </a:solidFill>
              </a:rPr>
              <a:t>직원수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256" y="2470374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9</a:t>
            </a:r>
            <a:r>
              <a:rPr lang="ko-KR" altLang="en-US" sz="1400" dirty="0" smtClean="0"/>
              <a:t>명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53558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 </a:t>
            </a:r>
            <a:r>
              <a:rPr lang="ko-KR" altLang="en-US" dirty="0"/>
              <a:t>업체 소개 </a:t>
            </a:r>
            <a:r>
              <a:rPr lang="en-US" altLang="ko-KR" dirty="0"/>
              <a:t>- </a:t>
            </a:r>
            <a:r>
              <a:rPr lang="ko-KR" altLang="en-US" dirty="0" err="1" smtClean="0"/>
              <a:t>비지니스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3820" y="2760737"/>
            <a:ext cx="362600" cy="39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chemeClr val="bg2">
                    <a:lumMod val="90000"/>
                  </a:schemeClr>
                </a:solidFill>
              </a:rPr>
              <a:t>3.</a:t>
            </a:r>
            <a:endParaRPr lang="ko-KR" altLang="en-US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5656" y="2791515"/>
            <a:ext cx="1970411" cy="358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서비스 시스템 개발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4026789" y="2760737"/>
            <a:ext cx="3522873" cy="1227503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컴퓨터 원격제어 시스템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Home Network Platform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Mobile POS System</a:t>
            </a:r>
            <a:endParaRPr lang="ko-KR" alt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7549662" y="2760737"/>
            <a:ext cx="3522873" cy="1227503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Web Site Dev.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SNS Marketing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Desktop S/W Dev.</a:t>
            </a:r>
            <a:endParaRPr lang="ko-KR" alt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820" y="3578338"/>
            <a:ext cx="362600" cy="39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chemeClr val="bg2">
                    <a:lumMod val="90000"/>
                  </a:schemeClr>
                </a:solidFill>
              </a:rPr>
              <a:t>4.</a:t>
            </a:r>
            <a:endParaRPr lang="ko-KR" altLang="en-US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5656" y="3609116"/>
            <a:ext cx="2124299" cy="358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시스템</a:t>
            </a:r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구축 </a:t>
            </a:r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</a:rPr>
              <a:t>/ </a:t>
            </a: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컨설팅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4026789" y="3578338"/>
            <a:ext cx="3522873" cy="1227503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MES, ERP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시스템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생산 자동화 시스템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(PLC, </a:t>
            </a:r>
            <a:r>
              <a:rPr lang="en-US" altLang="ko-KR" sz="1300" dirty="0" err="1" smtClean="0">
                <a:solidFill>
                  <a:schemeClr val="accent1">
                    <a:lumMod val="50000"/>
                  </a:schemeClr>
                </a:solidFill>
              </a:rPr>
              <a:t>Micom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빌딩 자동화 시스템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(DDC)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7549662" y="3578338"/>
            <a:ext cx="4193159" cy="1227503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실시간 라이브 영상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음성 전송 시스템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기타 </a:t>
            </a: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센싱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 적용 시스템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5656" y="3066712"/>
            <a:ext cx="2040943" cy="275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Service System Development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75656" y="3908743"/>
            <a:ext cx="2297424" cy="275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System construction / consulting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3820" y="4387740"/>
            <a:ext cx="362600" cy="39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chemeClr val="bg2">
                    <a:lumMod val="90000"/>
                  </a:schemeClr>
                </a:solidFill>
              </a:rPr>
              <a:t>5.</a:t>
            </a:r>
            <a:endParaRPr lang="ko-KR" altLang="en-US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75656" y="4418518"/>
            <a:ext cx="1298753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</a:rPr>
              <a:t>H/W</a:t>
            </a: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 시스템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014489" y="4387739"/>
            <a:ext cx="7716032" cy="1920947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DID(Digital Information Display) Application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수처리용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 수위 조절기 및 약품 </a:t>
            </a: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투입기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마을 </a:t>
            </a: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동보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 방송 시스템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다세대 주택용 </a:t>
            </a: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스마트폰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 연동 화상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음성을 이용한 출입 통제 시스템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보일러용 온도 비례제어 </a:t>
            </a:r>
            <a:r>
              <a:rPr lang="en-US" altLang="ko-KR" sz="1300" dirty="0" err="1" smtClean="0">
                <a:solidFill>
                  <a:schemeClr val="accent1">
                    <a:lumMod val="50000"/>
                  </a:schemeClr>
                </a:solidFill>
              </a:rPr>
              <a:t>IoT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밸브 시스템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식음료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 살균 및 정량 </a:t>
            </a: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토출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 시스템 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300" dirty="0" err="1" smtClean="0">
                <a:solidFill>
                  <a:schemeClr val="accent1">
                    <a:lumMod val="50000"/>
                  </a:schemeClr>
                </a:solidFill>
              </a:rPr>
              <a:t>자동화라인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원격제어 및 생산정보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기기가동시간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수집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5656" y="4714045"/>
            <a:ext cx="1301959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Hardware System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3820" y="6008828"/>
            <a:ext cx="36260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chemeClr val="bg2">
                    <a:lumMod val="90000"/>
                  </a:schemeClr>
                </a:solidFill>
              </a:rPr>
              <a:t>6</a:t>
            </a:r>
            <a:r>
              <a:rPr lang="en-US" altLang="ko-KR" dirty="0" smtClean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ko-KR" altLang="en-US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5656" y="6039606"/>
            <a:ext cx="1970411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카메라 비전 시스템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034989" y="5980128"/>
            <a:ext cx="7716032" cy="1275066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카메라 영상을 이용한 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ITS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시스템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차량 및 행인 인식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안면인식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차량 번호 인식을 이용한 차량 추적 및 축사 출입 관리 시스템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맞춤형 제품 품질 관리 시스템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75656" y="6335133"/>
            <a:ext cx="1611339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Camera Vision System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3820" y="611217"/>
            <a:ext cx="362600" cy="39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chemeClr val="bg2">
                    <a:lumMod val="90000"/>
                  </a:schemeClr>
                </a:solidFill>
              </a:rPr>
              <a:t>1.</a:t>
            </a:r>
            <a:endParaRPr lang="ko-KR" altLang="en-US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5656" y="641995"/>
            <a:ext cx="2247731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공장 라인 설비 자동화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052610" y="641995"/>
            <a:ext cx="7716032" cy="1061730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제품생산 설비 자동화 라인 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&amp; MES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연동</a:t>
            </a:r>
            <a:endParaRPr lang="en-US" altLang="ko-KR" sz="1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>
                <a:solidFill>
                  <a:schemeClr val="accent1">
                    <a:lumMod val="50000"/>
                  </a:schemeClr>
                </a:solidFill>
              </a:rPr>
              <a:t>자동화 </a:t>
            </a:r>
            <a:r>
              <a:rPr lang="ko-KR" altLang="en-US" sz="1300" dirty="0" err="1">
                <a:solidFill>
                  <a:schemeClr val="accent1">
                    <a:lumMod val="50000"/>
                  </a:schemeClr>
                </a:solidFill>
              </a:rPr>
              <a:t>설비형</a:t>
            </a:r>
            <a:r>
              <a:rPr lang="ko-KR" altLang="en-US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300" dirty="0" err="1">
                <a:solidFill>
                  <a:schemeClr val="accent1">
                    <a:lumMod val="50000"/>
                  </a:schemeClr>
                </a:solidFill>
              </a:rPr>
              <a:t>로봇암</a:t>
            </a:r>
            <a:r>
              <a:rPr lang="ko-KR" altLang="en-US" sz="1300" dirty="0">
                <a:solidFill>
                  <a:schemeClr val="accent1">
                    <a:lumMod val="50000"/>
                  </a:schemeClr>
                </a:solidFill>
              </a:rPr>
              <a:t> 및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컨베이어 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&amp; </a:t>
            </a: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원격 제어 및 생산량 정보 수집기능</a:t>
            </a:r>
            <a:endParaRPr lang="en-US" altLang="ko-KR" sz="13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300" dirty="0" smtClean="0">
                <a:solidFill>
                  <a:schemeClr val="accent1">
                    <a:lumMod val="50000"/>
                  </a:schemeClr>
                </a:solidFill>
              </a:rPr>
              <a:t>제품설계</a:t>
            </a:r>
            <a:r>
              <a:rPr lang="en-US" altLang="ko-KR" sz="1300" dirty="0" smtClean="0">
                <a:solidFill>
                  <a:schemeClr val="accent1">
                    <a:lumMod val="50000"/>
                  </a:schemeClr>
                </a:solidFill>
              </a:rPr>
              <a:t>(Production design)</a:t>
            </a:r>
            <a:endParaRPr lang="en-US" altLang="ko-KR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75656" y="937522"/>
            <a:ext cx="2555508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Machining &amp; Production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automation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3820" y="1429779"/>
            <a:ext cx="362600" cy="39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chemeClr val="bg2">
                    <a:lumMod val="90000"/>
                  </a:schemeClr>
                </a:solidFill>
              </a:rPr>
              <a:t>2.</a:t>
            </a:r>
            <a:endParaRPr lang="ko-KR" altLang="en-US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75656" y="1460557"/>
            <a:ext cx="156004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축사</a:t>
            </a:r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</a:rPr>
              <a:t>시설 설비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4052610" y="1588335"/>
            <a:ext cx="7716032" cy="1061730"/>
          </a:xfrm>
          <a:prstGeom prst="roundRect">
            <a:avLst>
              <a:gd name="adj" fmla="val 1078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축사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시설 건축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스마트팜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적용 지능형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및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원격제어형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건축물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구형 축사 자동제어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비례제어형 환풍기 및 미세먼지 제거용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Air washer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제조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새싹삼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인삼 및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산양삼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수경 재배 시스템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</a:rPr>
              <a:t>IoT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시스템 적용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75656" y="1756084"/>
            <a:ext cx="923651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</a:rPr>
              <a:t>Smart Farm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530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 </a:t>
            </a:r>
            <a:r>
              <a:rPr lang="ko-KR" altLang="en-US" dirty="0"/>
              <a:t>업체 소개 </a:t>
            </a:r>
            <a:r>
              <a:rPr lang="en-US" altLang="ko-KR" dirty="0"/>
              <a:t>- </a:t>
            </a:r>
            <a:r>
              <a:rPr lang="ko-KR" altLang="en-US" dirty="0" smtClean="0"/>
              <a:t>보유기술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94661" y="1225899"/>
            <a:ext cx="6402714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전문인력으로 구성되어 있는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</a:rPr>
              <a:t>성진시스템의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 기술과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</a:rPr>
              <a:t>노화우는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고객의 요구를 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</a:rPr>
              <a:t>100% 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실현하기 위한 기본이며 경험을 바탕으로 하는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</a:rPr>
              <a:t>노화우는</a:t>
            </a:r>
            <a:endParaRPr lang="en-US" altLang="ko-KR" sz="1400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경영의 경쟁력을 뒷받침하여 기업의 경쟁력을 확보하는 기반이 됩니다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ko-KR" altLang="en-US" sz="1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4500615" y="2912048"/>
            <a:ext cx="3190770" cy="3142622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Micom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 (PIC, </a:t>
            </a: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ATmega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) – Firm Ware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PCB Circuit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RFID / NFC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모듈 개발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PLC, DDC, UDC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등 자동제어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설비 자동화 및 설계</a:t>
            </a:r>
            <a:endParaRPr lang="en-US" altLang="ko-KR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축사 건축</a:t>
            </a:r>
            <a:endParaRPr lang="en-US" altLang="ko-KR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비례제어형 모터 제어</a:t>
            </a:r>
            <a:endParaRPr lang="en-US" altLang="ko-KR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8552051" y="2912048"/>
            <a:ext cx="3190770" cy="3142622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Raspberry Pi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Arduino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Android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OpenCV</a:t>
            </a:r>
            <a:endParaRPr lang="en-US" altLang="ko-KR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449179" y="2912048"/>
            <a:ext cx="3190770" cy="3142622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Web – PHP, ASP, JSP, </a:t>
            </a: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Javascript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, jQuery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MS Windows – Visual C++, Delphi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Android – Java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iOS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 &amp; OSX – Object C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DB – Oracle, </a:t>
            </a: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MsSql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MySql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altLang="ko-KR" sz="1200" dirty="0" err="1" smtClean="0">
                <a:solidFill>
                  <a:schemeClr val="bg2">
                    <a:lumMod val="50000"/>
                  </a:schemeClr>
                </a:solidFill>
              </a:rPr>
              <a:t>PostgreSql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</a:rPr>
              <a:t>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646" y="6121845"/>
            <a:ext cx="1875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S/W </a:t>
            </a:r>
            <a:r>
              <a:rPr lang="ko-KR" altLang="en-US" sz="2000" dirty="0" smtClean="0">
                <a:solidFill>
                  <a:srgbClr val="00B0F0"/>
                </a:solidFill>
              </a:rPr>
              <a:t>개발 기술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34839" y="6121845"/>
            <a:ext cx="1922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H/W </a:t>
            </a:r>
            <a:r>
              <a:rPr lang="ko-KR" altLang="en-US" sz="2000" dirty="0" smtClean="0">
                <a:solidFill>
                  <a:srgbClr val="00B0F0"/>
                </a:solidFill>
              </a:rPr>
              <a:t>개발 기술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4139" y="6121845"/>
            <a:ext cx="230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Open Source </a:t>
            </a:r>
            <a:r>
              <a:rPr lang="ko-KR" altLang="en-US" sz="2000" dirty="0" smtClean="0">
                <a:solidFill>
                  <a:srgbClr val="00B0F0"/>
                </a:solidFill>
              </a:rPr>
              <a:t>기술</a:t>
            </a:r>
          </a:p>
        </p:txBody>
      </p:sp>
    </p:spTree>
    <p:extLst>
      <p:ext uri="{BB962C8B-B14F-4D97-AF65-F5344CB8AC3E}">
        <p14:creationId xmlns:p14="http://schemas.microsoft.com/office/powerpoint/2010/main" val="3278823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 </a:t>
            </a:r>
            <a:r>
              <a:rPr lang="ko-KR" altLang="en-US" dirty="0"/>
              <a:t>업체 소개 </a:t>
            </a:r>
            <a:r>
              <a:rPr lang="en-US" altLang="ko-KR" dirty="0"/>
              <a:t>- </a:t>
            </a:r>
            <a:r>
              <a:rPr lang="ko-KR" altLang="en-US" dirty="0" smtClean="0"/>
              <a:t>업무추진현황</a:t>
            </a:r>
            <a:endParaRPr lang="ko-KR" altLang="en-US" dirty="0"/>
          </a:p>
        </p:txBody>
      </p:sp>
      <p:sp>
        <p:nvSpPr>
          <p:cNvPr id="3" name="내용 개체 틀 2"/>
          <p:cNvSpPr txBox="1">
            <a:spLocks/>
          </p:cNvSpPr>
          <p:nvPr/>
        </p:nvSpPr>
        <p:spPr>
          <a:xfrm>
            <a:off x="838200" y="864066"/>
            <a:ext cx="10515600" cy="53128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ko-KR" altLang="en-US" sz="1800" dirty="0">
                <a:solidFill>
                  <a:schemeClr val="accent1">
                    <a:lumMod val="50000"/>
                  </a:schemeClr>
                </a:solidFill>
              </a:rPr>
              <a:t>스마트공장 추진</a:t>
            </a:r>
            <a:endParaRPr lang="en-US" altLang="ko-KR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도곤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냉장고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에어컨에 소요되는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단자대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조립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카메라 비전을 이용한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단자대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결선 전선 품질 검사 및 생산량 측정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㈜태봉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면직물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</a:rPr>
              <a:t>제조 자동화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</a:rPr>
              <a:t>알콜솜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</a:rPr>
              <a:t>마스크라인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</a:rPr>
              <a:t>최종 포장라인</a:t>
            </a:r>
            <a:r>
              <a:rPr lang="en-US" altLang="ko-KR" sz="1200" smtClean="0">
                <a:solidFill>
                  <a:schemeClr val="accent1">
                    <a:lumMod val="50000"/>
                  </a:schemeClr>
                </a:solidFill>
              </a:rPr>
              <a:t>) - (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</a:rPr>
              <a:t>MES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생상정보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수집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생산량 및 시스템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오류시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정보 모니터링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㈜다원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인쇄물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전단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제작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온라인쇼핑몰 연동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자동화 기기에서 생산정보 수집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작업지시서별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기기 가동시간측정 등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㈜한길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신문인쇄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윤전기 이용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협력사와의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연계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공급망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관리를 이용한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MES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시스템으로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시간별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신문생산량측정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에스엠테크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드럼통 제작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카메라 비전을 이용한 실시간 용접부위 품질검사 및 드럼통 내부 이물질 검사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생산 수량 정보 수집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바코드를 활용한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LOT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관리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씨제이이미징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사진인화 및 관련 제품 생산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(MES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시스템으로 주문접수에서 부터 각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공정별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생산되는 생산 수량 및 불량 확인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㈜동이기술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자동차 원료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혼합제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(ME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시스템으로 원자재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정량토출기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라인 컨베이어를 이용한 생산정보 수집과 바코드를 이용한 제품 관리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㈜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금화모터스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상용자 구조변경 및 정비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IVECO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공식 대리점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(MES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로 정비 및 구조 변경에 소요되는 자재관리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작업지시관리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작업일정 및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IVECO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고객에 대한 고객 수리 등 고객관리 시스템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라인 설계</a:t>
            </a:r>
            <a:endParaRPr lang="en-US" altLang="ko-KR" sz="1600" dirty="0"/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중량물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이제기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밧데리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투입라인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턴오버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장치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</a:rPr>
              <a:t>Skev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 break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조립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지그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설계 및 설치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기아자동차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캘리퍼체결기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기종감지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기능검사기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와셔누락감지기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등 설계 및 설치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광주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위아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프레임 리프트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버스리동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시스템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이송기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대차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>
                <a:solidFill>
                  <a:schemeClr val="accent1">
                    <a:lumMod val="50000"/>
                  </a:schemeClr>
                </a:solidFill>
              </a:rPr>
              <a:t>프레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 조립라인 설계 및 설치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</a:rPr>
              <a:t>현대자동차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 smtClean="0"/>
              <a:t>연구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개발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숏크리트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펌프카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(ssm20 plus)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개발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원자력 발전소 돔 내부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파동형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수소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재결합기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개발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대기 중 이산화 탄소 흡수장치 개발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자외선과 초음파를 이용한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녹조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제거장치 개발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endParaRPr lang="ko-KR" altLang="en-US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28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 </a:t>
            </a:r>
            <a:r>
              <a:rPr lang="ko-KR" altLang="en-US" dirty="0"/>
              <a:t>업체 소개 </a:t>
            </a:r>
            <a:r>
              <a:rPr lang="en-US" altLang="ko-KR" dirty="0"/>
              <a:t>- </a:t>
            </a:r>
            <a:r>
              <a:rPr lang="ko-KR" altLang="en-US" dirty="0" smtClean="0"/>
              <a:t>업무추진현황</a:t>
            </a:r>
            <a:endParaRPr lang="ko-KR" altLang="en-US" dirty="0"/>
          </a:p>
        </p:txBody>
      </p:sp>
      <p:sp>
        <p:nvSpPr>
          <p:cNvPr id="3" name="내용 개체 틀 2"/>
          <p:cNvSpPr txBox="1">
            <a:spLocks/>
          </p:cNvSpPr>
          <p:nvPr/>
        </p:nvSpPr>
        <p:spPr>
          <a:xfrm>
            <a:off x="838200" y="864066"/>
            <a:ext cx="10515600" cy="53128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4"/>
            </a:pPr>
            <a:r>
              <a:rPr lang="ko-KR" altLang="en-US" sz="1600" dirty="0" smtClean="0"/>
              <a:t>홈페이지 제작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SEO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기반의 홈페이지 개발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반응형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홈페이지 개발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endParaRPr lang="ko-KR" alt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ko-KR" altLang="en-US" sz="1600" dirty="0" smtClean="0"/>
              <a:t>배달 기반 </a:t>
            </a:r>
            <a:r>
              <a:rPr lang="ko-KR" altLang="en-US" sz="1600" dirty="0" err="1" smtClean="0"/>
              <a:t>모바일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POS </a:t>
            </a:r>
            <a:r>
              <a:rPr lang="ko-KR" altLang="en-US" sz="1600" dirty="0" smtClean="0"/>
              <a:t>서비스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PC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기반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POS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시스템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안드로이드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태블릿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기반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POS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시스템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배달 대행 관제 서비스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endParaRPr lang="ko-KR" alt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n-US" altLang="ko-KR" sz="1600" dirty="0" smtClean="0"/>
              <a:t>SNS </a:t>
            </a:r>
            <a:r>
              <a:rPr lang="ko-KR" altLang="en-US" sz="1600" dirty="0" smtClean="0"/>
              <a:t>기반 온라인 마케팅 솔루션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네이버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블로그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페이스북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트위터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인스타그램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통합 업로드 솔루션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빅데이터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기반 자동 기사 작성 솔루션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endParaRPr lang="ko-KR" alt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ko-KR" altLang="en-US" sz="1600" dirty="0" smtClean="0"/>
              <a:t>위치기반 골프 스마트 캐디 서비스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늘보캐디 브랜드 골프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App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서비스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현대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더링크스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CC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전용 코스 운용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endParaRPr lang="ko-KR" alt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ko-KR" altLang="en-US" sz="1600" dirty="0" smtClean="0"/>
              <a:t>주문 중계 및 </a:t>
            </a:r>
            <a:r>
              <a:rPr lang="ko-KR" altLang="en-US" sz="1600" dirty="0" err="1" smtClean="0"/>
              <a:t>수발주</a:t>
            </a:r>
            <a:r>
              <a:rPr lang="ko-KR" altLang="en-US" sz="1600" dirty="0" smtClean="0"/>
              <a:t>  </a:t>
            </a:r>
            <a:r>
              <a:rPr lang="en-US" altLang="ko-KR" sz="1600" dirty="0" smtClean="0"/>
              <a:t>ERP </a:t>
            </a:r>
            <a:r>
              <a:rPr lang="ko-KR" altLang="en-US" sz="1600" dirty="0" smtClean="0"/>
              <a:t>개발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유지 관리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TCP/IP, PSTN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기반의 주문 중계서비스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투다리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수발주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 ERP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운용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실시간 계좌 입금관리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신포우리만두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등</a:t>
            </a:r>
            <a:endParaRPr lang="ko-KR" alt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88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 </a:t>
            </a:r>
            <a:r>
              <a:rPr lang="ko-KR" altLang="en-US" dirty="0"/>
              <a:t>업체 소개 </a:t>
            </a:r>
            <a:r>
              <a:rPr lang="en-US" altLang="ko-KR" dirty="0"/>
              <a:t>- </a:t>
            </a:r>
            <a:r>
              <a:rPr lang="ko-KR" altLang="en-US" dirty="0" smtClean="0"/>
              <a:t>업무추진현황</a:t>
            </a:r>
            <a:endParaRPr lang="ko-KR" altLang="en-US" dirty="0"/>
          </a:p>
        </p:txBody>
      </p:sp>
      <p:sp>
        <p:nvSpPr>
          <p:cNvPr id="3" name="내용 개체 틀 2"/>
          <p:cNvSpPr txBox="1">
            <a:spLocks/>
          </p:cNvSpPr>
          <p:nvPr/>
        </p:nvSpPr>
        <p:spPr>
          <a:xfrm>
            <a:off x="838200" y="864066"/>
            <a:ext cx="10515600" cy="53128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9"/>
            </a:pPr>
            <a:r>
              <a:rPr lang="ko-KR" altLang="en-US" sz="1600" dirty="0" err="1" smtClean="0"/>
              <a:t>센싱기반</a:t>
            </a:r>
            <a:r>
              <a:rPr lang="ko-KR" altLang="en-US" sz="1600" dirty="0" smtClean="0"/>
              <a:t> 자동화 기기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온도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습도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대기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수위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인체 감지 센서 등 연동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웹 소켓 기반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ICT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서비스 지원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eriod" startAt="6"/>
            </a:pPr>
            <a:endParaRPr lang="ko-KR" alt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9"/>
            </a:pPr>
            <a:r>
              <a:rPr lang="ko-KR" altLang="en-US" sz="1600" dirty="0" smtClean="0"/>
              <a:t>스마트 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식음료</a:t>
            </a:r>
            <a:r>
              <a:rPr lang="ko-KR" altLang="en-US" sz="1600" dirty="0" smtClean="0"/>
              <a:t> 부분</a:t>
            </a:r>
            <a:r>
              <a:rPr lang="en-US" altLang="ko-KR" sz="1600" dirty="0" smtClean="0"/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오픈소스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H/W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기반 자동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토출기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드림식품기계공업㈜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드림테크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 납품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altLang="ko-KR" sz="1400" dirty="0">
                <a:solidFill>
                  <a:schemeClr val="accent1">
                    <a:lumMod val="50000"/>
                  </a:schemeClr>
                </a:solidFill>
              </a:rPr>
            </a:br>
            <a:endParaRPr lang="en-US" altLang="ko-KR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9"/>
            </a:pPr>
            <a:r>
              <a:rPr lang="ko-KR" altLang="en-US" sz="1600" dirty="0" smtClean="0"/>
              <a:t>스마트 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드론</a:t>
            </a:r>
            <a:r>
              <a:rPr lang="ko-KR" altLang="en-US" sz="1600" dirty="0" smtClean="0"/>
              <a:t> 부분</a:t>
            </a:r>
            <a:r>
              <a:rPr lang="en-US" altLang="ko-KR" sz="1600" dirty="0" smtClean="0"/>
              <a:t>)</a:t>
            </a:r>
          </a:p>
          <a:p>
            <a:pPr lvl="1">
              <a:buFont typeface="+mj-lt"/>
              <a:buAutoNum type="arabicParenR"/>
            </a:pPr>
            <a:r>
              <a:rPr lang="ko-KR" altLang="en-US" sz="1400" dirty="0" smtClean="0"/>
              <a:t>과수원 새떼 쫓는 비행 </a:t>
            </a:r>
            <a:r>
              <a:rPr lang="ko-KR" altLang="en-US" sz="1400" dirty="0" err="1" smtClean="0"/>
              <a:t>드론</a:t>
            </a:r>
            <a:endParaRPr lang="en-US" altLang="ko-KR" sz="1200" dirty="0"/>
          </a:p>
          <a:p>
            <a:pPr lvl="1">
              <a:buFont typeface="+mj-lt"/>
              <a:buAutoNum type="arabicParenR"/>
            </a:pPr>
            <a:endParaRPr lang="en-US" altLang="ko-KR" sz="1200" dirty="0" smtClean="0"/>
          </a:p>
          <a:p>
            <a:pPr>
              <a:buFont typeface="+mj-lt"/>
              <a:buAutoNum type="arabicPeriod" startAt="9"/>
            </a:pPr>
            <a:r>
              <a:rPr lang="ko-KR" altLang="en-US" sz="1600" dirty="0" smtClean="0"/>
              <a:t>통합제어기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제작</a:t>
            </a:r>
            <a:endParaRPr lang="en-US" altLang="ko-KR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Ethernet, 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</a:rPr>
              <a:t>Wifi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Lora Wan, RS485, RS232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인터페이스 지원 원격제어기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웹 기반 통합 관리기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전국 저수지 및 저수조 원격관리 및 통합 관제 서비스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9"/>
            </a:pPr>
            <a:r>
              <a:rPr lang="ko-KR" altLang="en-US" sz="1600" dirty="0" smtClean="0"/>
              <a:t>소프트웨어</a:t>
            </a:r>
            <a:endParaRPr lang="en-US" altLang="ko-KR" sz="1600" dirty="0" smtClean="0"/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산부인과 초음파 동영상 변환 솔루션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모아산부인과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W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산부인과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등 다수 산부인과 사용 중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실시간 화상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음성 라이브 솔루션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</a:rPr>
              <a:t>전북대학교 의학전문 대학원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+mj-lt"/>
              <a:buAutoNum type="arabicPeriod" startAt="6"/>
            </a:pPr>
            <a:endParaRPr lang="ko-KR" altLang="en-US" sz="1400" dirty="0" smtClean="0"/>
          </a:p>
          <a:p>
            <a:pPr marL="514350" indent="-514350">
              <a:buFont typeface="+mj-lt"/>
              <a:buAutoNum type="arabicPeriod" startAt="8"/>
            </a:pP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1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sz="2400" dirty="0" smtClean="0"/>
              <a:t>(</a:t>
            </a:r>
            <a:r>
              <a:rPr lang="ko-KR" altLang="en-US" dirty="0" smtClean="0"/>
              <a:t>주</a:t>
            </a:r>
            <a:r>
              <a:rPr lang="en-US" altLang="ko-KR" dirty="0" smtClean="0"/>
              <a:t>)</a:t>
            </a:r>
            <a:r>
              <a:rPr lang="ko-KR" altLang="en-US" dirty="0" err="1" smtClean="0"/>
              <a:t>성진시스템</a:t>
            </a:r>
            <a:r>
              <a:rPr lang="ko-KR" altLang="en-US" dirty="0" smtClean="0"/>
              <a:t> ☎</a:t>
            </a:r>
            <a:r>
              <a:rPr lang="en-US" altLang="ko-KR" dirty="0" smtClean="0"/>
              <a:t>1661-2682</a:t>
            </a:r>
            <a:endParaRPr lang="ko-KR" altLang="en-US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763" y="3371987"/>
            <a:ext cx="452873" cy="532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3626" y="5138919"/>
            <a:ext cx="35173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</a:rPr>
              <a:t>주소</a:t>
            </a:r>
            <a:r>
              <a:rPr lang="en-US" altLang="ko-KR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: </a:t>
            </a:r>
            <a:r>
              <a:rPr lang="ko-KR" altLang="en-US" sz="1200" dirty="0" smtClean="0">
                <a:solidFill>
                  <a:schemeClr val="bg1"/>
                </a:solidFill>
              </a:rPr>
              <a:t>광주광역시 광산구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목련로</a:t>
            </a:r>
            <a:r>
              <a:rPr lang="en-US" altLang="ko-KR" sz="1200" dirty="0" smtClean="0">
                <a:solidFill>
                  <a:schemeClr val="bg1"/>
                </a:solidFill>
              </a:rPr>
              <a:t>219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번길</a:t>
            </a:r>
            <a:r>
              <a:rPr lang="ko-KR" altLang="en-US" sz="1200" dirty="0" smtClean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15 1</a:t>
            </a:r>
            <a:r>
              <a:rPr lang="ko-KR" altLang="en-US" sz="1200" dirty="0" smtClean="0">
                <a:solidFill>
                  <a:schemeClr val="bg1"/>
                </a:solidFill>
              </a:rPr>
              <a:t>층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</a:rPr>
              <a:t>대표전화 </a:t>
            </a:r>
            <a:r>
              <a:rPr lang="en-US" altLang="ko-KR" sz="1200" dirty="0" smtClean="0">
                <a:solidFill>
                  <a:schemeClr val="bg1"/>
                </a:solidFill>
              </a:rPr>
              <a:t>: 1661-2682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</a:rPr>
              <a:t>팩스 </a:t>
            </a:r>
            <a:r>
              <a:rPr lang="en-US" altLang="ko-KR" sz="1200" dirty="0" smtClean="0">
                <a:solidFill>
                  <a:schemeClr val="bg1"/>
                </a:solidFill>
              </a:rPr>
              <a:t>: 062-681-2600</a:t>
            </a:r>
          </a:p>
        </p:txBody>
      </p:sp>
    </p:spTree>
    <p:extLst>
      <p:ext uri="{BB962C8B-B14F-4D97-AF65-F5344CB8AC3E}">
        <p14:creationId xmlns:p14="http://schemas.microsoft.com/office/powerpoint/2010/main" val="2286105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lIns="0" tIns="0" rIns="0" bIns="0" rtlCol="0" anchor="ctr"/>
      <a:lstStyle>
        <a:defPPr algn="ctr">
          <a:defRPr dirty="0" smtClean="0">
            <a:solidFill>
              <a:srgbClr val="00B0F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1403</Words>
  <Application>Microsoft Office PowerPoint</Application>
  <PresentationFormat>사용자 지정</PresentationFormat>
  <Paragraphs>261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마스크 공장 설립 계획서</vt:lpstr>
      <vt:lpstr>CONTENTS</vt:lpstr>
      <vt:lpstr>1  진행절차</vt:lpstr>
      <vt:lpstr>2  인증사항</vt:lpstr>
      <vt:lpstr>3  자동화 공정</vt:lpstr>
      <vt:lpstr>4  일정</vt:lpstr>
      <vt:lpstr>5  업체 소개 – 성진시스템은?</vt:lpstr>
      <vt:lpstr>5  업체 소개 - 회사개요</vt:lpstr>
      <vt:lpstr>5  업체 소개 - 비지니스</vt:lpstr>
      <vt:lpstr>5  업체 소개 - 보유기술</vt:lpstr>
      <vt:lpstr>5  업체 소개 - 업무추진현황</vt:lpstr>
      <vt:lpstr>5  업체 소개 - 업무추진현황</vt:lpstr>
      <vt:lpstr>5  업체 소개 - 업무추진현황</vt:lpstr>
      <vt:lpstr>감사합니다.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현승</dc:creator>
  <cp:lastModifiedBy>PC10</cp:lastModifiedBy>
  <cp:revision>42</cp:revision>
  <cp:lastPrinted>2020-03-09T07:38:04Z</cp:lastPrinted>
  <dcterms:created xsi:type="dcterms:W3CDTF">2019-11-02T03:01:11Z</dcterms:created>
  <dcterms:modified xsi:type="dcterms:W3CDTF">2020-03-09T07:55:33Z</dcterms:modified>
</cp:coreProperties>
</file>