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handoutMasterIdLst>
    <p:handoutMasterId r:id="rId17"/>
  </p:handoutMasterIdLst>
  <p:sldIdLst>
    <p:sldId id="277" r:id="rId3"/>
    <p:sldId id="276" r:id="rId4"/>
    <p:sldId id="257" r:id="rId5"/>
    <p:sldId id="259" r:id="rId6"/>
    <p:sldId id="272" r:id="rId7"/>
    <p:sldId id="261" r:id="rId8"/>
    <p:sldId id="262" r:id="rId9"/>
    <p:sldId id="263" r:id="rId10"/>
    <p:sldId id="265" r:id="rId11"/>
    <p:sldId id="266" r:id="rId12"/>
    <p:sldId id="273" r:id="rId13"/>
    <p:sldId id="267" r:id="rId14"/>
    <p:sldId id="270" r:id="rId15"/>
  </p:sldIdLst>
  <p:sldSz cx="12192000" cy="6858000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47" userDrawn="1">
          <p15:clr>
            <a:srgbClr val="A4A3A4"/>
          </p15:clr>
        </p15:guide>
        <p15:guide id="2" orient="horz" pos="845" userDrawn="1">
          <p15:clr>
            <a:srgbClr val="A4A3A4"/>
          </p15:clr>
        </p15:guide>
        <p15:guide id="3" pos="7287" userDrawn="1">
          <p15:clr>
            <a:srgbClr val="A4A3A4"/>
          </p15:clr>
        </p15:guide>
        <p15:guide id="4" orient="horz" pos="4110" userDrawn="1">
          <p15:clr>
            <a:srgbClr val="A4A3A4"/>
          </p15:clr>
        </p15:guide>
        <p15:guide id="5" pos="551" userDrawn="1">
          <p15:clr>
            <a:srgbClr val="A4A3A4"/>
          </p15:clr>
        </p15:guide>
        <p15:guide id="6" pos="7102" userDrawn="1">
          <p15:clr>
            <a:srgbClr val="A4A3A4"/>
          </p15:clr>
        </p15:guide>
        <p15:guide id="7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E2AC00"/>
    <a:srgbClr val="D09E00"/>
    <a:srgbClr val="D37FA3"/>
    <a:srgbClr val="D789AA"/>
    <a:srgbClr val="CE7098"/>
    <a:srgbClr val="D42806"/>
    <a:srgbClr val="DAA600"/>
    <a:srgbClr val="33CC33"/>
    <a:srgbClr val="7CB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24" autoAdjust="0"/>
    <p:restoredTop sz="77358" autoAdjust="0"/>
  </p:normalViewPr>
  <p:slideViewPr>
    <p:cSldViewPr>
      <p:cViewPr>
        <p:scale>
          <a:sx n="86" d="100"/>
          <a:sy n="86" d="100"/>
        </p:scale>
        <p:origin x="-438" y="156"/>
      </p:cViewPr>
      <p:guideLst>
        <p:guide orient="horz" pos="845"/>
        <p:guide orient="horz" pos="4110"/>
        <p:guide pos="347"/>
        <p:guide pos="7287"/>
        <p:guide pos="551"/>
        <p:guide pos="710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220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287" cy="501570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476" y="0"/>
            <a:ext cx="2974287" cy="501570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528E30B1-995D-47B6-AC00-BBBF03D3629C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918"/>
            <a:ext cx="2974287" cy="501570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476" y="9494918"/>
            <a:ext cx="2974287" cy="501570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6C8F801E-1520-4822-BE9A-8F98DE7615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441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0" tIns="48170" rIns="96340" bIns="4817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09" y="0"/>
            <a:ext cx="2974552" cy="501560"/>
          </a:xfrm>
          <a:prstGeom prst="rect">
            <a:avLst/>
          </a:prstGeom>
        </p:spPr>
        <p:txBody>
          <a:bodyPr vert="horz" lIns="96340" tIns="48170" rIns="96340" bIns="48170" rtlCol="0"/>
          <a:lstStyle>
            <a:lvl1pPr algn="r">
              <a:defRPr sz="1300"/>
            </a:lvl1pPr>
          </a:lstStyle>
          <a:p>
            <a:fld id="{D85E0A3F-FD45-4B37-94FF-9D5B9BDC2EDB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1249363"/>
            <a:ext cx="5999162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0" tIns="48170" rIns="96340" bIns="4817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0" tIns="48170" rIns="96340" bIns="4817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30"/>
            <a:ext cx="2974552" cy="501559"/>
          </a:xfrm>
          <a:prstGeom prst="rect">
            <a:avLst/>
          </a:prstGeom>
        </p:spPr>
        <p:txBody>
          <a:bodyPr vert="horz" lIns="96340" tIns="48170" rIns="96340" bIns="4817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09" y="9494930"/>
            <a:ext cx="2974552" cy="501559"/>
          </a:xfrm>
          <a:prstGeom prst="rect">
            <a:avLst/>
          </a:prstGeom>
        </p:spPr>
        <p:txBody>
          <a:bodyPr vert="horz" lIns="96340" tIns="48170" rIns="96340" bIns="48170" rtlCol="0" anchor="b"/>
          <a:lstStyle>
            <a:lvl1pPr algn="r">
              <a:defRPr sz="1300"/>
            </a:lvl1pPr>
          </a:lstStyle>
          <a:p>
            <a:fld id="{1F249149-062F-48DD-A322-EDECAC59FB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774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268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0461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11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832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372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094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894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253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9486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583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460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9149-062F-48DD-A322-EDECAC59FBC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15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모서리가 둥근 직사각형 24"/>
          <p:cNvSpPr/>
          <p:nvPr userDrawn="1"/>
        </p:nvSpPr>
        <p:spPr>
          <a:xfrm rot="10800000">
            <a:off x="197426" y="193826"/>
            <a:ext cx="11762509" cy="6487527"/>
          </a:xfrm>
          <a:prstGeom prst="roundRect">
            <a:avLst>
              <a:gd name="adj" fmla="val 1150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" name="그룹 33"/>
          <p:cNvGrpSpPr/>
          <p:nvPr userDrawn="1"/>
        </p:nvGrpSpPr>
        <p:grpSpPr>
          <a:xfrm>
            <a:off x="186667" y="177688"/>
            <a:ext cx="11790000" cy="859740"/>
            <a:chOff x="192046" y="183067"/>
            <a:chExt cx="11790000" cy="859740"/>
          </a:xfrm>
        </p:grpSpPr>
        <p:sp>
          <p:nvSpPr>
            <p:cNvPr id="5" name="직사각형 4"/>
            <p:cNvSpPr/>
            <p:nvPr userDrawn="1"/>
          </p:nvSpPr>
          <p:spPr>
            <a:xfrm>
              <a:off x="192046" y="186007"/>
              <a:ext cx="11790000" cy="856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" name="그림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47" y="183067"/>
              <a:ext cx="626385" cy="623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5129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9E549F-72CE-4899-B405-1B2FDE6183D4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직사각형 15"/>
          <p:cNvSpPr/>
          <p:nvPr userDrawn="1"/>
        </p:nvSpPr>
        <p:spPr>
          <a:xfrm>
            <a:off x="0" y="-10736"/>
            <a:ext cx="12192000" cy="68687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 userDrawn="1"/>
        </p:nvSpPr>
        <p:spPr>
          <a:xfrm rot="10800000">
            <a:off x="230332" y="193654"/>
            <a:ext cx="11762509" cy="6487527"/>
          </a:xfrm>
          <a:prstGeom prst="roundRect">
            <a:avLst>
              <a:gd name="adj" fmla="val 115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625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 userDrawn="1"/>
        </p:nvSpPr>
        <p:spPr>
          <a:xfrm>
            <a:off x="0" y="-10736"/>
            <a:ext cx="12192000" cy="68687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Picture 83" descr="0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9"/>
          <a:stretch/>
        </p:blipFill>
        <p:spPr bwMode="auto">
          <a:xfrm>
            <a:off x="230331" y="188640"/>
            <a:ext cx="11762509" cy="648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9E549F-72CE-4899-B405-1B2FDE6183D4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29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855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B785F0-BD5F-4A33-9DC9-668230D6894C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523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52380D-342C-4E3B-8511-0386E11A3E37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789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09CB23-3E5C-4319-A347-3F492A28CD8F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7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D5FD24-6089-4E58-8FB0-8A1656538220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29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3119C6-54AD-494D-B41F-3561CF87429F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68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507C15-54BE-491C-8D5F-97890F587CA6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34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D787E9-02A9-487F-AB58-1463015A55E7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382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21593-8BD0-4513-890D-3C3F3B2AB66B}" type="datetime1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921098-3F43-41CA-9BFF-0FD3BF0A9B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574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032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577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678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552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941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4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3234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449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032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841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05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58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8C9BA-3A3E-4AC0-BB75-33A59B1AC2DA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09F33-AFF6-4E17-A328-0161CFAC6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0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8"/>
          <p:cNvSpPr>
            <a:spLocks noGrp="1"/>
          </p:cNvSpPr>
          <p:nvPr>
            <p:ph type="title" idx="4294967295"/>
          </p:nvPr>
        </p:nvSpPr>
        <p:spPr>
          <a:xfrm>
            <a:off x="3076617" y="2265003"/>
            <a:ext cx="6158210" cy="159836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3600" spc="-150" dirty="0" err="1" smtClean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  <a:t>olleh</a:t>
            </a:r>
            <a:r>
              <a:rPr lang="en-US" altLang="ko-KR" sz="3600" spc="-150" dirty="0" smtClean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  <a:t> </a:t>
            </a:r>
            <a:r>
              <a:rPr lang="ko-KR" altLang="en-US" sz="3600" spc="-150" dirty="0" err="1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  <a:t>비즈메카</a:t>
            </a:r>
            <a:r>
              <a:rPr lang="ko-KR" altLang="en-US" sz="3600" spc="-150" dirty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  <a:t> 그룹웨어 </a:t>
            </a:r>
            <a:r>
              <a:rPr lang="en-US" altLang="ko-KR" sz="3600" spc="-150" dirty="0" smtClean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  <a:t/>
            </a:r>
            <a:br>
              <a:rPr lang="en-US" altLang="ko-KR" sz="3600" spc="-150" dirty="0" smtClean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</a:br>
            <a:r>
              <a:rPr lang="en-US" altLang="ko-KR" sz="3600" spc="-150" dirty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  <a:t/>
            </a:r>
            <a:br>
              <a:rPr lang="en-US" altLang="ko-KR" sz="3600" spc="-150" dirty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</a:br>
            <a:r>
              <a:rPr lang="ko-KR" altLang="en-US" sz="3600" spc="-150" smtClean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  <a:t>상담문의 </a:t>
            </a:r>
            <a:r>
              <a:rPr lang="en-US" altLang="ko-KR" sz="3600" spc="-150" smtClean="0">
                <a:latin typeface="Droid Sans Fallback" panose="020B0502000000000001" pitchFamily="50" charset="-127"/>
                <a:ea typeface="Droid Sans Fallback" panose="020B0502000000000001" pitchFamily="50" charset="-127"/>
                <a:cs typeface="Droid Sans Fallback" panose="020B0502000000000001" pitchFamily="50" charset="-127"/>
              </a:rPr>
              <a:t>1644-5892</a:t>
            </a:r>
            <a:endParaRPr lang="ko-KR" altLang="en-US" sz="3600" spc="-150" dirty="0">
              <a:latin typeface="Droid Sans Fallback" panose="020B0502000000000001" pitchFamily="50" charset="-127"/>
              <a:ea typeface="Droid Sans Fallback" panose="020B0502000000000001" pitchFamily="50" charset="-127"/>
              <a:cs typeface="Droid Sans Fallback" panose="020B05020000000000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891176" y="2265003"/>
            <a:ext cx="179928" cy="1598368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234826" y="2265003"/>
            <a:ext cx="179928" cy="1598368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430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63971" y="601112"/>
            <a:ext cx="1338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dirty="0" smtClean="0">
                <a:solidFill>
                  <a:srgbClr val="ED1C2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Times New Roman" pitchFamily="18" charset="0"/>
              </a:rPr>
              <a:t>INDEX</a:t>
            </a:r>
            <a:endParaRPr lang="ko-KR" altLang="en-US" sz="3600" dirty="0">
              <a:solidFill>
                <a:srgbClr val="ED1C2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Times New Roman" pitchFamily="18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550863" y="1341438"/>
            <a:ext cx="1101725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2399035" y="548680"/>
            <a:ext cx="0" cy="576064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그룹 80"/>
          <p:cNvGrpSpPr/>
          <p:nvPr/>
        </p:nvGrpSpPr>
        <p:grpSpPr>
          <a:xfrm>
            <a:off x="2850520" y="2183353"/>
            <a:ext cx="8700513" cy="2319276"/>
            <a:chOff x="2850520" y="2183353"/>
            <a:chExt cx="8700513" cy="2319276"/>
          </a:xfrm>
        </p:grpSpPr>
        <p:grpSp>
          <p:nvGrpSpPr>
            <p:cNvPr id="80" name="그룹 79"/>
            <p:cNvGrpSpPr/>
            <p:nvPr/>
          </p:nvGrpSpPr>
          <p:grpSpPr>
            <a:xfrm>
              <a:off x="2850520" y="2183353"/>
              <a:ext cx="8700513" cy="2306815"/>
              <a:chOff x="2850520" y="2276872"/>
              <a:chExt cx="8700513" cy="2306815"/>
            </a:xfrm>
          </p:grpSpPr>
          <p:sp>
            <p:nvSpPr>
              <p:cNvPr id="69" name="모서리가 둥근 직사각형 68"/>
              <p:cNvSpPr/>
              <p:nvPr/>
            </p:nvSpPr>
            <p:spPr>
              <a:xfrm>
                <a:off x="2850520" y="2276872"/>
                <a:ext cx="4198858" cy="3473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모서리가 둥근 직사각형 70"/>
              <p:cNvSpPr/>
              <p:nvPr/>
            </p:nvSpPr>
            <p:spPr>
              <a:xfrm>
                <a:off x="2850520" y="2930015"/>
                <a:ext cx="4198858" cy="3473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모서리가 둥근 직사각형 71"/>
              <p:cNvSpPr/>
              <p:nvPr/>
            </p:nvSpPr>
            <p:spPr>
              <a:xfrm>
                <a:off x="2850520" y="3583158"/>
                <a:ext cx="4198858" cy="3473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모서리가 둥근 직사각형 72"/>
              <p:cNvSpPr/>
              <p:nvPr/>
            </p:nvSpPr>
            <p:spPr>
              <a:xfrm>
                <a:off x="2850520" y="4236301"/>
                <a:ext cx="4198858" cy="3473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모서리가 둥근 직사각형 74"/>
              <p:cNvSpPr/>
              <p:nvPr/>
            </p:nvSpPr>
            <p:spPr>
              <a:xfrm>
                <a:off x="7352175" y="2276872"/>
                <a:ext cx="4198858" cy="3473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모서리가 둥근 직사각형 75"/>
              <p:cNvSpPr/>
              <p:nvPr/>
            </p:nvSpPr>
            <p:spPr>
              <a:xfrm>
                <a:off x="7352175" y="2930015"/>
                <a:ext cx="4198858" cy="3473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모서리가 둥근 직사각형 76"/>
              <p:cNvSpPr/>
              <p:nvPr/>
            </p:nvSpPr>
            <p:spPr>
              <a:xfrm>
                <a:off x="7352175" y="3583158"/>
                <a:ext cx="4198858" cy="3473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모서리가 둥근 직사각형 77"/>
              <p:cNvSpPr/>
              <p:nvPr/>
            </p:nvSpPr>
            <p:spPr>
              <a:xfrm>
                <a:off x="7352175" y="4236301"/>
                <a:ext cx="4198858" cy="3473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" name="직사각형 6"/>
            <p:cNvSpPr/>
            <p:nvPr/>
          </p:nvSpPr>
          <p:spPr>
            <a:xfrm>
              <a:off x="3152294" y="2215856"/>
              <a:ext cx="1646605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함초롬돋움" pitchFamily="18" charset="-127"/>
                </a:rPr>
                <a:t>01. 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서비스</a:t>
              </a:r>
              <a:r>
                <a:rPr lang="ko-KR" altLang="en-US" sz="1600" b="1" dirty="0" smtClean="0">
                  <a:solidFill>
                    <a:srgbClr val="59595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개요</a:t>
              </a:r>
              <a:endParaRPr lang="en-US" altLang="ko-KR" sz="1600" b="1" dirty="0" smtClean="0">
                <a:solidFill>
                  <a:srgbClr val="595959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152294" y="2882032"/>
              <a:ext cx="1851789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함초롬돋움" pitchFamily="18" charset="-127"/>
                </a:rPr>
                <a:t>02. </a:t>
              </a:r>
              <a:r>
                <a:rPr lang="ko-KR" altLang="en-US" sz="1600" b="1" dirty="0">
                  <a:solidFill>
                    <a:srgbClr val="595959"/>
                  </a:solidFill>
                  <a:latin typeface="+mj-ea"/>
                  <a:ea typeface="+mj-ea"/>
                </a:rPr>
                <a:t>서비스</a:t>
              </a:r>
              <a:r>
                <a:rPr lang="ko-KR" altLang="en-US" sz="1600" b="1" dirty="0">
                  <a:solidFill>
                    <a:srgbClr val="59595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특장점</a:t>
              </a:r>
              <a:endPara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함초롬돋움" pitchFamily="18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152294" y="3520216"/>
              <a:ext cx="2032929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함초롬돋움" pitchFamily="18" charset="-127"/>
                </a:rPr>
                <a:t>03. </a:t>
              </a:r>
              <a:r>
                <a:rPr lang="ko-KR" altLang="en-US" sz="1600" b="1" dirty="0">
                  <a:solidFill>
                    <a:srgbClr val="595959"/>
                  </a:solidFill>
                  <a:latin typeface="+mj-ea"/>
                  <a:ea typeface="+mj-ea"/>
                </a:rPr>
                <a:t>서비스</a:t>
              </a:r>
              <a:r>
                <a:rPr lang="ko-KR" altLang="en-US" sz="1600" b="1" dirty="0">
                  <a:solidFill>
                    <a:srgbClr val="59595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기능</a:t>
              </a:r>
              <a:r>
                <a:rPr lang="en-US" altLang="ko-KR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(PC)</a:t>
              </a:r>
              <a:endPara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함초롬돋움" pitchFamily="18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152294" y="4188697"/>
              <a:ext cx="3538148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함초롬돋움" pitchFamily="18" charset="-127"/>
                </a:rPr>
                <a:t>04. </a:t>
              </a:r>
              <a:r>
                <a:rPr lang="ko-KR" altLang="en-US" sz="1600" b="1" dirty="0">
                  <a:solidFill>
                    <a:srgbClr val="595959"/>
                  </a:solidFill>
                  <a:latin typeface="+mj-ea"/>
                  <a:ea typeface="+mj-ea"/>
                </a:rPr>
                <a:t>서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비스 </a:t>
              </a:r>
              <a:r>
                <a:rPr lang="ko-KR" altLang="en-US" sz="1600" b="1" dirty="0">
                  <a:solidFill>
                    <a:srgbClr val="595959"/>
                  </a:solidFill>
                  <a:latin typeface="+mj-ea"/>
                  <a:ea typeface="+mj-ea"/>
                </a:rPr>
                <a:t>기능</a:t>
              </a:r>
              <a:r>
                <a:rPr lang="en-US" altLang="ko-KR" sz="1600" b="1" dirty="0">
                  <a:solidFill>
                    <a:srgbClr val="595959"/>
                  </a:solidFill>
                  <a:latin typeface="+mj-ea"/>
                  <a:ea typeface="+mj-ea"/>
                </a:rPr>
                <a:t>(</a:t>
              </a:r>
              <a:r>
                <a:rPr lang="ko-KR" altLang="en-US" sz="1600" b="1" dirty="0" err="1">
                  <a:solidFill>
                    <a:srgbClr val="595959"/>
                  </a:solidFill>
                  <a:latin typeface="+mj-ea"/>
                  <a:ea typeface="+mj-ea"/>
                </a:rPr>
                <a:t>모바일</a:t>
              </a:r>
              <a:r>
                <a:rPr lang="ko-KR" altLang="en-US" sz="1600" b="1" dirty="0">
                  <a:solidFill>
                    <a:srgbClr val="595959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600" b="1" dirty="0">
                  <a:solidFill>
                    <a:srgbClr val="595959"/>
                  </a:solidFill>
                  <a:latin typeface="+mj-ea"/>
                  <a:ea typeface="+mj-ea"/>
                </a:rPr>
                <a:t>WEB • APP</a:t>
              </a:r>
              <a:r>
                <a:rPr lang="en-US" altLang="ko-KR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)</a:t>
              </a:r>
              <a:endParaRPr lang="en-US" altLang="ko-KR" sz="1600" b="1" dirty="0">
                <a:solidFill>
                  <a:srgbClr val="595959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7684947" y="2215856"/>
              <a:ext cx="1646605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함초롬돋움" pitchFamily="18" charset="-127"/>
                </a:rPr>
                <a:t>05. 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서비스 요금</a:t>
              </a:r>
              <a:endParaRPr lang="en-US" altLang="ko-KR" sz="1600" b="1" dirty="0">
                <a:solidFill>
                  <a:srgbClr val="595959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684947" y="3525042"/>
              <a:ext cx="1441420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함초롬돋움" pitchFamily="18" charset="-127"/>
                </a:rPr>
                <a:t>07. 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도입 절차</a:t>
              </a:r>
              <a:endPara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함초롬돋움" pitchFamily="18" charset="-127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7684947" y="2865425"/>
              <a:ext cx="1441420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함초롬돋움" pitchFamily="18" charset="-127"/>
                </a:rPr>
                <a:t>06. 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  <a:cs typeface="함초롬돋움" pitchFamily="18" charset="-127"/>
                </a:rPr>
                <a:t>도입 효과</a:t>
              </a:r>
              <a:endParaRPr lang="ko-KR" altLang="en-US" sz="1600" b="1" dirty="0">
                <a:solidFill>
                  <a:srgbClr val="595959"/>
                </a:solidFill>
                <a:latin typeface="+mj-ea"/>
                <a:ea typeface="+mj-ea"/>
                <a:cs typeface="함초롬돋움" pitchFamily="18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684947" y="4174611"/>
              <a:ext cx="1646605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함초롬돋움" pitchFamily="18" charset="-127"/>
                </a:rPr>
                <a:t>08. </a:t>
              </a:r>
              <a:r>
                <a:rPr lang="ko-KR" altLang="en-US" sz="1600" b="1" dirty="0" smtClean="0">
                  <a:solidFill>
                    <a:srgbClr val="595959"/>
                  </a:solidFill>
                  <a:latin typeface="+mj-ea"/>
                  <a:ea typeface="+mj-ea"/>
                </a:rPr>
                <a:t>주요 </a:t>
              </a:r>
              <a:r>
                <a:rPr lang="ko-KR" altLang="en-US" sz="1600" b="1" dirty="0" err="1" smtClean="0">
                  <a:solidFill>
                    <a:srgbClr val="595959"/>
                  </a:solidFill>
                  <a:latin typeface="+mj-ea"/>
                  <a:ea typeface="+mj-ea"/>
                </a:rPr>
                <a:t>고객사</a:t>
              </a:r>
              <a:endParaRPr lang="en-US" altLang="ko-KR" sz="1600" b="1" dirty="0">
                <a:solidFill>
                  <a:srgbClr val="595959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317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50863" y="1341438"/>
            <a:ext cx="11017250" cy="7194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8E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object 56"/>
          <p:cNvSpPr/>
          <p:nvPr/>
        </p:nvSpPr>
        <p:spPr>
          <a:xfrm>
            <a:off x="1243226" y="3739539"/>
            <a:ext cx="2320177" cy="521736"/>
          </a:xfrm>
          <a:custGeom>
            <a:avLst/>
            <a:gdLst/>
            <a:ahLst/>
            <a:cxnLst/>
            <a:rect l="l" t="t" r="r" b="b"/>
            <a:pathLst>
              <a:path w="1253764" h="181424">
                <a:moveTo>
                  <a:pt x="1253764" y="0"/>
                </a:moveTo>
                <a:lnTo>
                  <a:pt x="22776" y="2220"/>
                </a:lnTo>
                <a:lnTo>
                  <a:pt x="10955" y="9466"/>
                </a:lnTo>
                <a:lnTo>
                  <a:pt x="2946" y="20573"/>
                </a:lnTo>
                <a:lnTo>
                  <a:pt x="0" y="34327"/>
                </a:lnTo>
                <a:lnTo>
                  <a:pt x="2283" y="159269"/>
                </a:lnTo>
                <a:lnTo>
                  <a:pt x="9733" y="170769"/>
                </a:lnTo>
                <a:lnTo>
                  <a:pt x="21150" y="178558"/>
                </a:lnTo>
                <a:lnTo>
                  <a:pt x="35287" y="181424"/>
                </a:lnTo>
                <a:lnTo>
                  <a:pt x="1230984" y="179196"/>
                </a:lnTo>
                <a:lnTo>
                  <a:pt x="1242807" y="171947"/>
                </a:lnTo>
                <a:lnTo>
                  <a:pt x="1250817" y="160844"/>
                </a:lnTo>
                <a:lnTo>
                  <a:pt x="1253764" y="147097"/>
                </a:lnTo>
                <a:lnTo>
                  <a:pt x="1253764" y="0"/>
                </a:lnTo>
                <a:close/>
              </a:path>
            </a:pathLst>
          </a:custGeom>
          <a:solidFill>
            <a:srgbClr val="F7941D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고객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0" name="object 55"/>
          <p:cNvSpPr/>
          <p:nvPr/>
        </p:nvSpPr>
        <p:spPr>
          <a:xfrm>
            <a:off x="1249129" y="4216732"/>
            <a:ext cx="2314274" cy="1922313"/>
          </a:xfrm>
          <a:custGeom>
            <a:avLst/>
            <a:gdLst/>
            <a:ahLst/>
            <a:cxnLst/>
            <a:rect l="l" t="t" r="r" b="b"/>
            <a:pathLst>
              <a:path w="1253783" h="989179">
                <a:moveTo>
                  <a:pt x="1253783" y="0"/>
                </a:moveTo>
                <a:lnTo>
                  <a:pt x="22681" y="2276"/>
                </a:lnTo>
                <a:lnTo>
                  <a:pt x="10906" y="9571"/>
                </a:lnTo>
                <a:lnTo>
                  <a:pt x="2933" y="20715"/>
                </a:lnTo>
                <a:lnTo>
                  <a:pt x="0" y="34502"/>
                </a:lnTo>
                <a:lnTo>
                  <a:pt x="2329" y="967029"/>
                </a:lnTo>
                <a:lnTo>
                  <a:pt x="9800" y="978529"/>
                </a:lnTo>
                <a:lnTo>
                  <a:pt x="21212" y="986315"/>
                </a:lnTo>
                <a:lnTo>
                  <a:pt x="35325" y="989179"/>
                </a:lnTo>
                <a:lnTo>
                  <a:pt x="1231095" y="986907"/>
                </a:lnTo>
                <a:lnTo>
                  <a:pt x="1242872" y="979614"/>
                </a:lnTo>
                <a:lnTo>
                  <a:pt x="1250849" y="968471"/>
                </a:lnTo>
                <a:lnTo>
                  <a:pt x="1253783" y="954687"/>
                </a:lnTo>
                <a:lnTo>
                  <a:pt x="1253783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60"/>
          <p:cNvSpPr/>
          <p:nvPr/>
        </p:nvSpPr>
        <p:spPr>
          <a:xfrm>
            <a:off x="1119310" y="3630977"/>
            <a:ext cx="10102907" cy="2664556"/>
          </a:xfrm>
          <a:custGeom>
            <a:avLst/>
            <a:gdLst/>
            <a:ahLst/>
            <a:cxnLst/>
            <a:rect l="l" t="t" r="r" b="b"/>
            <a:pathLst>
              <a:path w="3939908" h="976293">
                <a:moveTo>
                  <a:pt x="3939908" y="0"/>
                </a:moveTo>
                <a:lnTo>
                  <a:pt x="67012" y="998"/>
                </a:lnTo>
                <a:lnTo>
                  <a:pt x="29139" y="18098"/>
                </a:lnTo>
                <a:lnTo>
                  <a:pt x="5136" y="51481"/>
                </a:lnTo>
                <a:lnTo>
                  <a:pt x="0" y="79623"/>
                </a:lnTo>
                <a:lnTo>
                  <a:pt x="998" y="909289"/>
                </a:lnTo>
                <a:lnTo>
                  <a:pt x="18099" y="947159"/>
                </a:lnTo>
                <a:lnTo>
                  <a:pt x="51486" y="971158"/>
                </a:lnTo>
                <a:lnTo>
                  <a:pt x="79633" y="976293"/>
                </a:lnTo>
                <a:lnTo>
                  <a:pt x="3860274" y="976293"/>
                </a:lnTo>
                <a:lnTo>
                  <a:pt x="3872895" y="975294"/>
                </a:lnTo>
                <a:lnTo>
                  <a:pt x="3886666" y="971800"/>
                </a:lnTo>
                <a:lnTo>
                  <a:pt x="3898089" y="966604"/>
                </a:lnTo>
                <a:lnTo>
                  <a:pt x="68171" y="965665"/>
                </a:lnTo>
                <a:lnTo>
                  <a:pt x="54500" y="961935"/>
                </a:lnTo>
                <a:lnTo>
                  <a:pt x="22275" y="936649"/>
                </a:lnTo>
                <a:lnTo>
                  <a:pt x="9688" y="896669"/>
                </a:lnTo>
                <a:lnTo>
                  <a:pt x="10627" y="68162"/>
                </a:lnTo>
                <a:lnTo>
                  <a:pt x="29177" y="31239"/>
                </a:lnTo>
                <a:lnTo>
                  <a:pt x="65185" y="11189"/>
                </a:lnTo>
                <a:lnTo>
                  <a:pt x="79633" y="9688"/>
                </a:lnTo>
                <a:lnTo>
                  <a:pt x="3939908" y="9688"/>
                </a:lnTo>
                <a:lnTo>
                  <a:pt x="3939908" y="0"/>
                </a:lnTo>
                <a:close/>
              </a:path>
              <a:path w="3939908" h="976293">
                <a:moveTo>
                  <a:pt x="3939908" y="9688"/>
                </a:moveTo>
                <a:lnTo>
                  <a:pt x="3930219" y="9688"/>
                </a:lnTo>
                <a:lnTo>
                  <a:pt x="3929280" y="908130"/>
                </a:lnTo>
                <a:lnTo>
                  <a:pt x="3925550" y="921801"/>
                </a:lnTo>
                <a:lnTo>
                  <a:pt x="3900262" y="954021"/>
                </a:lnTo>
                <a:lnTo>
                  <a:pt x="3860274" y="966604"/>
                </a:lnTo>
                <a:lnTo>
                  <a:pt x="3898089" y="966604"/>
                </a:lnTo>
                <a:lnTo>
                  <a:pt x="3928707" y="937357"/>
                </a:lnTo>
                <a:lnTo>
                  <a:pt x="3939908" y="896669"/>
                </a:lnTo>
                <a:lnTo>
                  <a:pt x="3939908" y="9688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61"/>
          <p:cNvSpPr/>
          <p:nvPr/>
        </p:nvSpPr>
        <p:spPr>
          <a:xfrm>
            <a:off x="7194921" y="3645969"/>
            <a:ext cx="4033199" cy="2664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9"/>
          <p:cNvSpPr/>
          <p:nvPr/>
        </p:nvSpPr>
        <p:spPr>
          <a:xfrm>
            <a:off x="4504507" y="4404815"/>
            <a:ext cx="1430026" cy="1058913"/>
          </a:xfrm>
          <a:custGeom>
            <a:avLst/>
            <a:gdLst/>
            <a:ahLst/>
            <a:cxnLst/>
            <a:rect l="l" t="t" r="r" b="b"/>
            <a:pathLst>
              <a:path w="588036" h="396154">
                <a:moveTo>
                  <a:pt x="506941" y="341233"/>
                </a:moveTo>
                <a:lnTo>
                  <a:pt x="148207" y="341233"/>
                </a:lnTo>
                <a:lnTo>
                  <a:pt x="155323" y="352408"/>
                </a:lnTo>
                <a:lnTo>
                  <a:pt x="183592" y="380133"/>
                </a:lnTo>
                <a:lnTo>
                  <a:pt x="220159" y="394988"/>
                </a:lnTo>
                <a:lnTo>
                  <a:pt x="233730" y="396154"/>
                </a:lnTo>
                <a:lnTo>
                  <a:pt x="247339" y="395101"/>
                </a:lnTo>
                <a:lnTo>
                  <a:pt x="260199" y="392048"/>
                </a:lnTo>
                <a:lnTo>
                  <a:pt x="272180" y="387158"/>
                </a:lnTo>
                <a:lnTo>
                  <a:pt x="283150" y="380592"/>
                </a:lnTo>
                <a:lnTo>
                  <a:pt x="292979" y="372511"/>
                </a:lnTo>
                <a:lnTo>
                  <a:pt x="426558" y="372511"/>
                </a:lnTo>
                <a:lnTo>
                  <a:pt x="429083" y="370599"/>
                </a:lnTo>
                <a:lnTo>
                  <a:pt x="437648" y="362166"/>
                </a:lnTo>
                <a:lnTo>
                  <a:pt x="445045" y="352783"/>
                </a:lnTo>
                <a:lnTo>
                  <a:pt x="496139" y="352783"/>
                </a:lnTo>
                <a:lnTo>
                  <a:pt x="497787" y="351961"/>
                </a:lnTo>
                <a:lnTo>
                  <a:pt x="506498" y="342401"/>
                </a:lnTo>
                <a:lnTo>
                  <a:pt x="506941" y="341233"/>
                </a:lnTo>
                <a:close/>
              </a:path>
              <a:path w="588036" h="396154">
                <a:moveTo>
                  <a:pt x="426558" y="372511"/>
                </a:moveTo>
                <a:lnTo>
                  <a:pt x="292979" y="372511"/>
                </a:lnTo>
                <a:lnTo>
                  <a:pt x="303856" y="379158"/>
                </a:lnTo>
                <a:lnTo>
                  <a:pt x="315233" y="384987"/>
                </a:lnTo>
                <a:lnTo>
                  <a:pt x="327093" y="389799"/>
                </a:lnTo>
                <a:lnTo>
                  <a:pt x="339422" y="393393"/>
                </a:lnTo>
                <a:lnTo>
                  <a:pt x="352202" y="395569"/>
                </a:lnTo>
                <a:lnTo>
                  <a:pt x="368136" y="394964"/>
                </a:lnTo>
                <a:lnTo>
                  <a:pt x="408380" y="384208"/>
                </a:lnTo>
                <a:lnTo>
                  <a:pt x="426558" y="372511"/>
                </a:lnTo>
                <a:close/>
              </a:path>
              <a:path w="588036" h="396154">
                <a:moveTo>
                  <a:pt x="496139" y="352783"/>
                </a:moveTo>
                <a:lnTo>
                  <a:pt x="445045" y="352783"/>
                </a:lnTo>
                <a:lnTo>
                  <a:pt x="456939" y="356934"/>
                </a:lnTo>
                <a:lnTo>
                  <a:pt x="469283" y="360255"/>
                </a:lnTo>
                <a:lnTo>
                  <a:pt x="485268" y="358204"/>
                </a:lnTo>
                <a:lnTo>
                  <a:pt x="496139" y="352783"/>
                </a:lnTo>
                <a:close/>
              </a:path>
              <a:path w="588036" h="396154">
                <a:moveTo>
                  <a:pt x="184458" y="55131"/>
                </a:moveTo>
                <a:lnTo>
                  <a:pt x="140146" y="65573"/>
                </a:lnTo>
                <a:lnTo>
                  <a:pt x="112069" y="93776"/>
                </a:lnTo>
                <a:lnTo>
                  <a:pt x="103903" y="130427"/>
                </a:lnTo>
                <a:lnTo>
                  <a:pt x="104222" y="133809"/>
                </a:lnTo>
                <a:lnTo>
                  <a:pt x="104678" y="137142"/>
                </a:lnTo>
                <a:lnTo>
                  <a:pt x="90041" y="138149"/>
                </a:lnTo>
                <a:lnTo>
                  <a:pt x="50692" y="152190"/>
                </a:lnTo>
                <a:lnTo>
                  <a:pt x="20338" y="179951"/>
                </a:lnTo>
                <a:lnTo>
                  <a:pt x="2532" y="217824"/>
                </a:lnTo>
                <a:lnTo>
                  <a:pt x="0" y="232072"/>
                </a:lnTo>
                <a:lnTo>
                  <a:pt x="738" y="248610"/>
                </a:lnTo>
                <a:lnTo>
                  <a:pt x="12779" y="292170"/>
                </a:lnTo>
                <a:lnTo>
                  <a:pt x="37209" y="325062"/>
                </a:lnTo>
                <a:lnTo>
                  <a:pt x="71000" y="345249"/>
                </a:lnTo>
                <a:lnTo>
                  <a:pt x="97233" y="350643"/>
                </a:lnTo>
                <a:lnTo>
                  <a:pt x="112609" y="350139"/>
                </a:lnTo>
                <a:lnTo>
                  <a:pt x="125960" y="348345"/>
                </a:lnTo>
                <a:lnTo>
                  <a:pt x="137691" y="345348"/>
                </a:lnTo>
                <a:lnTo>
                  <a:pt x="148207" y="341233"/>
                </a:lnTo>
                <a:lnTo>
                  <a:pt x="506941" y="341233"/>
                </a:lnTo>
                <a:lnTo>
                  <a:pt x="511053" y="330399"/>
                </a:lnTo>
                <a:lnTo>
                  <a:pt x="523620" y="328954"/>
                </a:lnTo>
                <a:lnTo>
                  <a:pt x="541123" y="328954"/>
                </a:lnTo>
                <a:lnTo>
                  <a:pt x="551050" y="328350"/>
                </a:lnTo>
                <a:lnTo>
                  <a:pt x="591555" y="315613"/>
                </a:lnTo>
                <a:lnTo>
                  <a:pt x="623905" y="290131"/>
                </a:lnTo>
                <a:lnTo>
                  <a:pt x="645354" y="254849"/>
                </a:lnTo>
                <a:lnTo>
                  <a:pt x="653157" y="212715"/>
                </a:lnTo>
                <a:lnTo>
                  <a:pt x="652249" y="197929"/>
                </a:lnTo>
                <a:lnTo>
                  <a:pt x="639505" y="157365"/>
                </a:lnTo>
                <a:lnTo>
                  <a:pt x="614044" y="124826"/>
                </a:lnTo>
                <a:lnTo>
                  <a:pt x="588036" y="107509"/>
                </a:lnTo>
                <a:lnTo>
                  <a:pt x="488423" y="107509"/>
                </a:lnTo>
                <a:lnTo>
                  <a:pt x="483788" y="94920"/>
                </a:lnTo>
                <a:lnTo>
                  <a:pt x="478101" y="82725"/>
                </a:lnTo>
                <a:lnTo>
                  <a:pt x="474907" y="77130"/>
                </a:lnTo>
                <a:lnTo>
                  <a:pt x="230197" y="77130"/>
                </a:lnTo>
                <a:lnTo>
                  <a:pt x="220434" y="69383"/>
                </a:lnTo>
                <a:lnTo>
                  <a:pt x="209449" y="62875"/>
                </a:lnTo>
                <a:lnTo>
                  <a:pt x="197403" y="57995"/>
                </a:lnTo>
                <a:lnTo>
                  <a:pt x="184458" y="55131"/>
                </a:lnTo>
                <a:close/>
              </a:path>
              <a:path w="588036" h="396154">
                <a:moveTo>
                  <a:pt x="541123" y="328954"/>
                </a:moveTo>
                <a:lnTo>
                  <a:pt x="523620" y="328954"/>
                </a:lnTo>
                <a:lnTo>
                  <a:pt x="536211" y="329254"/>
                </a:lnTo>
                <a:lnTo>
                  <a:pt x="541123" y="328954"/>
                </a:lnTo>
                <a:close/>
              </a:path>
              <a:path w="588036" h="396154">
                <a:moveTo>
                  <a:pt x="538295" y="95838"/>
                </a:moveTo>
                <a:lnTo>
                  <a:pt x="525079" y="96615"/>
                </a:lnTo>
                <a:lnTo>
                  <a:pt x="512311" y="98882"/>
                </a:lnTo>
                <a:lnTo>
                  <a:pt x="500067" y="102545"/>
                </a:lnTo>
                <a:lnTo>
                  <a:pt x="488423" y="107509"/>
                </a:lnTo>
                <a:lnTo>
                  <a:pt x="588036" y="107509"/>
                </a:lnTo>
                <a:lnTo>
                  <a:pt x="578840" y="103318"/>
                </a:lnTo>
                <a:lnTo>
                  <a:pt x="565454" y="99120"/>
                </a:lnTo>
                <a:lnTo>
                  <a:pt x="551426" y="96592"/>
                </a:lnTo>
                <a:lnTo>
                  <a:pt x="538295" y="95838"/>
                </a:lnTo>
                <a:close/>
              </a:path>
              <a:path w="588036" h="396154">
                <a:moveTo>
                  <a:pt x="361578" y="0"/>
                </a:moveTo>
                <a:lnTo>
                  <a:pt x="316636" y="5376"/>
                </a:lnTo>
                <a:lnTo>
                  <a:pt x="279384" y="21174"/>
                </a:lnTo>
                <a:lnTo>
                  <a:pt x="242648" y="55466"/>
                </a:lnTo>
                <a:lnTo>
                  <a:pt x="230197" y="77130"/>
                </a:lnTo>
                <a:lnTo>
                  <a:pt x="474907" y="77130"/>
                </a:lnTo>
                <a:lnTo>
                  <a:pt x="445914" y="39668"/>
                </a:lnTo>
                <a:lnTo>
                  <a:pt x="413378" y="15866"/>
                </a:lnTo>
                <a:lnTo>
                  <a:pt x="375268" y="2000"/>
                </a:lnTo>
                <a:lnTo>
                  <a:pt x="361578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0"/>
          <p:cNvSpPr/>
          <p:nvPr/>
        </p:nvSpPr>
        <p:spPr>
          <a:xfrm>
            <a:off x="4661351" y="4159934"/>
            <a:ext cx="1462784" cy="1182498"/>
          </a:xfrm>
          <a:custGeom>
            <a:avLst/>
            <a:gdLst/>
            <a:ahLst/>
            <a:cxnLst/>
            <a:rect l="l" t="t" r="r" b="b"/>
            <a:pathLst>
              <a:path w="588042" h="396153">
                <a:moveTo>
                  <a:pt x="506930" y="341248"/>
                </a:moveTo>
                <a:lnTo>
                  <a:pt x="148182" y="341248"/>
                </a:lnTo>
                <a:lnTo>
                  <a:pt x="155304" y="352415"/>
                </a:lnTo>
                <a:lnTo>
                  <a:pt x="183583" y="380127"/>
                </a:lnTo>
                <a:lnTo>
                  <a:pt x="220150" y="394984"/>
                </a:lnTo>
                <a:lnTo>
                  <a:pt x="233718" y="396153"/>
                </a:lnTo>
                <a:lnTo>
                  <a:pt x="247328" y="395100"/>
                </a:lnTo>
                <a:lnTo>
                  <a:pt x="260188" y="392049"/>
                </a:lnTo>
                <a:lnTo>
                  <a:pt x="272169" y="387159"/>
                </a:lnTo>
                <a:lnTo>
                  <a:pt x="283139" y="380592"/>
                </a:lnTo>
                <a:lnTo>
                  <a:pt x="292966" y="372510"/>
                </a:lnTo>
                <a:lnTo>
                  <a:pt x="426560" y="372510"/>
                </a:lnTo>
                <a:lnTo>
                  <a:pt x="429081" y="370603"/>
                </a:lnTo>
                <a:lnTo>
                  <a:pt x="437650" y="362173"/>
                </a:lnTo>
                <a:lnTo>
                  <a:pt x="445050" y="352795"/>
                </a:lnTo>
                <a:lnTo>
                  <a:pt x="496114" y="352795"/>
                </a:lnTo>
                <a:lnTo>
                  <a:pt x="497795" y="351956"/>
                </a:lnTo>
                <a:lnTo>
                  <a:pt x="506498" y="342389"/>
                </a:lnTo>
                <a:lnTo>
                  <a:pt x="506930" y="341248"/>
                </a:lnTo>
                <a:close/>
              </a:path>
              <a:path w="588042" h="396153">
                <a:moveTo>
                  <a:pt x="426560" y="372510"/>
                </a:moveTo>
                <a:lnTo>
                  <a:pt x="292966" y="372510"/>
                </a:lnTo>
                <a:lnTo>
                  <a:pt x="303848" y="379165"/>
                </a:lnTo>
                <a:lnTo>
                  <a:pt x="315228" y="384996"/>
                </a:lnTo>
                <a:lnTo>
                  <a:pt x="327090" y="389807"/>
                </a:lnTo>
                <a:lnTo>
                  <a:pt x="339418" y="393398"/>
                </a:lnTo>
                <a:lnTo>
                  <a:pt x="352195" y="395570"/>
                </a:lnTo>
                <a:lnTo>
                  <a:pt x="368122" y="394965"/>
                </a:lnTo>
                <a:lnTo>
                  <a:pt x="408368" y="384209"/>
                </a:lnTo>
                <a:lnTo>
                  <a:pt x="426560" y="372510"/>
                </a:lnTo>
                <a:close/>
              </a:path>
              <a:path w="588042" h="396153">
                <a:moveTo>
                  <a:pt x="496114" y="352795"/>
                </a:moveTo>
                <a:lnTo>
                  <a:pt x="445050" y="352795"/>
                </a:lnTo>
                <a:lnTo>
                  <a:pt x="456950" y="356942"/>
                </a:lnTo>
                <a:lnTo>
                  <a:pt x="469290" y="360257"/>
                </a:lnTo>
                <a:lnTo>
                  <a:pt x="485276" y="358203"/>
                </a:lnTo>
                <a:lnTo>
                  <a:pt x="496114" y="352795"/>
                </a:lnTo>
                <a:close/>
              </a:path>
              <a:path w="588042" h="396153">
                <a:moveTo>
                  <a:pt x="184465" y="55123"/>
                </a:moveTo>
                <a:lnTo>
                  <a:pt x="140160" y="65565"/>
                </a:lnTo>
                <a:lnTo>
                  <a:pt x="112076" y="93766"/>
                </a:lnTo>
                <a:lnTo>
                  <a:pt x="103898" y="130436"/>
                </a:lnTo>
                <a:lnTo>
                  <a:pt x="104217" y="133818"/>
                </a:lnTo>
                <a:lnTo>
                  <a:pt x="104692" y="137151"/>
                </a:lnTo>
                <a:lnTo>
                  <a:pt x="90084" y="138157"/>
                </a:lnTo>
                <a:lnTo>
                  <a:pt x="50717" y="152187"/>
                </a:lnTo>
                <a:lnTo>
                  <a:pt x="20353" y="179931"/>
                </a:lnTo>
                <a:lnTo>
                  <a:pt x="2537" y="217789"/>
                </a:lnTo>
                <a:lnTo>
                  <a:pt x="0" y="232034"/>
                </a:lnTo>
                <a:lnTo>
                  <a:pt x="736" y="248578"/>
                </a:lnTo>
                <a:lnTo>
                  <a:pt x="12769" y="292148"/>
                </a:lnTo>
                <a:lnTo>
                  <a:pt x="37186" y="325047"/>
                </a:lnTo>
                <a:lnTo>
                  <a:pt x="70965" y="345244"/>
                </a:lnTo>
                <a:lnTo>
                  <a:pt x="97192" y="350649"/>
                </a:lnTo>
                <a:lnTo>
                  <a:pt x="112573" y="350145"/>
                </a:lnTo>
                <a:lnTo>
                  <a:pt x="125932" y="348350"/>
                </a:lnTo>
                <a:lnTo>
                  <a:pt x="137669" y="345355"/>
                </a:lnTo>
                <a:lnTo>
                  <a:pt x="148182" y="341248"/>
                </a:lnTo>
                <a:lnTo>
                  <a:pt x="506930" y="341248"/>
                </a:lnTo>
                <a:lnTo>
                  <a:pt x="511039" y="330379"/>
                </a:lnTo>
                <a:lnTo>
                  <a:pt x="523604" y="328950"/>
                </a:lnTo>
                <a:lnTo>
                  <a:pt x="541020" y="328950"/>
                </a:lnTo>
                <a:lnTo>
                  <a:pt x="551046" y="328340"/>
                </a:lnTo>
                <a:lnTo>
                  <a:pt x="591561" y="315606"/>
                </a:lnTo>
                <a:lnTo>
                  <a:pt x="623916" y="290128"/>
                </a:lnTo>
                <a:lnTo>
                  <a:pt x="645368" y="254853"/>
                </a:lnTo>
                <a:lnTo>
                  <a:pt x="653172" y="212727"/>
                </a:lnTo>
                <a:lnTo>
                  <a:pt x="652263" y="197942"/>
                </a:lnTo>
                <a:lnTo>
                  <a:pt x="639521" y="157379"/>
                </a:lnTo>
                <a:lnTo>
                  <a:pt x="614062" y="124841"/>
                </a:lnTo>
                <a:lnTo>
                  <a:pt x="588042" y="107518"/>
                </a:lnTo>
                <a:lnTo>
                  <a:pt x="488418" y="107518"/>
                </a:lnTo>
                <a:lnTo>
                  <a:pt x="483787" y="94926"/>
                </a:lnTo>
                <a:lnTo>
                  <a:pt x="478103" y="82728"/>
                </a:lnTo>
                <a:lnTo>
                  <a:pt x="474911" y="77132"/>
                </a:lnTo>
                <a:lnTo>
                  <a:pt x="230199" y="77132"/>
                </a:lnTo>
                <a:lnTo>
                  <a:pt x="220442" y="69388"/>
                </a:lnTo>
                <a:lnTo>
                  <a:pt x="209458" y="62878"/>
                </a:lnTo>
                <a:lnTo>
                  <a:pt x="197411" y="57992"/>
                </a:lnTo>
                <a:lnTo>
                  <a:pt x="184465" y="55123"/>
                </a:lnTo>
                <a:close/>
              </a:path>
              <a:path w="588042" h="396153">
                <a:moveTo>
                  <a:pt x="541020" y="328950"/>
                </a:moveTo>
                <a:lnTo>
                  <a:pt x="523604" y="328950"/>
                </a:lnTo>
                <a:lnTo>
                  <a:pt x="536202" y="329244"/>
                </a:lnTo>
                <a:lnTo>
                  <a:pt x="541020" y="328950"/>
                </a:lnTo>
                <a:close/>
              </a:path>
              <a:path w="588042" h="396153">
                <a:moveTo>
                  <a:pt x="538290" y="95847"/>
                </a:moveTo>
                <a:lnTo>
                  <a:pt x="525074" y="96624"/>
                </a:lnTo>
                <a:lnTo>
                  <a:pt x="512307" y="98891"/>
                </a:lnTo>
                <a:lnTo>
                  <a:pt x="500062" y="102554"/>
                </a:lnTo>
                <a:lnTo>
                  <a:pt x="488418" y="107518"/>
                </a:lnTo>
                <a:lnTo>
                  <a:pt x="588042" y="107518"/>
                </a:lnTo>
                <a:lnTo>
                  <a:pt x="578858" y="103332"/>
                </a:lnTo>
                <a:lnTo>
                  <a:pt x="565471" y="99132"/>
                </a:lnTo>
                <a:lnTo>
                  <a:pt x="551441" y="96603"/>
                </a:lnTo>
                <a:lnTo>
                  <a:pt x="538290" y="95847"/>
                </a:lnTo>
                <a:close/>
              </a:path>
              <a:path w="588042" h="396153">
                <a:moveTo>
                  <a:pt x="361583" y="0"/>
                </a:moveTo>
                <a:lnTo>
                  <a:pt x="316641" y="5374"/>
                </a:lnTo>
                <a:lnTo>
                  <a:pt x="279389" y="21171"/>
                </a:lnTo>
                <a:lnTo>
                  <a:pt x="242652" y="55464"/>
                </a:lnTo>
                <a:lnTo>
                  <a:pt x="230199" y="77132"/>
                </a:lnTo>
                <a:lnTo>
                  <a:pt x="474911" y="77132"/>
                </a:lnTo>
                <a:lnTo>
                  <a:pt x="445925" y="39667"/>
                </a:lnTo>
                <a:lnTo>
                  <a:pt x="413390" y="15865"/>
                </a:lnTo>
                <a:lnTo>
                  <a:pt x="375275" y="2000"/>
                </a:lnTo>
                <a:lnTo>
                  <a:pt x="3615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01"/>
          <p:cNvSpPr/>
          <p:nvPr/>
        </p:nvSpPr>
        <p:spPr>
          <a:xfrm>
            <a:off x="4547722" y="4216733"/>
            <a:ext cx="1690042" cy="1182498"/>
          </a:xfrm>
          <a:custGeom>
            <a:avLst/>
            <a:gdLst/>
            <a:ahLst/>
            <a:cxnLst/>
            <a:rect l="l" t="t" r="r" b="b"/>
            <a:pathLst>
              <a:path w="653172" h="396153">
                <a:moveTo>
                  <a:pt x="538290" y="95847"/>
                </a:moveTo>
                <a:lnTo>
                  <a:pt x="525074" y="96624"/>
                </a:lnTo>
                <a:lnTo>
                  <a:pt x="512307" y="98891"/>
                </a:lnTo>
                <a:lnTo>
                  <a:pt x="500062" y="102554"/>
                </a:lnTo>
                <a:lnTo>
                  <a:pt x="488418" y="107518"/>
                </a:lnTo>
                <a:lnTo>
                  <a:pt x="483787" y="94926"/>
                </a:lnTo>
                <a:lnTo>
                  <a:pt x="463795" y="59875"/>
                </a:lnTo>
                <a:lnTo>
                  <a:pt x="435790" y="30777"/>
                </a:lnTo>
                <a:lnTo>
                  <a:pt x="401233" y="10021"/>
                </a:lnTo>
                <a:lnTo>
                  <a:pt x="361583" y="0"/>
                </a:lnTo>
                <a:lnTo>
                  <a:pt x="345782" y="527"/>
                </a:lnTo>
                <a:lnTo>
                  <a:pt x="303341" y="9567"/>
                </a:lnTo>
                <a:lnTo>
                  <a:pt x="268777" y="28454"/>
                </a:lnTo>
                <a:lnTo>
                  <a:pt x="235915" y="65974"/>
                </a:lnTo>
                <a:lnTo>
                  <a:pt x="230199" y="77132"/>
                </a:lnTo>
                <a:lnTo>
                  <a:pt x="220442" y="69388"/>
                </a:lnTo>
                <a:lnTo>
                  <a:pt x="209458" y="62878"/>
                </a:lnTo>
                <a:lnTo>
                  <a:pt x="197411" y="57992"/>
                </a:lnTo>
                <a:lnTo>
                  <a:pt x="184465" y="55123"/>
                </a:lnTo>
                <a:lnTo>
                  <a:pt x="168137" y="56225"/>
                </a:lnTo>
                <a:lnTo>
                  <a:pt x="128802" y="73317"/>
                </a:lnTo>
                <a:lnTo>
                  <a:pt x="106999" y="105977"/>
                </a:lnTo>
                <a:lnTo>
                  <a:pt x="103898" y="130436"/>
                </a:lnTo>
                <a:lnTo>
                  <a:pt x="104217" y="133818"/>
                </a:lnTo>
                <a:lnTo>
                  <a:pt x="104692" y="137151"/>
                </a:lnTo>
                <a:lnTo>
                  <a:pt x="63014" y="145809"/>
                </a:lnTo>
                <a:lnTo>
                  <a:pt x="29255" y="169381"/>
                </a:lnTo>
                <a:lnTo>
                  <a:pt x="6863" y="204268"/>
                </a:lnTo>
                <a:lnTo>
                  <a:pt x="0" y="232034"/>
                </a:lnTo>
                <a:lnTo>
                  <a:pt x="736" y="248578"/>
                </a:lnTo>
                <a:lnTo>
                  <a:pt x="12769" y="292148"/>
                </a:lnTo>
                <a:lnTo>
                  <a:pt x="37186" y="325047"/>
                </a:lnTo>
                <a:lnTo>
                  <a:pt x="70965" y="345244"/>
                </a:lnTo>
                <a:lnTo>
                  <a:pt x="97192" y="350649"/>
                </a:lnTo>
                <a:lnTo>
                  <a:pt x="112573" y="350145"/>
                </a:lnTo>
                <a:lnTo>
                  <a:pt x="125932" y="348350"/>
                </a:lnTo>
                <a:lnTo>
                  <a:pt x="137669" y="345355"/>
                </a:lnTo>
                <a:lnTo>
                  <a:pt x="148182" y="341248"/>
                </a:lnTo>
                <a:lnTo>
                  <a:pt x="155304" y="352415"/>
                </a:lnTo>
                <a:lnTo>
                  <a:pt x="183583" y="380127"/>
                </a:lnTo>
                <a:lnTo>
                  <a:pt x="220150" y="394984"/>
                </a:lnTo>
                <a:lnTo>
                  <a:pt x="233718" y="396153"/>
                </a:lnTo>
                <a:lnTo>
                  <a:pt x="247328" y="395100"/>
                </a:lnTo>
                <a:lnTo>
                  <a:pt x="260188" y="392049"/>
                </a:lnTo>
                <a:lnTo>
                  <a:pt x="272169" y="387159"/>
                </a:lnTo>
                <a:lnTo>
                  <a:pt x="283139" y="380592"/>
                </a:lnTo>
                <a:lnTo>
                  <a:pt x="292966" y="372510"/>
                </a:lnTo>
                <a:lnTo>
                  <a:pt x="303848" y="379165"/>
                </a:lnTo>
                <a:lnTo>
                  <a:pt x="315228" y="384996"/>
                </a:lnTo>
                <a:lnTo>
                  <a:pt x="327090" y="389807"/>
                </a:lnTo>
                <a:lnTo>
                  <a:pt x="339418" y="393398"/>
                </a:lnTo>
                <a:lnTo>
                  <a:pt x="352195" y="395570"/>
                </a:lnTo>
                <a:lnTo>
                  <a:pt x="368122" y="394965"/>
                </a:lnTo>
                <a:lnTo>
                  <a:pt x="408368" y="384209"/>
                </a:lnTo>
                <a:lnTo>
                  <a:pt x="445050" y="352795"/>
                </a:lnTo>
                <a:lnTo>
                  <a:pt x="456950" y="356942"/>
                </a:lnTo>
                <a:lnTo>
                  <a:pt x="469290" y="360257"/>
                </a:lnTo>
                <a:lnTo>
                  <a:pt x="485276" y="358203"/>
                </a:lnTo>
                <a:lnTo>
                  <a:pt x="497795" y="351956"/>
                </a:lnTo>
                <a:lnTo>
                  <a:pt x="506498" y="342389"/>
                </a:lnTo>
                <a:lnTo>
                  <a:pt x="511039" y="330379"/>
                </a:lnTo>
                <a:lnTo>
                  <a:pt x="523604" y="328950"/>
                </a:lnTo>
                <a:lnTo>
                  <a:pt x="565289" y="325693"/>
                </a:lnTo>
                <a:lnTo>
                  <a:pt x="603388" y="308384"/>
                </a:lnTo>
                <a:lnTo>
                  <a:pt x="632414" y="279313"/>
                </a:lnTo>
                <a:lnTo>
                  <a:pt x="649621" y="241427"/>
                </a:lnTo>
                <a:lnTo>
                  <a:pt x="653172" y="212727"/>
                </a:lnTo>
                <a:lnTo>
                  <a:pt x="652263" y="197942"/>
                </a:lnTo>
                <a:lnTo>
                  <a:pt x="639521" y="157379"/>
                </a:lnTo>
                <a:lnTo>
                  <a:pt x="614062" y="124841"/>
                </a:lnTo>
                <a:lnTo>
                  <a:pt x="578858" y="103332"/>
                </a:lnTo>
                <a:lnTo>
                  <a:pt x="551441" y="96603"/>
                </a:lnTo>
                <a:lnTo>
                  <a:pt x="538290" y="95847"/>
                </a:lnTo>
                <a:close/>
              </a:path>
            </a:pathLst>
          </a:custGeom>
          <a:ln w="9688">
            <a:solidFill>
              <a:srgbClr val="93959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120"/>
          <p:cNvSpPr/>
          <p:nvPr/>
        </p:nvSpPr>
        <p:spPr>
          <a:xfrm>
            <a:off x="3764015" y="4571347"/>
            <a:ext cx="51502" cy="60237"/>
          </a:xfrm>
          <a:custGeom>
            <a:avLst/>
            <a:gdLst/>
            <a:ahLst/>
            <a:cxnLst/>
            <a:rect l="l" t="t" r="r" b="b"/>
            <a:pathLst>
              <a:path w="22061" h="22071">
                <a:moveTo>
                  <a:pt x="17100" y="0"/>
                </a:moveTo>
                <a:lnTo>
                  <a:pt x="4951" y="0"/>
                </a:lnTo>
                <a:lnTo>
                  <a:pt x="0" y="4941"/>
                </a:lnTo>
                <a:lnTo>
                  <a:pt x="0" y="17120"/>
                </a:lnTo>
                <a:lnTo>
                  <a:pt x="4951" y="22071"/>
                </a:lnTo>
                <a:lnTo>
                  <a:pt x="17100" y="22071"/>
                </a:lnTo>
                <a:lnTo>
                  <a:pt x="22061" y="17120"/>
                </a:lnTo>
                <a:lnTo>
                  <a:pt x="22061" y="4941"/>
                </a:lnTo>
                <a:lnTo>
                  <a:pt x="1710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121"/>
          <p:cNvSpPr/>
          <p:nvPr/>
        </p:nvSpPr>
        <p:spPr>
          <a:xfrm>
            <a:off x="3613357" y="469552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3777" h="13777">
                <a:moveTo>
                  <a:pt x="10715" y="0"/>
                </a:moveTo>
                <a:lnTo>
                  <a:pt x="3071" y="0"/>
                </a:lnTo>
                <a:lnTo>
                  <a:pt x="0" y="3081"/>
                </a:lnTo>
                <a:lnTo>
                  <a:pt x="0" y="10696"/>
                </a:lnTo>
                <a:lnTo>
                  <a:pt x="3071" y="13777"/>
                </a:lnTo>
                <a:lnTo>
                  <a:pt x="10715" y="13777"/>
                </a:lnTo>
                <a:lnTo>
                  <a:pt x="13777" y="10696"/>
                </a:lnTo>
                <a:lnTo>
                  <a:pt x="13777" y="3081"/>
                </a:lnTo>
                <a:lnTo>
                  <a:pt x="10715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122"/>
          <p:cNvSpPr/>
          <p:nvPr/>
        </p:nvSpPr>
        <p:spPr>
          <a:xfrm>
            <a:off x="3914099" y="4492504"/>
            <a:ext cx="77310" cy="90330"/>
          </a:xfrm>
          <a:custGeom>
            <a:avLst/>
            <a:gdLst/>
            <a:ahLst/>
            <a:cxnLst/>
            <a:rect l="l" t="t" r="r" b="b"/>
            <a:pathLst>
              <a:path w="33116" h="33097">
                <a:moveTo>
                  <a:pt x="25694" y="0"/>
                </a:moveTo>
                <a:lnTo>
                  <a:pt x="7402" y="0"/>
                </a:lnTo>
                <a:lnTo>
                  <a:pt x="0" y="7421"/>
                </a:lnTo>
                <a:lnTo>
                  <a:pt x="0" y="25675"/>
                </a:lnTo>
                <a:lnTo>
                  <a:pt x="7402" y="33097"/>
                </a:lnTo>
                <a:lnTo>
                  <a:pt x="25694" y="33097"/>
                </a:lnTo>
                <a:lnTo>
                  <a:pt x="33116" y="25675"/>
                </a:lnTo>
                <a:lnTo>
                  <a:pt x="33116" y="7421"/>
                </a:lnTo>
                <a:lnTo>
                  <a:pt x="25694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123"/>
          <p:cNvSpPr/>
          <p:nvPr/>
        </p:nvSpPr>
        <p:spPr>
          <a:xfrm>
            <a:off x="4062244" y="4420035"/>
            <a:ext cx="128613" cy="150180"/>
          </a:xfrm>
          <a:custGeom>
            <a:avLst/>
            <a:gdLst/>
            <a:ahLst/>
            <a:cxnLst/>
            <a:rect l="l" t="t" r="r" b="b"/>
            <a:pathLst>
              <a:path w="55092" h="55026">
                <a:moveTo>
                  <a:pt x="24917" y="0"/>
                </a:moveTo>
                <a:lnTo>
                  <a:pt x="12219" y="4613"/>
                </a:lnTo>
                <a:lnTo>
                  <a:pt x="3320" y="14872"/>
                </a:lnTo>
                <a:lnTo>
                  <a:pt x="0" y="29377"/>
                </a:lnTo>
                <a:lnTo>
                  <a:pt x="4388" y="42401"/>
                </a:lnTo>
                <a:lnTo>
                  <a:pt x="14466" y="51569"/>
                </a:lnTo>
                <a:lnTo>
                  <a:pt x="28583" y="55026"/>
                </a:lnTo>
                <a:lnTo>
                  <a:pt x="42013" y="50939"/>
                </a:lnTo>
                <a:lnTo>
                  <a:pt x="51498" y="41091"/>
                </a:lnTo>
                <a:lnTo>
                  <a:pt x="55092" y="27451"/>
                </a:lnTo>
                <a:lnTo>
                  <a:pt x="54914" y="24306"/>
                </a:lnTo>
                <a:lnTo>
                  <a:pt x="50132" y="11868"/>
                </a:lnTo>
                <a:lnTo>
                  <a:pt x="39729" y="3195"/>
                </a:lnTo>
                <a:lnTo>
                  <a:pt x="24917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124"/>
          <p:cNvSpPr/>
          <p:nvPr/>
        </p:nvSpPr>
        <p:spPr>
          <a:xfrm>
            <a:off x="4315325" y="4412717"/>
            <a:ext cx="199706" cy="230502"/>
          </a:xfrm>
          <a:custGeom>
            <a:avLst/>
            <a:gdLst/>
            <a:ahLst/>
            <a:cxnLst/>
            <a:rect l="l" t="t" r="r" b="b"/>
            <a:pathLst>
              <a:path w="85545" h="84456">
                <a:moveTo>
                  <a:pt x="39640" y="0"/>
                </a:moveTo>
                <a:lnTo>
                  <a:pt x="1770" y="33425"/>
                </a:lnTo>
                <a:lnTo>
                  <a:pt x="0" y="49705"/>
                </a:lnTo>
                <a:lnTo>
                  <a:pt x="3841" y="61337"/>
                </a:lnTo>
                <a:lnTo>
                  <a:pt x="11270" y="71204"/>
                </a:lnTo>
                <a:lnTo>
                  <a:pt x="22164" y="78730"/>
                </a:lnTo>
                <a:lnTo>
                  <a:pt x="36401" y="83339"/>
                </a:lnTo>
                <a:lnTo>
                  <a:pt x="53859" y="84456"/>
                </a:lnTo>
                <a:lnTo>
                  <a:pt x="66513" y="78655"/>
                </a:lnTo>
                <a:lnTo>
                  <a:pt x="76549" y="69264"/>
                </a:lnTo>
                <a:lnTo>
                  <a:pt x="83162" y="57089"/>
                </a:lnTo>
                <a:lnTo>
                  <a:pt x="85545" y="42934"/>
                </a:lnTo>
                <a:lnTo>
                  <a:pt x="83467" y="29756"/>
                </a:lnTo>
                <a:lnTo>
                  <a:pt x="77253" y="17791"/>
                </a:lnTo>
                <a:lnTo>
                  <a:pt x="67485" y="8356"/>
                </a:lnTo>
                <a:lnTo>
                  <a:pt x="54752" y="2182"/>
                </a:lnTo>
                <a:lnTo>
                  <a:pt x="39640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125"/>
          <p:cNvSpPr/>
          <p:nvPr/>
        </p:nvSpPr>
        <p:spPr>
          <a:xfrm>
            <a:off x="4589259" y="4507687"/>
            <a:ext cx="257257" cy="300295"/>
          </a:xfrm>
          <a:custGeom>
            <a:avLst/>
            <a:gdLst/>
            <a:ahLst/>
            <a:cxnLst/>
            <a:rect l="l" t="t" r="r" b="b"/>
            <a:pathLst>
              <a:path w="110197" h="110028">
                <a:moveTo>
                  <a:pt x="49857" y="0"/>
                </a:moveTo>
                <a:lnTo>
                  <a:pt x="14367" y="18227"/>
                </a:lnTo>
                <a:lnTo>
                  <a:pt x="0" y="58720"/>
                </a:lnTo>
                <a:lnTo>
                  <a:pt x="2746" y="72486"/>
                </a:lnTo>
                <a:lnTo>
                  <a:pt x="28895" y="103118"/>
                </a:lnTo>
                <a:lnTo>
                  <a:pt x="57145" y="110028"/>
                </a:lnTo>
                <a:lnTo>
                  <a:pt x="71313" y="107627"/>
                </a:lnTo>
                <a:lnTo>
                  <a:pt x="102996" y="82182"/>
                </a:lnTo>
                <a:lnTo>
                  <a:pt x="110197" y="54908"/>
                </a:lnTo>
                <a:lnTo>
                  <a:pt x="109842" y="48630"/>
                </a:lnTo>
                <a:lnTo>
                  <a:pt x="91107" y="13917"/>
                </a:lnTo>
                <a:lnTo>
                  <a:pt x="49857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126"/>
          <p:cNvSpPr/>
          <p:nvPr/>
        </p:nvSpPr>
        <p:spPr>
          <a:xfrm>
            <a:off x="6038110" y="5264118"/>
            <a:ext cx="51502" cy="60265"/>
          </a:xfrm>
          <a:custGeom>
            <a:avLst/>
            <a:gdLst/>
            <a:ahLst/>
            <a:cxnLst/>
            <a:rect l="l" t="t" r="r" b="b"/>
            <a:pathLst>
              <a:path w="22061" h="22081">
                <a:moveTo>
                  <a:pt x="17139" y="0"/>
                </a:moveTo>
                <a:lnTo>
                  <a:pt x="4931" y="0"/>
                </a:lnTo>
                <a:lnTo>
                  <a:pt x="0" y="4941"/>
                </a:lnTo>
                <a:lnTo>
                  <a:pt x="0" y="17149"/>
                </a:lnTo>
                <a:lnTo>
                  <a:pt x="4931" y="22081"/>
                </a:lnTo>
                <a:lnTo>
                  <a:pt x="17139" y="22081"/>
                </a:lnTo>
                <a:lnTo>
                  <a:pt x="22061" y="17149"/>
                </a:lnTo>
                <a:lnTo>
                  <a:pt x="22061" y="4941"/>
                </a:lnTo>
                <a:lnTo>
                  <a:pt x="17139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128"/>
          <p:cNvSpPr/>
          <p:nvPr/>
        </p:nvSpPr>
        <p:spPr>
          <a:xfrm>
            <a:off x="6254769" y="5324383"/>
            <a:ext cx="77356" cy="90303"/>
          </a:xfrm>
          <a:custGeom>
            <a:avLst/>
            <a:gdLst/>
            <a:ahLst/>
            <a:cxnLst/>
            <a:rect l="l" t="t" r="r" b="b"/>
            <a:pathLst>
              <a:path w="33136" h="33087">
                <a:moveTo>
                  <a:pt x="25694" y="0"/>
                </a:moveTo>
                <a:lnTo>
                  <a:pt x="7421" y="0"/>
                </a:lnTo>
                <a:lnTo>
                  <a:pt x="0" y="7412"/>
                </a:lnTo>
                <a:lnTo>
                  <a:pt x="0" y="25675"/>
                </a:lnTo>
                <a:lnTo>
                  <a:pt x="7421" y="33087"/>
                </a:lnTo>
                <a:lnTo>
                  <a:pt x="25694" y="33087"/>
                </a:lnTo>
                <a:lnTo>
                  <a:pt x="33136" y="25675"/>
                </a:lnTo>
                <a:lnTo>
                  <a:pt x="33136" y="7412"/>
                </a:lnTo>
                <a:lnTo>
                  <a:pt x="25694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129"/>
          <p:cNvSpPr/>
          <p:nvPr/>
        </p:nvSpPr>
        <p:spPr>
          <a:xfrm>
            <a:off x="6455478" y="5283418"/>
            <a:ext cx="128618" cy="150161"/>
          </a:xfrm>
          <a:custGeom>
            <a:avLst/>
            <a:gdLst/>
            <a:ahLst/>
            <a:cxnLst/>
            <a:rect l="l" t="t" r="r" b="b"/>
            <a:pathLst>
              <a:path w="55094" h="55019">
                <a:moveTo>
                  <a:pt x="28569" y="0"/>
                </a:moveTo>
                <a:lnTo>
                  <a:pt x="14440" y="3456"/>
                </a:lnTo>
                <a:lnTo>
                  <a:pt x="4372" y="12626"/>
                </a:lnTo>
                <a:lnTo>
                  <a:pt x="0" y="25657"/>
                </a:lnTo>
                <a:lnTo>
                  <a:pt x="3318" y="40157"/>
                </a:lnTo>
                <a:lnTo>
                  <a:pt x="12216" y="50415"/>
                </a:lnTo>
                <a:lnTo>
                  <a:pt x="24923" y="55019"/>
                </a:lnTo>
                <a:lnTo>
                  <a:pt x="39717" y="51818"/>
                </a:lnTo>
                <a:lnTo>
                  <a:pt x="50125" y="43139"/>
                </a:lnTo>
                <a:lnTo>
                  <a:pt x="54916" y="30701"/>
                </a:lnTo>
                <a:lnTo>
                  <a:pt x="55094" y="27563"/>
                </a:lnTo>
                <a:lnTo>
                  <a:pt x="51494" y="13932"/>
                </a:lnTo>
                <a:lnTo>
                  <a:pt x="41999" y="4090"/>
                </a:lnTo>
                <a:lnTo>
                  <a:pt x="28569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130"/>
          <p:cNvSpPr/>
          <p:nvPr/>
        </p:nvSpPr>
        <p:spPr>
          <a:xfrm>
            <a:off x="6634050" y="5111943"/>
            <a:ext cx="199671" cy="230489"/>
          </a:xfrm>
          <a:custGeom>
            <a:avLst/>
            <a:gdLst/>
            <a:ahLst/>
            <a:cxnLst/>
            <a:rect l="l" t="t" r="r" b="b"/>
            <a:pathLst>
              <a:path w="85530" h="84451">
                <a:moveTo>
                  <a:pt x="53838" y="0"/>
                </a:moveTo>
                <a:lnTo>
                  <a:pt x="11255" y="13259"/>
                </a:lnTo>
                <a:lnTo>
                  <a:pt x="0" y="34768"/>
                </a:lnTo>
                <a:lnTo>
                  <a:pt x="1772" y="51044"/>
                </a:lnTo>
                <a:lnTo>
                  <a:pt x="7275" y="64490"/>
                </a:lnTo>
                <a:lnTo>
                  <a:pt x="15857" y="74767"/>
                </a:lnTo>
                <a:lnTo>
                  <a:pt x="26868" y="81534"/>
                </a:lnTo>
                <a:lnTo>
                  <a:pt x="39660" y="84451"/>
                </a:lnTo>
                <a:lnTo>
                  <a:pt x="54761" y="82266"/>
                </a:lnTo>
                <a:lnTo>
                  <a:pt x="67487" y="76087"/>
                </a:lnTo>
                <a:lnTo>
                  <a:pt x="77250" y="66644"/>
                </a:lnTo>
                <a:lnTo>
                  <a:pt x="83460" y="54671"/>
                </a:lnTo>
                <a:lnTo>
                  <a:pt x="85530" y="41514"/>
                </a:lnTo>
                <a:lnTo>
                  <a:pt x="83146" y="27360"/>
                </a:lnTo>
                <a:lnTo>
                  <a:pt x="76532" y="15186"/>
                </a:lnTo>
                <a:lnTo>
                  <a:pt x="66494" y="5798"/>
                </a:lnTo>
                <a:lnTo>
                  <a:pt x="53838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131"/>
          <p:cNvSpPr/>
          <p:nvPr/>
        </p:nvSpPr>
        <p:spPr>
          <a:xfrm>
            <a:off x="6807030" y="4888894"/>
            <a:ext cx="257257" cy="300298"/>
          </a:xfrm>
          <a:custGeom>
            <a:avLst/>
            <a:gdLst/>
            <a:ahLst/>
            <a:cxnLst/>
            <a:rect l="l" t="t" r="r" b="b"/>
            <a:pathLst>
              <a:path w="110197" h="110029">
                <a:moveTo>
                  <a:pt x="57143" y="0"/>
                </a:moveTo>
                <a:lnTo>
                  <a:pt x="17604" y="14886"/>
                </a:lnTo>
                <a:lnTo>
                  <a:pt x="0" y="51310"/>
                </a:lnTo>
                <a:lnTo>
                  <a:pt x="1704" y="66698"/>
                </a:lnTo>
                <a:lnTo>
                  <a:pt x="24445" y="100824"/>
                </a:lnTo>
                <a:lnTo>
                  <a:pt x="49858" y="110029"/>
                </a:lnTo>
                <a:lnTo>
                  <a:pt x="65597" y="108413"/>
                </a:lnTo>
                <a:lnTo>
                  <a:pt x="100264" y="86277"/>
                </a:lnTo>
                <a:lnTo>
                  <a:pt x="110197" y="55118"/>
                </a:lnTo>
                <a:lnTo>
                  <a:pt x="108316" y="40786"/>
                </a:lnTo>
                <a:lnTo>
                  <a:pt x="84007" y="8176"/>
                </a:lnTo>
                <a:lnTo>
                  <a:pt x="57143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141"/>
          <p:cNvSpPr/>
          <p:nvPr/>
        </p:nvSpPr>
        <p:spPr>
          <a:xfrm>
            <a:off x="2153026" y="5283418"/>
            <a:ext cx="493906" cy="883349"/>
          </a:xfrm>
          <a:custGeom>
            <a:avLst/>
            <a:gdLst/>
            <a:ahLst/>
            <a:cxnLst/>
            <a:rect l="l" t="t" r="r" b="b"/>
            <a:pathLst>
              <a:path w="211567" h="323659">
                <a:moveTo>
                  <a:pt x="106833" y="0"/>
                </a:moveTo>
                <a:lnTo>
                  <a:pt x="93302" y="1311"/>
                </a:lnTo>
                <a:lnTo>
                  <a:pt x="81856" y="5287"/>
                </a:lnTo>
                <a:lnTo>
                  <a:pt x="80195" y="5882"/>
                </a:lnTo>
                <a:lnTo>
                  <a:pt x="80195" y="6395"/>
                </a:lnTo>
                <a:lnTo>
                  <a:pt x="74808" y="8353"/>
                </a:lnTo>
                <a:lnTo>
                  <a:pt x="51821" y="38739"/>
                </a:lnTo>
                <a:lnTo>
                  <a:pt x="49219" y="51633"/>
                </a:lnTo>
                <a:lnTo>
                  <a:pt x="49219" y="56565"/>
                </a:lnTo>
                <a:lnTo>
                  <a:pt x="61955" y="92591"/>
                </a:lnTo>
                <a:lnTo>
                  <a:pt x="73325" y="103285"/>
                </a:lnTo>
                <a:lnTo>
                  <a:pt x="61441" y="107882"/>
                </a:lnTo>
                <a:lnTo>
                  <a:pt x="50260" y="114052"/>
                </a:lnTo>
                <a:lnTo>
                  <a:pt x="45285" y="117556"/>
                </a:lnTo>
                <a:lnTo>
                  <a:pt x="44791" y="117556"/>
                </a:lnTo>
                <a:lnTo>
                  <a:pt x="14608" y="150110"/>
                </a:lnTo>
                <a:lnTo>
                  <a:pt x="1441" y="185923"/>
                </a:lnTo>
                <a:lnTo>
                  <a:pt x="0" y="205619"/>
                </a:lnTo>
                <a:lnTo>
                  <a:pt x="4980" y="317739"/>
                </a:lnTo>
                <a:lnTo>
                  <a:pt x="6210" y="320694"/>
                </a:lnTo>
                <a:lnTo>
                  <a:pt x="8022" y="322167"/>
                </a:lnTo>
                <a:lnTo>
                  <a:pt x="9882" y="323165"/>
                </a:lnTo>
                <a:lnTo>
                  <a:pt x="11713" y="323659"/>
                </a:lnTo>
                <a:lnTo>
                  <a:pt x="199281" y="323659"/>
                </a:lnTo>
                <a:lnTo>
                  <a:pt x="208957" y="264363"/>
                </a:lnTo>
                <a:lnTo>
                  <a:pt x="105366" y="264363"/>
                </a:lnTo>
                <a:lnTo>
                  <a:pt x="76057" y="195717"/>
                </a:lnTo>
                <a:lnTo>
                  <a:pt x="101733" y="131663"/>
                </a:lnTo>
                <a:lnTo>
                  <a:pt x="96927" y="129978"/>
                </a:lnTo>
                <a:lnTo>
                  <a:pt x="93449" y="125463"/>
                </a:lnTo>
                <a:lnTo>
                  <a:pt x="93449" y="113245"/>
                </a:lnTo>
                <a:lnTo>
                  <a:pt x="98972" y="107712"/>
                </a:lnTo>
                <a:lnTo>
                  <a:pt x="149128" y="107712"/>
                </a:lnTo>
                <a:lnTo>
                  <a:pt x="143478" y="105155"/>
                </a:lnTo>
                <a:lnTo>
                  <a:pt x="140731" y="101337"/>
                </a:lnTo>
                <a:lnTo>
                  <a:pt x="143173" y="98876"/>
                </a:lnTo>
                <a:lnTo>
                  <a:pt x="145634" y="96909"/>
                </a:lnTo>
                <a:lnTo>
                  <a:pt x="145634" y="96405"/>
                </a:lnTo>
                <a:lnTo>
                  <a:pt x="154095" y="86223"/>
                </a:lnTo>
                <a:lnTo>
                  <a:pt x="159572" y="74773"/>
                </a:lnTo>
                <a:lnTo>
                  <a:pt x="162138" y="62048"/>
                </a:lnTo>
                <a:lnTo>
                  <a:pt x="161072" y="47085"/>
                </a:lnTo>
                <a:lnTo>
                  <a:pt x="139675" y="12643"/>
                </a:lnTo>
                <a:lnTo>
                  <a:pt x="117702" y="1296"/>
                </a:lnTo>
                <a:lnTo>
                  <a:pt x="106833" y="0"/>
                </a:lnTo>
                <a:close/>
              </a:path>
              <a:path w="211567" h="323659">
                <a:moveTo>
                  <a:pt x="149128" y="107712"/>
                </a:moveTo>
                <a:lnTo>
                  <a:pt x="112614" y="107712"/>
                </a:lnTo>
                <a:lnTo>
                  <a:pt x="118117" y="113245"/>
                </a:lnTo>
                <a:lnTo>
                  <a:pt x="118117" y="125705"/>
                </a:lnTo>
                <a:lnTo>
                  <a:pt x="114338" y="130394"/>
                </a:lnTo>
                <a:lnTo>
                  <a:pt x="109194" y="131877"/>
                </a:lnTo>
                <a:lnTo>
                  <a:pt x="135528" y="195717"/>
                </a:lnTo>
                <a:lnTo>
                  <a:pt x="105366" y="264363"/>
                </a:lnTo>
                <a:lnTo>
                  <a:pt x="208957" y="264363"/>
                </a:lnTo>
                <a:lnTo>
                  <a:pt x="211567" y="205619"/>
                </a:lnTo>
                <a:lnTo>
                  <a:pt x="211567" y="204136"/>
                </a:lnTo>
                <a:lnTo>
                  <a:pt x="204700" y="165819"/>
                </a:lnTo>
                <a:lnTo>
                  <a:pt x="184096" y="133042"/>
                </a:lnTo>
                <a:lnTo>
                  <a:pt x="166794" y="117556"/>
                </a:lnTo>
                <a:lnTo>
                  <a:pt x="166300" y="117556"/>
                </a:lnTo>
                <a:lnTo>
                  <a:pt x="165825" y="117062"/>
                </a:lnTo>
                <a:lnTo>
                  <a:pt x="155135" y="110431"/>
                </a:lnTo>
                <a:lnTo>
                  <a:pt x="149128" y="107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142"/>
          <p:cNvSpPr/>
          <p:nvPr/>
        </p:nvSpPr>
        <p:spPr>
          <a:xfrm>
            <a:off x="1786765" y="5485349"/>
            <a:ext cx="387777" cy="690767"/>
          </a:xfrm>
          <a:custGeom>
            <a:avLst/>
            <a:gdLst/>
            <a:ahLst/>
            <a:cxnLst/>
            <a:rect l="l" t="t" r="r" b="b"/>
            <a:pathLst>
              <a:path w="166106" h="253097">
                <a:moveTo>
                  <a:pt x="76905" y="0"/>
                </a:moveTo>
                <a:lnTo>
                  <a:pt x="66867" y="1976"/>
                </a:lnTo>
                <a:lnTo>
                  <a:pt x="62977" y="3569"/>
                </a:lnTo>
                <a:lnTo>
                  <a:pt x="62977" y="3966"/>
                </a:lnTo>
                <a:lnTo>
                  <a:pt x="58714" y="5517"/>
                </a:lnTo>
                <a:lnTo>
                  <a:pt x="39017" y="37567"/>
                </a:lnTo>
                <a:lnTo>
                  <a:pt x="38639" y="39505"/>
                </a:lnTo>
                <a:lnTo>
                  <a:pt x="38639" y="43361"/>
                </a:lnTo>
                <a:lnTo>
                  <a:pt x="40438" y="56483"/>
                </a:lnTo>
                <a:lnTo>
                  <a:pt x="45842" y="67962"/>
                </a:lnTo>
                <a:lnTo>
                  <a:pt x="53327" y="76585"/>
                </a:lnTo>
                <a:lnTo>
                  <a:pt x="55633" y="78532"/>
                </a:lnTo>
                <a:lnTo>
                  <a:pt x="57561" y="80053"/>
                </a:lnTo>
                <a:lnTo>
                  <a:pt x="49839" y="82379"/>
                </a:lnTo>
                <a:lnTo>
                  <a:pt x="42485" y="86235"/>
                </a:lnTo>
                <a:lnTo>
                  <a:pt x="35936" y="90885"/>
                </a:lnTo>
                <a:lnTo>
                  <a:pt x="35538" y="91263"/>
                </a:lnTo>
                <a:lnTo>
                  <a:pt x="35180" y="91263"/>
                </a:lnTo>
                <a:lnTo>
                  <a:pt x="8746" y="121679"/>
                </a:lnTo>
                <a:lnTo>
                  <a:pt x="0" y="159196"/>
                </a:lnTo>
                <a:lnTo>
                  <a:pt x="0" y="160413"/>
                </a:lnTo>
                <a:lnTo>
                  <a:pt x="3894" y="248456"/>
                </a:lnTo>
                <a:lnTo>
                  <a:pt x="4389" y="249619"/>
                </a:lnTo>
                <a:lnTo>
                  <a:pt x="4863" y="250791"/>
                </a:lnTo>
                <a:lnTo>
                  <a:pt x="6278" y="251935"/>
                </a:lnTo>
                <a:lnTo>
                  <a:pt x="7760" y="252700"/>
                </a:lnTo>
                <a:lnTo>
                  <a:pt x="9214" y="253097"/>
                </a:lnTo>
                <a:lnTo>
                  <a:pt x="156475" y="253097"/>
                </a:lnTo>
                <a:lnTo>
                  <a:pt x="164066" y="206523"/>
                </a:lnTo>
                <a:lnTo>
                  <a:pt x="82733" y="206523"/>
                </a:lnTo>
                <a:lnTo>
                  <a:pt x="59722" y="152633"/>
                </a:lnTo>
                <a:lnTo>
                  <a:pt x="79894" y="102338"/>
                </a:lnTo>
                <a:lnTo>
                  <a:pt x="76106" y="101030"/>
                </a:lnTo>
                <a:lnTo>
                  <a:pt x="73364" y="97455"/>
                </a:lnTo>
                <a:lnTo>
                  <a:pt x="73364" y="87882"/>
                </a:lnTo>
                <a:lnTo>
                  <a:pt x="77714" y="83532"/>
                </a:lnTo>
                <a:lnTo>
                  <a:pt x="118482" y="83532"/>
                </a:lnTo>
                <a:lnTo>
                  <a:pt x="116286" y="82379"/>
                </a:lnTo>
                <a:lnTo>
                  <a:pt x="108166" y="80053"/>
                </a:lnTo>
                <a:lnTo>
                  <a:pt x="110492" y="78532"/>
                </a:lnTo>
                <a:lnTo>
                  <a:pt x="112420" y="76585"/>
                </a:lnTo>
                <a:lnTo>
                  <a:pt x="114338" y="75054"/>
                </a:lnTo>
                <a:lnTo>
                  <a:pt x="114338" y="74657"/>
                </a:lnTo>
                <a:lnTo>
                  <a:pt x="122401" y="64304"/>
                </a:lnTo>
                <a:lnTo>
                  <a:pt x="126674" y="52334"/>
                </a:lnTo>
                <a:lnTo>
                  <a:pt x="125991" y="36102"/>
                </a:lnTo>
                <a:lnTo>
                  <a:pt x="122656" y="24027"/>
                </a:lnTo>
                <a:lnTo>
                  <a:pt x="116914" y="14862"/>
                </a:lnTo>
                <a:lnTo>
                  <a:pt x="105517" y="5423"/>
                </a:lnTo>
                <a:lnTo>
                  <a:pt x="94209" y="361"/>
                </a:lnTo>
                <a:lnTo>
                  <a:pt x="76905" y="0"/>
                </a:lnTo>
                <a:close/>
              </a:path>
              <a:path w="166106" h="253097">
                <a:moveTo>
                  <a:pt x="118482" y="83532"/>
                </a:moveTo>
                <a:lnTo>
                  <a:pt x="88430" y="83532"/>
                </a:lnTo>
                <a:lnTo>
                  <a:pt x="92742" y="87882"/>
                </a:lnTo>
                <a:lnTo>
                  <a:pt x="92742" y="97668"/>
                </a:lnTo>
                <a:lnTo>
                  <a:pt x="89758" y="101350"/>
                </a:lnTo>
                <a:lnTo>
                  <a:pt x="85727" y="102512"/>
                </a:lnTo>
                <a:lnTo>
                  <a:pt x="106403" y="152633"/>
                </a:lnTo>
                <a:lnTo>
                  <a:pt x="82733" y="206523"/>
                </a:lnTo>
                <a:lnTo>
                  <a:pt x="164066" y="206523"/>
                </a:lnTo>
                <a:lnTo>
                  <a:pt x="166106" y="160413"/>
                </a:lnTo>
                <a:lnTo>
                  <a:pt x="166102" y="159196"/>
                </a:lnTo>
                <a:lnTo>
                  <a:pt x="157371" y="121679"/>
                </a:lnTo>
                <a:lnTo>
                  <a:pt x="130955" y="91263"/>
                </a:lnTo>
                <a:lnTo>
                  <a:pt x="130577" y="91263"/>
                </a:lnTo>
                <a:lnTo>
                  <a:pt x="130189" y="90885"/>
                </a:lnTo>
                <a:lnTo>
                  <a:pt x="123630" y="86235"/>
                </a:lnTo>
                <a:lnTo>
                  <a:pt x="118482" y="835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143"/>
          <p:cNvSpPr/>
          <p:nvPr/>
        </p:nvSpPr>
        <p:spPr>
          <a:xfrm>
            <a:off x="2614240" y="5485349"/>
            <a:ext cx="387777" cy="690767"/>
          </a:xfrm>
          <a:custGeom>
            <a:avLst/>
            <a:gdLst/>
            <a:ahLst/>
            <a:cxnLst/>
            <a:rect l="l" t="t" r="r" b="b"/>
            <a:pathLst>
              <a:path w="166106" h="253097">
                <a:moveTo>
                  <a:pt x="76899" y="0"/>
                </a:moveTo>
                <a:lnTo>
                  <a:pt x="66859" y="1976"/>
                </a:lnTo>
                <a:lnTo>
                  <a:pt x="62977" y="3569"/>
                </a:lnTo>
                <a:lnTo>
                  <a:pt x="62977" y="3966"/>
                </a:lnTo>
                <a:lnTo>
                  <a:pt x="58714" y="5516"/>
                </a:lnTo>
                <a:lnTo>
                  <a:pt x="39017" y="37567"/>
                </a:lnTo>
                <a:lnTo>
                  <a:pt x="38639" y="39505"/>
                </a:lnTo>
                <a:lnTo>
                  <a:pt x="38639" y="43361"/>
                </a:lnTo>
                <a:lnTo>
                  <a:pt x="40438" y="56488"/>
                </a:lnTo>
                <a:lnTo>
                  <a:pt x="45832" y="67971"/>
                </a:lnTo>
                <a:lnTo>
                  <a:pt x="53308" y="76585"/>
                </a:lnTo>
                <a:lnTo>
                  <a:pt x="55614" y="78532"/>
                </a:lnTo>
                <a:lnTo>
                  <a:pt x="57561" y="80053"/>
                </a:lnTo>
                <a:lnTo>
                  <a:pt x="49830" y="82378"/>
                </a:lnTo>
                <a:lnTo>
                  <a:pt x="42485" y="86235"/>
                </a:lnTo>
                <a:lnTo>
                  <a:pt x="35936" y="90885"/>
                </a:lnTo>
                <a:lnTo>
                  <a:pt x="35538" y="91263"/>
                </a:lnTo>
                <a:lnTo>
                  <a:pt x="35180" y="91263"/>
                </a:lnTo>
                <a:lnTo>
                  <a:pt x="8754" y="121679"/>
                </a:lnTo>
                <a:lnTo>
                  <a:pt x="0" y="159196"/>
                </a:lnTo>
                <a:lnTo>
                  <a:pt x="0" y="160413"/>
                </a:lnTo>
                <a:lnTo>
                  <a:pt x="3875" y="248456"/>
                </a:lnTo>
                <a:lnTo>
                  <a:pt x="4389" y="249619"/>
                </a:lnTo>
                <a:lnTo>
                  <a:pt x="4863" y="250791"/>
                </a:lnTo>
                <a:lnTo>
                  <a:pt x="6297" y="251934"/>
                </a:lnTo>
                <a:lnTo>
                  <a:pt x="7741" y="252700"/>
                </a:lnTo>
                <a:lnTo>
                  <a:pt x="9175" y="253097"/>
                </a:lnTo>
                <a:lnTo>
                  <a:pt x="156456" y="253097"/>
                </a:lnTo>
                <a:lnTo>
                  <a:pt x="164066" y="206522"/>
                </a:lnTo>
                <a:lnTo>
                  <a:pt x="82733" y="206522"/>
                </a:lnTo>
                <a:lnTo>
                  <a:pt x="59703" y="152633"/>
                </a:lnTo>
                <a:lnTo>
                  <a:pt x="79875" y="102338"/>
                </a:lnTo>
                <a:lnTo>
                  <a:pt x="76087" y="101030"/>
                </a:lnTo>
                <a:lnTo>
                  <a:pt x="73364" y="97454"/>
                </a:lnTo>
                <a:lnTo>
                  <a:pt x="73364" y="87882"/>
                </a:lnTo>
                <a:lnTo>
                  <a:pt x="77695" y="83531"/>
                </a:lnTo>
                <a:lnTo>
                  <a:pt x="118482" y="83531"/>
                </a:lnTo>
                <a:lnTo>
                  <a:pt x="116286" y="82378"/>
                </a:lnTo>
                <a:lnTo>
                  <a:pt x="108166" y="80053"/>
                </a:lnTo>
                <a:lnTo>
                  <a:pt x="110492" y="78532"/>
                </a:lnTo>
                <a:lnTo>
                  <a:pt x="112420" y="76585"/>
                </a:lnTo>
                <a:lnTo>
                  <a:pt x="114358" y="75054"/>
                </a:lnTo>
                <a:lnTo>
                  <a:pt x="114358" y="74656"/>
                </a:lnTo>
                <a:lnTo>
                  <a:pt x="122399" y="64302"/>
                </a:lnTo>
                <a:lnTo>
                  <a:pt x="126673" y="52328"/>
                </a:lnTo>
                <a:lnTo>
                  <a:pt x="125991" y="36096"/>
                </a:lnTo>
                <a:lnTo>
                  <a:pt x="122657" y="24021"/>
                </a:lnTo>
                <a:lnTo>
                  <a:pt x="116923" y="14855"/>
                </a:lnTo>
                <a:lnTo>
                  <a:pt x="105512" y="5421"/>
                </a:lnTo>
                <a:lnTo>
                  <a:pt x="94208" y="362"/>
                </a:lnTo>
                <a:lnTo>
                  <a:pt x="76899" y="0"/>
                </a:lnTo>
                <a:close/>
              </a:path>
              <a:path w="166106" h="253097">
                <a:moveTo>
                  <a:pt x="118482" y="83531"/>
                </a:moveTo>
                <a:lnTo>
                  <a:pt x="88430" y="83531"/>
                </a:lnTo>
                <a:lnTo>
                  <a:pt x="92742" y="87882"/>
                </a:lnTo>
                <a:lnTo>
                  <a:pt x="92742" y="97668"/>
                </a:lnTo>
                <a:lnTo>
                  <a:pt x="89777" y="101349"/>
                </a:lnTo>
                <a:lnTo>
                  <a:pt x="85727" y="102512"/>
                </a:lnTo>
                <a:lnTo>
                  <a:pt x="106403" y="152633"/>
                </a:lnTo>
                <a:lnTo>
                  <a:pt x="82733" y="206522"/>
                </a:lnTo>
                <a:lnTo>
                  <a:pt x="164066" y="206522"/>
                </a:lnTo>
                <a:lnTo>
                  <a:pt x="166106" y="160413"/>
                </a:lnTo>
                <a:lnTo>
                  <a:pt x="166102" y="159196"/>
                </a:lnTo>
                <a:lnTo>
                  <a:pt x="157371" y="121679"/>
                </a:lnTo>
                <a:lnTo>
                  <a:pt x="130955" y="91263"/>
                </a:lnTo>
                <a:lnTo>
                  <a:pt x="130577" y="91263"/>
                </a:lnTo>
                <a:lnTo>
                  <a:pt x="130189" y="90885"/>
                </a:lnTo>
                <a:lnTo>
                  <a:pt x="123630" y="86235"/>
                </a:lnTo>
                <a:lnTo>
                  <a:pt x="118482" y="835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1110761" y="2014851"/>
            <a:ext cx="64091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 </a:t>
            </a:r>
            <a:r>
              <a:rPr lang="ko-KR" altLang="en-US" sz="1400" b="1" dirty="0" err="1" smtClean="0"/>
              <a:t>서비스형</a:t>
            </a:r>
            <a:r>
              <a:rPr lang="ko-KR" altLang="en-US" sz="1400" b="1" dirty="0" smtClean="0"/>
              <a:t> 솔루션 </a:t>
            </a:r>
            <a:r>
              <a:rPr lang="en-US" altLang="ko-KR" sz="1400" b="1" dirty="0" smtClean="0"/>
              <a:t>SaaS (Software as a Service)</a:t>
            </a:r>
          </a:p>
          <a:p>
            <a:pPr lvl="0"/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∙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네트워크를 통해 기업의 핵심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Business Application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을 다수에게 구축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/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제공</a:t>
            </a:r>
            <a:endParaRPr lang="en-US" altLang="ko-KR" sz="2000" b="1" dirty="0" smtClean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lvl="0"/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전문 기술 인력이 고객을 대신하여 유지 관리</a:t>
            </a:r>
            <a:endParaRPr lang="en-US" altLang="ko-KR" sz="2000" b="1" dirty="0" smtClean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lvl="0"/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시스템이나 소프트웨어 구매 없이 월 사용료로 서비스 이용</a:t>
            </a:r>
            <a:endParaRPr lang="en-US" altLang="ko-KR" sz="1400" b="1" dirty="0">
              <a:solidFill>
                <a:prstClr val="black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35389" y="4213200"/>
            <a:ext cx="21542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접속 소프트웨어 사용</a:t>
            </a:r>
            <a:endParaRPr lang="en-US" altLang="ko-KR" sz="1200" dirty="0" smtClean="0"/>
          </a:p>
          <a:p>
            <a:endParaRPr lang="en-US" altLang="ko-KR" sz="300" dirty="0"/>
          </a:p>
          <a:p>
            <a:r>
              <a:rPr lang="ko-KR" altLang="en-US" sz="2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사용기간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사용자 수 기반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  </a:t>
            </a:r>
            <a:r>
              <a:rPr lang="ko-KR" altLang="en-US" sz="1200" dirty="0" smtClean="0"/>
              <a:t>사용료 지급</a:t>
            </a:r>
            <a:endParaRPr lang="ko-KR" altLang="en-US" sz="1200" dirty="0"/>
          </a:p>
        </p:txBody>
      </p:sp>
      <p:sp>
        <p:nvSpPr>
          <p:cNvPr id="63" name="object 54"/>
          <p:cNvSpPr/>
          <p:nvPr/>
        </p:nvSpPr>
        <p:spPr>
          <a:xfrm>
            <a:off x="7291934" y="3753915"/>
            <a:ext cx="2314617" cy="398723"/>
          </a:xfrm>
          <a:custGeom>
            <a:avLst/>
            <a:gdLst/>
            <a:ahLst/>
            <a:cxnLst/>
            <a:rect l="l" t="t" r="r" b="b"/>
            <a:pathLst>
              <a:path w="1253783" h="181424">
                <a:moveTo>
                  <a:pt x="1253783" y="0"/>
                </a:moveTo>
                <a:lnTo>
                  <a:pt x="22779" y="2228"/>
                </a:lnTo>
                <a:lnTo>
                  <a:pt x="10956" y="9476"/>
                </a:lnTo>
                <a:lnTo>
                  <a:pt x="2947" y="20580"/>
                </a:lnTo>
                <a:lnTo>
                  <a:pt x="0" y="34327"/>
                </a:lnTo>
                <a:lnTo>
                  <a:pt x="2294" y="159291"/>
                </a:lnTo>
                <a:lnTo>
                  <a:pt x="9755" y="170780"/>
                </a:lnTo>
                <a:lnTo>
                  <a:pt x="21182" y="178562"/>
                </a:lnTo>
                <a:lnTo>
                  <a:pt x="35325" y="181424"/>
                </a:lnTo>
                <a:lnTo>
                  <a:pt x="1231002" y="179198"/>
                </a:lnTo>
                <a:lnTo>
                  <a:pt x="1242825" y="171950"/>
                </a:lnTo>
                <a:lnTo>
                  <a:pt x="1250835" y="160846"/>
                </a:lnTo>
                <a:lnTo>
                  <a:pt x="1253783" y="147097"/>
                </a:lnTo>
                <a:lnTo>
                  <a:pt x="125378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SaaS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4" name="object 55"/>
          <p:cNvSpPr/>
          <p:nvPr/>
        </p:nvSpPr>
        <p:spPr>
          <a:xfrm>
            <a:off x="7291934" y="4167630"/>
            <a:ext cx="2314617" cy="2008485"/>
          </a:xfrm>
          <a:custGeom>
            <a:avLst/>
            <a:gdLst/>
            <a:ahLst/>
            <a:cxnLst/>
            <a:rect l="l" t="t" r="r" b="b"/>
            <a:pathLst>
              <a:path w="1253783" h="989179">
                <a:moveTo>
                  <a:pt x="1253783" y="0"/>
                </a:moveTo>
                <a:lnTo>
                  <a:pt x="22681" y="2276"/>
                </a:lnTo>
                <a:lnTo>
                  <a:pt x="10906" y="9571"/>
                </a:lnTo>
                <a:lnTo>
                  <a:pt x="2933" y="20715"/>
                </a:lnTo>
                <a:lnTo>
                  <a:pt x="0" y="34502"/>
                </a:lnTo>
                <a:lnTo>
                  <a:pt x="2329" y="967029"/>
                </a:lnTo>
                <a:lnTo>
                  <a:pt x="9800" y="978529"/>
                </a:lnTo>
                <a:lnTo>
                  <a:pt x="21212" y="986315"/>
                </a:lnTo>
                <a:lnTo>
                  <a:pt x="35325" y="989179"/>
                </a:lnTo>
                <a:lnTo>
                  <a:pt x="1231095" y="986907"/>
                </a:lnTo>
                <a:lnTo>
                  <a:pt x="1242872" y="979614"/>
                </a:lnTo>
                <a:lnTo>
                  <a:pt x="1250849" y="968471"/>
                </a:lnTo>
                <a:lnTo>
                  <a:pt x="1253783" y="954687"/>
                </a:lnTo>
                <a:lnTo>
                  <a:pt x="125378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55"/>
          <p:cNvSpPr/>
          <p:nvPr/>
        </p:nvSpPr>
        <p:spPr>
          <a:xfrm>
            <a:off x="9659523" y="4167631"/>
            <a:ext cx="1484992" cy="2008485"/>
          </a:xfrm>
          <a:custGeom>
            <a:avLst/>
            <a:gdLst/>
            <a:ahLst/>
            <a:cxnLst/>
            <a:rect l="l" t="t" r="r" b="b"/>
            <a:pathLst>
              <a:path w="1253783" h="989179">
                <a:moveTo>
                  <a:pt x="1253783" y="0"/>
                </a:moveTo>
                <a:lnTo>
                  <a:pt x="22681" y="2276"/>
                </a:lnTo>
                <a:lnTo>
                  <a:pt x="10906" y="9571"/>
                </a:lnTo>
                <a:lnTo>
                  <a:pt x="2933" y="20715"/>
                </a:lnTo>
                <a:lnTo>
                  <a:pt x="0" y="34502"/>
                </a:lnTo>
                <a:lnTo>
                  <a:pt x="2329" y="967029"/>
                </a:lnTo>
                <a:lnTo>
                  <a:pt x="9800" y="978529"/>
                </a:lnTo>
                <a:lnTo>
                  <a:pt x="21212" y="986315"/>
                </a:lnTo>
                <a:lnTo>
                  <a:pt x="35325" y="989179"/>
                </a:lnTo>
                <a:lnTo>
                  <a:pt x="1231095" y="986907"/>
                </a:lnTo>
                <a:lnTo>
                  <a:pt x="1242872" y="979614"/>
                </a:lnTo>
                <a:lnTo>
                  <a:pt x="1250849" y="968471"/>
                </a:lnTo>
                <a:lnTo>
                  <a:pt x="1253783" y="954687"/>
                </a:lnTo>
                <a:lnTo>
                  <a:pt x="125378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54"/>
          <p:cNvSpPr/>
          <p:nvPr/>
        </p:nvSpPr>
        <p:spPr>
          <a:xfrm>
            <a:off x="9659524" y="3743157"/>
            <a:ext cx="1484992" cy="398723"/>
          </a:xfrm>
          <a:custGeom>
            <a:avLst/>
            <a:gdLst/>
            <a:ahLst/>
            <a:cxnLst/>
            <a:rect l="l" t="t" r="r" b="b"/>
            <a:pathLst>
              <a:path w="1253783" h="181424">
                <a:moveTo>
                  <a:pt x="1253783" y="0"/>
                </a:moveTo>
                <a:lnTo>
                  <a:pt x="22779" y="2228"/>
                </a:lnTo>
                <a:lnTo>
                  <a:pt x="10956" y="9476"/>
                </a:lnTo>
                <a:lnTo>
                  <a:pt x="2947" y="20580"/>
                </a:lnTo>
                <a:lnTo>
                  <a:pt x="0" y="34327"/>
                </a:lnTo>
                <a:lnTo>
                  <a:pt x="2294" y="159291"/>
                </a:lnTo>
                <a:lnTo>
                  <a:pt x="9755" y="170780"/>
                </a:lnTo>
                <a:lnTo>
                  <a:pt x="21182" y="178562"/>
                </a:lnTo>
                <a:lnTo>
                  <a:pt x="35325" y="181424"/>
                </a:lnTo>
                <a:lnTo>
                  <a:pt x="1231002" y="179198"/>
                </a:lnTo>
                <a:lnTo>
                  <a:pt x="1242825" y="171950"/>
                </a:lnTo>
                <a:lnTo>
                  <a:pt x="1250835" y="160846"/>
                </a:lnTo>
                <a:lnTo>
                  <a:pt x="1253783" y="147097"/>
                </a:lnTo>
                <a:lnTo>
                  <a:pt x="125378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KT ICC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7023" y="4310355"/>
            <a:ext cx="2320519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시스템 컨설팅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구축</a:t>
            </a:r>
            <a:endParaRPr lang="en-US" altLang="ko-KR" sz="1200" dirty="0" smtClean="0"/>
          </a:p>
          <a:p>
            <a:endParaRPr lang="en-US" altLang="ko-KR" sz="300" dirty="0"/>
          </a:p>
          <a:p>
            <a:r>
              <a:rPr lang="ko-KR" altLang="en-US" sz="2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시스템 운영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유지보수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en-US" altLang="ko-KR" sz="1200" dirty="0" smtClean="0"/>
              <a:t>Help Desk, </a:t>
            </a:r>
            <a:r>
              <a:rPr lang="ko-KR" altLang="en-US" sz="1200" dirty="0" smtClean="0"/>
              <a:t>고객지원 서비스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rgbClr val="E7E6E6">
                    <a:lumMod val="75000"/>
                  </a:srgbClr>
                </a:solidFill>
                <a:latin typeface="맑은 고딕" panose="020B0503020000020004" pitchFamily="50" charset="-127"/>
              </a:rPr>
              <a:t>∙ </a:t>
            </a:r>
            <a:r>
              <a:rPr lang="en-US" altLang="ko-KR" sz="1200" dirty="0" smtClean="0">
                <a:latin typeface="맑은 고딕" panose="020B0503020000020004" pitchFamily="50" charset="-127"/>
              </a:rPr>
              <a:t>HW, NW </a:t>
            </a:r>
            <a:r>
              <a:rPr lang="ko-KR" altLang="en-US" sz="1200" dirty="0" smtClean="0">
                <a:latin typeface="맑은 고딕" panose="020B0503020000020004" pitchFamily="50" charset="-127"/>
              </a:rPr>
              <a:t>운영</a:t>
            </a:r>
            <a:endParaRPr lang="en-US" altLang="ko-KR" sz="1200" dirty="0" smtClean="0">
              <a:latin typeface="맑은 고딕" panose="020B0503020000020004" pitchFamily="50" charset="-127"/>
            </a:endParaRPr>
          </a:p>
          <a:p>
            <a:r>
              <a:rPr lang="ko-KR" altLang="en-US" sz="2000" dirty="0" smtClean="0">
                <a:solidFill>
                  <a:srgbClr val="E7E6E6">
                    <a:lumMod val="75000"/>
                  </a:srgb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latin typeface="맑은 고딕" panose="020B0503020000020004" pitchFamily="50" charset="-127"/>
              </a:rPr>
              <a:t>데이터 관리</a:t>
            </a:r>
            <a:endParaRPr lang="ko-KR" altLang="en-US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9700596" y="4318500"/>
            <a:ext cx="152906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네트워크 보안</a:t>
            </a:r>
            <a:endParaRPr lang="en-US" altLang="ko-KR" sz="1200" dirty="0" smtClean="0"/>
          </a:p>
          <a:p>
            <a:endParaRPr lang="en-US" altLang="ko-KR" sz="300" dirty="0"/>
          </a:p>
          <a:p>
            <a:r>
              <a:rPr lang="ko-KR" altLang="en-US" sz="2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시스템 관리</a:t>
            </a:r>
            <a:endParaRPr lang="en-US" altLang="ko-KR" sz="12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805844" y="1387865"/>
            <a:ext cx="106187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err="1" smtClean="0">
                <a:latin typeface="+mn-ea"/>
              </a:rPr>
              <a:t>olleh</a:t>
            </a:r>
            <a:r>
              <a:rPr lang="en-US" altLang="ko-KR" sz="1700" b="1" dirty="0" smtClean="0">
                <a:latin typeface="+mn-ea"/>
              </a:rPr>
              <a:t> </a:t>
            </a:r>
            <a:r>
              <a:rPr lang="ko-KR" altLang="en-US" sz="1700" b="1" dirty="0" err="1" smtClean="0">
                <a:latin typeface="+mn-ea"/>
              </a:rPr>
              <a:t>비즈메카</a:t>
            </a:r>
            <a:r>
              <a:rPr lang="ko-KR" altLang="en-US" sz="1700" b="1" dirty="0" smtClean="0">
                <a:latin typeface="+mn-ea"/>
              </a:rPr>
              <a:t> 그룹웨어는 별도의 하드웨어 또는 소프트웨어의 설치와 공간 및 운영이 필요 없는 </a:t>
            </a:r>
            <a:r>
              <a:rPr lang="ko-KR" altLang="en-US" sz="1700" b="1" dirty="0" err="1" smtClean="0">
                <a:latin typeface="+mn-ea"/>
              </a:rPr>
              <a:t>서비스형</a:t>
            </a:r>
            <a:r>
              <a:rPr lang="en-US" altLang="ko-KR" sz="1700" b="1" dirty="0" smtClean="0">
                <a:latin typeface="+mn-ea"/>
              </a:rPr>
              <a:t>(SaaS) </a:t>
            </a:r>
            <a:r>
              <a:rPr lang="ko-KR" altLang="en-US" sz="1700" b="1" dirty="0" smtClean="0">
                <a:latin typeface="+mn-ea"/>
              </a:rPr>
              <a:t>협업 정보공유 솔루션입니다</a:t>
            </a:r>
            <a:r>
              <a:rPr lang="en-US" altLang="ko-KR" sz="1700" b="1" dirty="0" smtClean="0">
                <a:latin typeface="+mn-ea"/>
              </a:rPr>
              <a:t>. </a:t>
            </a:r>
            <a:endParaRPr lang="ko-KR" altLang="en-US" sz="1700" b="1" dirty="0"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87" y="4537669"/>
            <a:ext cx="695325" cy="609600"/>
          </a:xfrm>
          <a:prstGeom prst="rect">
            <a:avLst/>
          </a:prstGeom>
        </p:spPr>
      </p:pic>
      <p:sp>
        <p:nvSpPr>
          <p:cNvPr id="50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01.  </a:t>
            </a:r>
            <a:r>
              <a:rPr lang="en-US" altLang="ko-KR" sz="3200" b="1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olleh</a:t>
            </a:r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비즈메카</a:t>
            </a:r>
            <a:r>
              <a:rPr lang="ko-KR" altLang="en-US" sz="32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그룹웨어 서비스 개요</a:t>
            </a:r>
          </a:p>
        </p:txBody>
      </p:sp>
    </p:spTree>
    <p:extLst>
      <p:ext uri="{BB962C8B-B14F-4D97-AF65-F5344CB8AC3E}">
        <p14:creationId xmlns:p14="http://schemas.microsoft.com/office/powerpoint/2010/main" val="44623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1156633" y="5470650"/>
            <a:ext cx="9831944" cy="1053976"/>
          </a:xfrm>
          <a:prstGeom prst="roundRect">
            <a:avLst>
              <a:gd name="adj" fmla="val 682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/>
          <p:cNvSpPr txBox="1"/>
          <p:nvPr/>
        </p:nvSpPr>
        <p:spPr>
          <a:xfrm>
            <a:off x="2351584" y="5633785"/>
            <a:ext cx="7451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err="1" smtClean="0">
                <a:solidFill>
                  <a:srgbClr val="FF0000"/>
                </a:solidFill>
              </a:rPr>
              <a:t>olleh</a:t>
            </a:r>
            <a:r>
              <a:rPr lang="en-US" altLang="ko-KR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비즈메카</a:t>
            </a:r>
            <a:r>
              <a:rPr lang="ko-KR" altLang="en-US" sz="1400" dirty="0" smtClean="0">
                <a:solidFill>
                  <a:srgbClr val="FF0000"/>
                </a:solidFill>
              </a:rPr>
              <a:t> 그룹웨어는 기업 내 모든 업무를 온라인으로 지원하는 서비스로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rgbClr val="FF0000"/>
                </a:solidFill>
              </a:rPr>
              <a:t>세계적인 엔진 </a:t>
            </a:r>
            <a:r>
              <a:rPr lang="en-US" altLang="ko-KR" sz="1400" dirty="0" smtClean="0">
                <a:solidFill>
                  <a:srgbClr val="FF0000"/>
                </a:solidFill>
              </a:rPr>
              <a:t>Microsoft Exchange </a:t>
            </a:r>
            <a:r>
              <a:rPr lang="ko-KR" altLang="en-US" sz="1400" dirty="0" smtClean="0">
                <a:solidFill>
                  <a:srgbClr val="FF0000"/>
                </a:solidFill>
              </a:rPr>
              <a:t>기반의 안정성 보장은 물론 부담 없는 비용으로 </a:t>
            </a:r>
            <a:endParaRPr lang="en-US" altLang="ko-KR" sz="14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rgbClr val="FF0000"/>
                </a:solidFill>
              </a:rPr>
              <a:t>국내 최고 수준의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협업솔루션을 제공합니다</a:t>
            </a:r>
            <a:r>
              <a:rPr lang="en-US" altLang="ko-KR" sz="1400" dirty="0" smtClean="0">
                <a:solidFill>
                  <a:srgbClr val="FF0000"/>
                </a:solidFill>
              </a:rPr>
              <a:t>. 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4" name="object 54"/>
          <p:cNvSpPr/>
          <p:nvPr/>
        </p:nvSpPr>
        <p:spPr>
          <a:xfrm>
            <a:off x="1156633" y="2710122"/>
            <a:ext cx="3060000" cy="491123"/>
          </a:xfrm>
          <a:custGeom>
            <a:avLst/>
            <a:gdLst/>
            <a:ahLst/>
            <a:cxnLst/>
            <a:rect l="l" t="t" r="r" b="b"/>
            <a:pathLst>
              <a:path w="1253783" h="181424">
                <a:moveTo>
                  <a:pt x="1253783" y="0"/>
                </a:moveTo>
                <a:lnTo>
                  <a:pt x="22779" y="2228"/>
                </a:lnTo>
                <a:lnTo>
                  <a:pt x="10956" y="9476"/>
                </a:lnTo>
                <a:lnTo>
                  <a:pt x="2947" y="20580"/>
                </a:lnTo>
                <a:lnTo>
                  <a:pt x="0" y="34327"/>
                </a:lnTo>
                <a:lnTo>
                  <a:pt x="2294" y="159291"/>
                </a:lnTo>
                <a:lnTo>
                  <a:pt x="9755" y="170780"/>
                </a:lnTo>
                <a:lnTo>
                  <a:pt x="21182" y="178562"/>
                </a:lnTo>
                <a:lnTo>
                  <a:pt x="35325" y="181424"/>
                </a:lnTo>
                <a:lnTo>
                  <a:pt x="1231002" y="179198"/>
                </a:lnTo>
                <a:lnTo>
                  <a:pt x="1242825" y="171950"/>
                </a:lnTo>
                <a:lnTo>
                  <a:pt x="1250835" y="160846"/>
                </a:lnTo>
                <a:lnTo>
                  <a:pt x="1253783" y="147097"/>
                </a:lnTo>
                <a:lnTo>
                  <a:pt x="125378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chemeClr val="bg1"/>
                </a:solidFill>
              </a:rPr>
              <a:t>안전한 </a:t>
            </a:r>
            <a:r>
              <a:rPr lang="en-US" altLang="ko-KR" b="1" dirty="0" smtClean="0">
                <a:solidFill>
                  <a:schemeClr val="bg1"/>
                </a:solidFill>
              </a:rPr>
              <a:t>KT </a:t>
            </a:r>
            <a:r>
              <a:rPr lang="ko-KR" altLang="en-US" b="1" dirty="0" smtClean="0">
                <a:solidFill>
                  <a:schemeClr val="bg1"/>
                </a:solidFill>
              </a:rPr>
              <a:t>인프라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5" name="object 55"/>
          <p:cNvSpPr/>
          <p:nvPr/>
        </p:nvSpPr>
        <p:spPr>
          <a:xfrm>
            <a:off x="1156633" y="3157593"/>
            <a:ext cx="3060000" cy="1980000"/>
          </a:xfrm>
          <a:custGeom>
            <a:avLst/>
            <a:gdLst/>
            <a:ahLst/>
            <a:cxnLst/>
            <a:rect l="l" t="t" r="r" b="b"/>
            <a:pathLst>
              <a:path w="1253783" h="989179">
                <a:moveTo>
                  <a:pt x="1253783" y="0"/>
                </a:moveTo>
                <a:lnTo>
                  <a:pt x="22681" y="2276"/>
                </a:lnTo>
                <a:lnTo>
                  <a:pt x="10906" y="9571"/>
                </a:lnTo>
                <a:lnTo>
                  <a:pt x="2933" y="20715"/>
                </a:lnTo>
                <a:lnTo>
                  <a:pt x="0" y="34502"/>
                </a:lnTo>
                <a:lnTo>
                  <a:pt x="2329" y="967029"/>
                </a:lnTo>
                <a:lnTo>
                  <a:pt x="9800" y="978529"/>
                </a:lnTo>
                <a:lnTo>
                  <a:pt x="21212" y="986315"/>
                </a:lnTo>
                <a:lnTo>
                  <a:pt x="35325" y="989179"/>
                </a:lnTo>
                <a:lnTo>
                  <a:pt x="1231095" y="986907"/>
                </a:lnTo>
                <a:lnTo>
                  <a:pt x="1242872" y="979614"/>
                </a:lnTo>
                <a:lnTo>
                  <a:pt x="1250849" y="968471"/>
                </a:lnTo>
                <a:lnTo>
                  <a:pt x="1253783" y="954687"/>
                </a:lnTo>
                <a:lnTo>
                  <a:pt x="1253783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6"/>
          <p:cNvSpPr/>
          <p:nvPr/>
        </p:nvSpPr>
        <p:spPr>
          <a:xfrm>
            <a:off x="4566006" y="2710122"/>
            <a:ext cx="3060000" cy="491123"/>
          </a:xfrm>
          <a:custGeom>
            <a:avLst/>
            <a:gdLst/>
            <a:ahLst/>
            <a:cxnLst/>
            <a:rect l="l" t="t" r="r" b="b"/>
            <a:pathLst>
              <a:path w="1253764" h="181424">
                <a:moveTo>
                  <a:pt x="1253764" y="0"/>
                </a:moveTo>
                <a:lnTo>
                  <a:pt x="22776" y="2220"/>
                </a:lnTo>
                <a:lnTo>
                  <a:pt x="10955" y="9466"/>
                </a:lnTo>
                <a:lnTo>
                  <a:pt x="2946" y="20573"/>
                </a:lnTo>
                <a:lnTo>
                  <a:pt x="0" y="34327"/>
                </a:lnTo>
                <a:lnTo>
                  <a:pt x="2283" y="159269"/>
                </a:lnTo>
                <a:lnTo>
                  <a:pt x="9733" y="170769"/>
                </a:lnTo>
                <a:lnTo>
                  <a:pt x="21150" y="178558"/>
                </a:lnTo>
                <a:lnTo>
                  <a:pt x="35287" y="181424"/>
                </a:lnTo>
                <a:lnTo>
                  <a:pt x="1230984" y="179196"/>
                </a:lnTo>
                <a:lnTo>
                  <a:pt x="1242807" y="171947"/>
                </a:lnTo>
                <a:lnTo>
                  <a:pt x="1250817" y="160844"/>
                </a:lnTo>
                <a:lnTo>
                  <a:pt x="1253764" y="147097"/>
                </a:lnTo>
                <a:lnTo>
                  <a:pt x="1253764" y="0"/>
                </a:lnTo>
                <a:close/>
              </a:path>
            </a:pathLst>
          </a:custGeom>
          <a:solidFill>
            <a:srgbClr val="F7941D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chemeClr val="bg1"/>
                </a:solidFill>
              </a:rPr>
              <a:t>고부가 솔루션 엔진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7" name="object 57"/>
          <p:cNvSpPr/>
          <p:nvPr/>
        </p:nvSpPr>
        <p:spPr>
          <a:xfrm>
            <a:off x="4566006" y="3157593"/>
            <a:ext cx="3060000" cy="1980000"/>
          </a:xfrm>
          <a:custGeom>
            <a:avLst/>
            <a:gdLst/>
            <a:ahLst/>
            <a:cxnLst/>
            <a:rect l="l" t="t" r="r" b="b"/>
            <a:pathLst>
              <a:path w="1253764" h="989179">
                <a:moveTo>
                  <a:pt x="1253764" y="0"/>
                </a:moveTo>
                <a:lnTo>
                  <a:pt x="22678" y="2268"/>
                </a:lnTo>
                <a:lnTo>
                  <a:pt x="10905" y="9560"/>
                </a:lnTo>
                <a:lnTo>
                  <a:pt x="2932" y="20708"/>
                </a:lnTo>
                <a:lnTo>
                  <a:pt x="0" y="34502"/>
                </a:lnTo>
                <a:lnTo>
                  <a:pt x="2318" y="967007"/>
                </a:lnTo>
                <a:lnTo>
                  <a:pt x="9778" y="978518"/>
                </a:lnTo>
                <a:lnTo>
                  <a:pt x="21181" y="986312"/>
                </a:lnTo>
                <a:lnTo>
                  <a:pt x="35287" y="989179"/>
                </a:lnTo>
                <a:lnTo>
                  <a:pt x="1231077" y="986905"/>
                </a:lnTo>
                <a:lnTo>
                  <a:pt x="1242854" y="979611"/>
                </a:lnTo>
                <a:lnTo>
                  <a:pt x="1250830" y="968469"/>
                </a:lnTo>
                <a:lnTo>
                  <a:pt x="1253764" y="954687"/>
                </a:lnTo>
                <a:lnTo>
                  <a:pt x="125376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58"/>
          <p:cNvSpPr/>
          <p:nvPr/>
        </p:nvSpPr>
        <p:spPr>
          <a:xfrm>
            <a:off x="7928576" y="2705376"/>
            <a:ext cx="3060000" cy="491123"/>
          </a:xfrm>
          <a:custGeom>
            <a:avLst/>
            <a:gdLst/>
            <a:ahLst/>
            <a:cxnLst/>
            <a:rect l="l" t="t" r="r" b="b"/>
            <a:pathLst>
              <a:path w="1253764" h="181424">
                <a:moveTo>
                  <a:pt x="1253764" y="0"/>
                </a:moveTo>
                <a:lnTo>
                  <a:pt x="22774" y="2224"/>
                </a:lnTo>
                <a:lnTo>
                  <a:pt x="10952" y="9471"/>
                </a:lnTo>
                <a:lnTo>
                  <a:pt x="2945" y="20576"/>
                </a:lnTo>
                <a:lnTo>
                  <a:pt x="0" y="34327"/>
                </a:lnTo>
                <a:lnTo>
                  <a:pt x="2287" y="159280"/>
                </a:lnTo>
                <a:lnTo>
                  <a:pt x="9740" y="170775"/>
                </a:lnTo>
                <a:lnTo>
                  <a:pt x="21162" y="178560"/>
                </a:lnTo>
                <a:lnTo>
                  <a:pt x="35306" y="181424"/>
                </a:lnTo>
                <a:lnTo>
                  <a:pt x="1230983" y="179198"/>
                </a:lnTo>
                <a:lnTo>
                  <a:pt x="1242806" y="171950"/>
                </a:lnTo>
                <a:lnTo>
                  <a:pt x="1250816" y="160846"/>
                </a:lnTo>
                <a:lnTo>
                  <a:pt x="1253764" y="147097"/>
                </a:lnTo>
                <a:lnTo>
                  <a:pt x="1253764" y="0"/>
                </a:lnTo>
                <a:close/>
              </a:path>
            </a:pathLst>
          </a:custGeom>
          <a:solidFill>
            <a:srgbClr val="8FB73E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검증된 기능 </a:t>
            </a:r>
            <a:r>
              <a:rPr lang="en-US" altLang="ko-KR" b="1" dirty="0" smtClean="0">
                <a:solidFill>
                  <a:schemeClr val="bg1"/>
                </a:solidFill>
              </a:rPr>
              <a:t>/ </a:t>
            </a:r>
            <a:r>
              <a:rPr lang="ko-KR" altLang="en-US" b="1" dirty="0" smtClean="0">
                <a:solidFill>
                  <a:schemeClr val="bg1"/>
                </a:solidFill>
              </a:rPr>
              <a:t>안정성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9" name="object 59"/>
          <p:cNvSpPr/>
          <p:nvPr/>
        </p:nvSpPr>
        <p:spPr>
          <a:xfrm>
            <a:off x="7928576" y="3157593"/>
            <a:ext cx="3060000" cy="1980000"/>
          </a:xfrm>
          <a:custGeom>
            <a:avLst/>
            <a:gdLst/>
            <a:ahLst/>
            <a:cxnLst/>
            <a:rect l="l" t="t" r="r" b="b"/>
            <a:pathLst>
              <a:path w="1253764" h="989179">
                <a:moveTo>
                  <a:pt x="1253764" y="0"/>
                </a:moveTo>
                <a:lnTo>
                  <a:pt x="22675" y="2272"/>
                </a:lnTo>
                <a:lnTo>
                  <a:pt x="10902" y="9566"/>
                </a:lnTo>
                <a:lnTo>
                  <a:pt x="2931" y="20712"/>
                </a:lnTo>
                <a:lnTo>
                  <a:pt x="0" y="34502"/>
                </a:lnTo>
                <a:lnTo>
                  <a:pt x="2322" y="967018"/>
                </a:lnTo>
                <a:lnTo>
                  <a:pt x="9785" y="978523"/>
                </a:lnTo>
                <a:lnTo>
                  <a:pt x="21192" y="986313"/>
                </a:lnTo>
                <a:lnTo>
                  <a:pt x="35306" y="989179"/>
                </a:lnTo>
                <a:lnTo>
                  <a:pt x="1231076" y="986907"/>
                </a:lnTo>
                <a:lnTo>
                  <a:pt x="1242853" y="979614"/>
                </a:lnTo>
                <a:lnTo>
                  <a:pt x="1250829" y="968471"/>
                </a:lnTo>
                <a:lnTo>
                  <a:pt x="1253764" y="954687"/>
                </a:lnTo>
                <a:lnTo>
                  <a:pt x="125376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135"/>
          <p:cNvSpPr/>
          <p:nvPr/>
        </p:nvSpPr>
        <p:spPr>
          <a:xfrm>
            <a:off x="2135560" y="5671452"/>
            <a:ext cx="127347" cy="117932"/>
          </a:xfrm>
          <a:custGeom>
            <a:avLst/>
            <a:gdLst/>
            <a:ahLst/>
            <a:cxnLst/>
            <a:rect l="l" t="t" r="r" b="b"/>
            <a:pathLst>
              <a:path w="67308" h="62469">
                <a:moveTo>
                  <a:pt x="66307" y="37"/>
                </a:moveTo>
                <a:lnTo>
                  <a:pt x="53175" y="4628"/>
                </a:lnTo>
                <a:lnTo>
                  <a:pt x="44016" y="11902"/>
                </a:lnTo>
                <a:lnTo>
                  <a:pt x="39511" y="17396"/>
                </a:lnTo>
                <a:lnTo>
                  <a:pt x="37253" y="24663"/>
                </a:lnTo>
                <a:lnTo>
                  <a:pt x="37253" y="62469"/>
                </a:lnTo>
                <a:lnTo>
                  <a:pt x="67308" y="62469"/>
                </a:lnTo>
                <a:lnTo>
                  <a:pt x="67308" y="35165"/>
                </a:lnTo>
                <a:lnTo>
                  <a:pt x="56089" y="35165"/>
                </a:lnTo>
                <a:lnTo>
                  <a:pt x="56089" y="26290"/>
                </a:lnTo>
                <a:lnTo>
                  <a:pt x="67308" y="14218"/>
                </a:lnTo>
                <a:lnTo>
                  <a:pt x="66307" y="37"/>
                </a:lnTo>
                <a:close/>
              </a:path>
              <a:path w="67308" h="62469">
                <a:moveTo>
                  <a:pt x="29283" y="0"/>
                </a:moveTo>
                <a:lnTo>
                  <a:pt x="16165" y="4692"/>
                </a:lnTo>
                <a:lnTo>
                  <a:pt x="6976" y="11902"/>
                </a:lnTo>
                <a:lnTo>
                  <a:pt x="2325" y="17532"/>
                </a:lnTo>
                <a:lnTo>
                  <a:pt x="0" y="24798"/>
                </a:lnTo>
                <a:lnTo>
                  <a:pt x="0" y="62469"/>
                </a:lnTo>
                <a:lnTo>
                  <a:pt x="30045" y="62469"/>
                </a:lnTo>
                <a:lnTo>
                  <a:pt x="30045" y="35165"/>
                </a:lnTo>
                <a:lnTo>
                  <a:pt x="18825" y="35165"/>
                </a:lnTo>
                <a:lnTo>
                  <a:pt x="18825" y="26290"/>
                </a:lnTo>
                <a:lnTo>
                  <a:pt x="30045" y="14218"/>
                </a:lnTo>
                <a:lnTo>
                  <a:pt x="2928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333"/>
          <p:cNvSpPr/>
          <p:nvPr/>
        </p:nvSpPr>
        <p:spPr>
          <a:xfrm>
            <a:off x="6683766" y="4346382"/>
            <a:ext cx="821274" cy="934237"/>
          </a:xfrm>
          <a:custGeom>
            <a:avLst/>
            <a:gdLst/>
            <a:ahLst/>
            <a:cxnLst/>
            <a:rect l="l" t="t" r="r" b="b"/>
            <a:pathLst>
              <a:path w="394167" h="449436">
                <a:moveTo>
                  <a:pt x="323613" y="91556"/>
                </a:moveTo>
                <a:lnTo>
                  <a:pt x="166641" y="91556"/>
                </a:lnTo>
                <a:lnTo>
                  <a:pt x="166744" y="94197"/>
                </a:lnTo>
                <a:lnTo>
                  <a:pt x="155932" y="103454"/>
                </a:lnTo>
                <a:lnTo>
                  <a:pt x="125884" y="131995"/>
                </a:lnTo>
                <a:lnTo>
                  <a:pt x="99206" y="161461"/>
                </a:lnTo>
                <a:lnTo>
                  <a:pt x="75627" y="191553"/>
                </a:lnTo>
                <a:lnTo>
                  <a:pt x="48542" y="232134"/>
                </a:lnTo>
                <a:lnTo>
                  <a:pt x="23046" y="278794"/>
                </a:lnTo>
                <a:lnTo>
                  <a:pt x="6399" y="325151"/>
                </a:lnTo>
                <a:lnTo>
                  <a:pt x="70" y="366416"/>
                </a:lnTo>
                <a:lnTo>
                  <a:pt x="0" y="378722"/>
                </a:lnTo>
                <a:lnTo>
                  <a:pt x="859" y="390191"/>
                </a:lnTo>
                <a:lnTo>
                  <a:pt x="17202" y="432596"/>
                </a:lnTo>
                <a:lnTo>
                  <a:pt x="54386" y="449064"/>
                </a:lnTo>
                <a:lnTo>
                  <a:pt x="65545" y="449436"/>
                </a:lnTo>
                <a:lnTo>
                  <a:pt x="76829" y="448363"/>
                </a:lnTo>
                <a:lnTo>
                  <a:pt x="121513" y="432950"/>
                </a:lnTo>
                <a:lnTo>
                  <a:pt x="63809" y="432332"/>
                </a:lnTo>
                <a:lnTo>
                  <a:pt x="53646" y="429929"/>
                </a:lnTo>
                <a:lnTo>
                  <a:pt x="33585" y="393155"/>
                </a:lnTo>
                <a:lnTo>
                  <a:pt x="33618" y="388218"/>
                </a:lnTo>
                <a:lnTo>
                  <a:pt x="41684" y="342729"/>
                </a:lnTo>
                <a:lnTo>
                  <a:pt x="49586" y="321616"/>
                </a:lnTo>
                <a:lnTo>
                  <a:pt x="352016" y="321616"/>
                </a:lnTo>
                <a:lnTo>
                  <a:pt x="357953" y="311939"/>
                </a:lnTo>
                <a:lnTo>
                  <a:pt x="361864" y="304338"/>
                </a:lnTo>
                <a:lnTo>
                  <a:pt x="211924" y="304338"/>
                </a:lnTo>
                <a:lnTo>
                  <a:pt x="188082" y="300985"/>
                </a:lnTo>
                <a:lnTo>
                  <a:pt x="152967" y="268029"/>
                </a:lnTo>
                <a:lnTo>
                  <a:pt x="148354" y="249378"/>
                </a:lnTo>
                <a:lnTo>
                  <a:pt x="261269" y="247495"/>
                </a:lnTo>
                <a:lnTo>
                  <a:pt x="379441" y="247495"/>
                </a:lnTo>
                <a:lnTo>
                  <a:pt x="380472" y="239744"/>
                </a:lnTo>
                <a:lnTo>
                  <a:pt x="381173" y="232134"/>
                </a:lnTo>
                <a:lnTo>
                  <a:pt x="381146" y="221973"/>
                </a:lnTo>
                <a:lnTo>
                  <a:pt x="380652" y="209318"/>
                </a:lnTo>
                <a:lnTo>
                  <a:pt x="379128" y="196348"/>
                </a:lnTo>
                <a:lnTo>
                  <a:pt x="148219" y="196348"/>
                </a:lnTo>
                <a:lnTo>
                  <a:pt x="146813" y="174252"/>
                </a:lnTo>
                <a:lnTo>
                  <a:pt x="168993" y="140235"/>
                </a:lnTo>
                <a:lnTo>
                  <a:pt x="187026" y="139444"/>
                </a:lnTo>
                <a:lnTo>
                  <a:pt x="360286" y="139444"/>
                </a:lnTo>
                <a:lnTo>
                  <a:pt x="356004" y="131588"/>
                </a:lnTo>
                <a:lnTo>
                  <a:pt x="348733" y="120330"/>
                </a:lnTo>
                <a:lnTo>
                  <a:pt x="340668" y="109667"/>
                </a:lnTo>
                <a:lnTo>
                  <a:pt x="331852" y="99640"/>
                </a:lnTo>
                <a:lnTo>
                  <a:pt x="323613" y="91556"/>
                </a:lnTo>
                <a:close/>
              </a:path>
              <a:path w="394167" h="449436">
                <a:moveTo>
                  <a:pt x="352016" y="321616"/>
                </a:moveTo>
                <a:lnTo>
                  <a:pt x="49586" y="321616"/>
                </a:lnTo>
                <a:lnTo>
                  <a:pt x="57017" y="332225"/>
                </a:lnTo>
                <a:lnTo>
                  <a:pt x="83476" y="360438"/>
                </a:lnTo>
                <a:lnTo>
                  <a:pt x="115414" y="382440"/>
                </a:lnTo>
                <a:lnTo>
                  <a:pt x="151836" y="397215"/>
                </a:lnTo>
                <a:lnTo>
                  <a:pt x="158916" y="399059"/>
                </a:lnTo>
                <a:lnTo>
                  <a:pt x="133162" y="412921"/>
                </a:lnTo>
                <a:lnTo>
                  <a:pt x="111022" y="422829"/>
                </a:lnTo>
                <a:lnTo>
                  <a:pt x="92249" y="429132"/>
                </a:lnTo>
                <a:lnTo>
                  <a:pt x="76594" y="432183"/>
                </a:lnTo>
                <a:lnTo>
                  <a:pt x="63809" y="432332"/>
                </a:lnTo>
                <a:lnTo>
                  <a:pt x="122646" y="432332"/>
                </a:lnTo>
                <a:lnTo>
                  <a:pt x="132146" y="427148"/>
                </a:lnTo>
                <a:lnTo>
                  <a:pt x="142395" y="420900"/>
                </a:lnTo>
                <a:lnTo>
                  <a:pt x="152174" y="414371"/>
                </a:lnTo>
                <a:lnTo>
                  <a:pt x="161399" y="407728"/>
                </a:lnTo>
                <a:lnTo>
                  <a:pt x="176894" y="404742"/>
                </a:lnTo>
                <a:lnTo>
                  <a:pt x="189021" y="403943"/>
                </a:lnTo>
                <a:lnTo>
                  <a:pt x="201304" y="403943"/>
                </a:lnTo>
                <a:lnTo>
                  <a:pt x="213973" y="403454"/>
                </a:lnTo>
                <a:lnTo>
                  <a:pt x="255441" y="395373"/>
                </a:lnTo>
                <a:lnTo>
                  <a:pt x="292811" y="378582"/>
                </a:lnTo>
                <a:lnTo>
                  <a:pt x="324994" y="354221"/>
                </a:lnTo>
                <a:lnTo>
                  <a:pt x="350901" y="323433"/>
                </a:lnTo>
                <a:lnTo>
                  <a:pt x="352016" y="321616"/>
                </a:lnTo>
                <a:close/>
              </a:path>
              <a:path w="394167" h="449436">
                <a:moveTo>
                  <a:pt x="201304" y="403943"/>
                </a:moveTo>
                <a:lnTo>
                  <a:pt x="189021" y="403943"/>
                </a:lnTo>
                <a:lnTo>
                  <a:pt x="199427" y="404015"/>
                </a:lnTo>
                <a:lnTo>
                  <a:pt x="201304" y="403943"/>
                </a:lnTo>
                <a:close/>
              </a:path>
              <a:path w="394167" h="449436">
                <a:moveTo>
                  <a:pt x="259845" y="263908"/>
                </a:moveTo>
                <a:lnTo>
                  <a:pt x="229617" y="301011"/>
                </a:lnTo>
                <a:lnTo>
                  <a:pt x="211924" y="304338"/>
                </a:lnTo>
                <a:lnTo>
                  <a:pt x="361864" y="304338"/>
                </a:lnTo>
                <a:lnTo>
                  <a:pt x="364147" y="299900"/>
                </a:lnTo>
                <a:lnTo>
                  <a:pt x="369442" y="287358"/>
                </a:lnTo>
                <a:lnTo>
                  <a:pt x="373797" y="274356"/>
                </a:lnTo>
                <a:lnTo>
                  <a:pt x="259845" y="263908"/>
                </a:lnTo>
                <a:close/>
              </a:path>
              <a:path w="394167" h="449436">
                <a:moveTo>
                  <a:pt x="379441" y="247495"/>
                </a:moveTo>
                <a:lnTo>
                  <a:pt x="261269" y="247495"/>
                </a:lnTo>
                <a:lnTo>
                  <a:pt x="379426" y="247612"/>
                </a:lnTo>
                <a:close/>
              </a:path>
              <a:path w="394167" h="449436">
                <a:moveTo>
                  <a:pt x="211705" y="43387"/>
                </a:moveTo>
                <a:lnTo>
                  <a:pt x="165273" y="48259"/>
                </a:lnTo>
                <a:lnTo>
                  <a:pt x="123683" y="62327"/>
                </a:lnTo>
                <a:lnTo>
                  <a:pt x="87859" y="84431"/>
                </a:lnTo>
                <a:lnTo>
                  <a:pt x="58721" y="113408"/>
                </a:lnTo>
                <a:lnTo>
                  <a:pt x="37191" y="148100"/>
                </a:lnTo>
                <a:lnTo>
                  <a:pt x="24193" y="187344"/>
                </a:lnTo>
                <a:lnTo>
                  <a:pt x="20723" y="215464"/>
                </a:lnTo>
                <a:lnTo>
                  <a:pt x="31908" y="200169"/>
                </a:lnTo>
                <a:lnTo>
                  <a:pt x="43875" y="185800"/>
                </a:lnTo>
                <a:lnTo>
                  <a:pt x="82176" y="148431"/>
                </a:lnTo>
                <a:lnTo>
                  <a:pt x="119287" y="120053"/>
                </a:lnTo>
                <a:lnTo>
                  <a:pt x="156267" y="97048"/>
                </a:lnTo>
                <a:lnTo>
                  <a:pt x="166641" y="91556"/>
                </a:lnTo>
                <a:lnTo>
                  <a:pt x="323613" y="91556"/>
                </a:lnTo>
                <a:lnTo>
                  <a:pt x="322326" y="90292"/>
                </a:lnTo>
                <a:lnTo>
                  <a:pt x="289905" y="66730"/>
                </a:lnTo>
                <a:lnTo>
                  <a:pt x="265505" y="55171"/>
                </a:lnTo>
                <a:lnTo>
                  <a:pt x="281277" y="43793"/>
                </a:lnTo>
                <a:lnTo>
                  <a:pt x="224044" y="43793"/>
                </a:lnTo>
                <a:lnTo>
                  <a:pt x="211705" y="43387"/>
                </a:lnTo>
                <a:close/>
              </a:path>
              <a:path w="394167" h="449436">
                <a:moveTo>
                  <a:pt x="360286" y="139444"/>
                </a:moveTo>
                <a:lnTo>
                  <a:pt x="187026" y="139444"/>
                </a:lnTo>
                <a:lnTo>
                  <a:pt x="212831" y="142288"/>
                </a:lnTo>
                <a:lnTo>
                  <a:pt x="231838" y="149720"/>
                </a:lnTo>
                <a:lnTo>
                  <a:pt x="258454" y="182468"/>
                </a:lnTo>
                <a:lnTo>
                  <a:pt x="261248" y="195931"/>
                </a:lnTo>
                <a:lnTo>
                  <a:pt x="148219" y="196348"/>
                </a:lnTo>
                <a:lnTo>
                  <a:pt x="379128" y="196348"/>
                </a:lnTo>
                <a:lnTo>
                  <a:pt x="368002" y="155724"/>
                </a:lnTo>
                <a:lnTo>
                  <a:pt x="362442" y="143400"/>
                </a:lnTo>
                <a:lnTo>
                  <a:pt x="360286" y="139444"/>
                </a:lnTo>
                <a:close/>
              </a:path>
              <a:path w="394167" h="449436">
                <a:moveTo>
                  <a:pt x="385841" y="14288"/>
                </a:moveTo>
                <a:lnTo>
                  <a:pt x="345495" y="14288"/>
                </a:lnTo>
                <a:lnTo>
                  <a:pt x="355330" y="14583"/>
                </a:lnTo>
                <a:lnTo>
                  <a:pt x="363465" y="16971"/>
                </a:lnTo>
                <a:lnTo>
                  <a:pt x="383931" y="49343"/>
                </a:lnTo>
                <a:lnTo>
                  <a:pt x="385516" y="65980"/>
                </a:lnTo>
                <a:lnTo>
                  <a:pt x="385500" y="73835"/>
                </a:lnTo>
                <a:lnTo>
                  <a:pt x="383398" y="95961"/>
                </a:lnTo>
                <a:lnTo>
                  <a:pt x="387665" y="83122"/>
                </a:lnTo>
                <a:lnTo>
                  <a:pt x="390884" y="71035"/>
                </a:lnTo>
                <a:lnTo>
                  <a:pt x="393046" y="59744"/>
                </a:lnTo>
                <a:lnTo>
                  <a:pt x="394138" y="49343"/>
                </a:lnTo>
                <a:lnTo>
                  <a:pt x="394167" y="39717"/>
                </a:lnTo>
                <a:lnTo>
                  <a:pt x="393098" y="31026"/>
                </a:lnTo>
                <a:lnTo>
                  <a:pt x="390963" y="23386"/>
                </a:lnTo>
                <a:lnTo>
                  <a:pt x="387718" y="16714"/>
                </a:lnTo>
                <a:lnTo>
                  <a:pt x="385841" y="14288"/>
                </a:lnTo>
                <a:close/>
              </a:path>
              <a:path w="394167" h="449436">
                <a:moveTo>
                  <a:pt x="354742" y="0"/>
                </a:moveTo>
                <a:lnTo>
                  <a:pt x="307766" y="9181"/>
                </a:lnTo>
                <a:lnTo>
                  <a:pt x="260098" y="31068"/>
                </a:lnTo>
                <a:lnTo>
                  <a:pt x="238091" y="43713"/>
                </a:lnTo>
                <a:lnTo>
                  <a:pt x="224044" y="43793"/>
                </a:lnTo>
                <a:lnTo>
                  <a:pt x="281277" y="43793"/>
                </a:lnTo>
                <a:lnTo>
                  <a:pt x="286117" y="40303"/>
                </a:lnTo>
                <a:lnTo>
                  <a:pt x="304270" y="29094"/>
                </a:lnTo>
                <a:lnTo>
                  <a:pt x="320116" y="21230"/>
                </a:lnTo>
                <a:lnTo>
                  <a:pt x="333808" y="16400"/>
                </a:lnTo>
                <a:lnTo>
                  <a:pt x="345495" y="14288"/>
                </a:lnTo>
                <a:lnTo>
                  <a:pt x="385841" y="14288"/>
                </a:lnTo>
                <a:lnTo>
                  <a:pt x="383368" y="11094"/>
                </a:lnTo>
                <a:lnTo>
                  <a:pt x="377903" y="6570"/>
                </a:lnTo>
                <a:lnTo>
                  <a:pt x="371316" y="3184"/>
                </a:lnTo>
                <a:lnTo>
                  <a:pt x="363599" y="980"/>
                </a:lnTo>
                <a:lnTo>
                  <a:pt x="3547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334"/>
          <p:cNvSpPr/>
          <p:nvPr/>
        </p:nvSpPr>
        <p:spPr>
          <a:xfrm>
            <a:off x="10108495" y="4333275"/>
            <a:ext cx="316246" cy="138072"/>
          </a:xfrm>
          <a:custGeom>
            <a:avLst/>
            <a:gdLst/>
            <a:ahLst/>
            <a:cxnLst/>
            <a:rect l="l" t="t" r="r" b="b"/>
            <a:pathLst>
              <a:path w="141542" h="65826">
                <a:moveTo>
                  <a:pt x="62830" y="0"/>
                </a:moveTo>
                <a:lnTo>
                  <a:pt x="25261" y="15977"/>
                </a:lnTo>
                <a:lnTo>
                  <a:pt x="2818" y="49517"/>
                </a:lnTo>
                <a:lnTo>
                  <a:pt x="0" y="63293"/>
                </a:lnTo>
                <a:lnTo>
                  <a:pt x="141542" y="65826"/>
                </a:lnTo>
                <a:lnTo>
                  <a:pt x="139204" y="51906"/>
                </a:lnTo>
                <a:lnTo>
                  <a:pt x="135095" y="41119"/>
                </a:lnTo>
                <a:lnTo>
                  <a:pt x="62830" y="41119"/>
                </a:lnTo>
                <a:lnTo>
                  <a:pt x="62830" y="0"/>
                </a:lnTo>
                <a:close/>
              </a:path>
              <a:path w="141542" h="65826">
                <a:moveTo>
                  <a:pt x="79698" y="174"/>
                </a:moveTo>
                <a:lnTo>
                  <a:pt x="79698" y="41119"/>
                </a:lnTo>
                <a:lnTo>
                  <a:pt x="135095" y="41119"/>
                </a:lnTo>
                <a:lnTo>
                  <a:pt x="107027" y="9606"/>
                </a:lnTo>
                <a:lnTo>
                  <a:pt x="79698" y="1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335"/>
          <p:cNvSpPr/>
          <p:nvPr/>
        </p:nvSpPr>
        <p:spPr>
          <a:xfrm>
            <a:off x="10209752" y="4476775"/>
            <a:ext cx="115859" cy="750906"/>
          </a:xfrm>
          <a:custGeom>
            <a:avLst/>
            <a:gdLst/>
            <a:ahLst/>
            <a:cxnLst/>
            <a:rect l="l" t="t" r="r" b="b"/>
            <a:pathLst>
              <a:path w="51855" h="357995">
                <a:moveTo>
                  <a:pt x="51855" y="336970"/>
                </a:moveTo>
                <a:lnTo>
                  <a:pt x="0" y="354342"/>
                </a:lnTo>
                <a:lnTo>
                  <a:pt x="0" y="357995"/>
                </a:lnTo>
                <a:lnTo>
                  <a:pt x="51855" y="357995"/>
                </a:lnTo>
                <a:lnTo>
                  <a:pt x="51855" y="336970"/>
                </a:lnTo>
                <a:close/>
              </a:path>
              <a:path w="51855" h="357995">
                <a:moveTo>
                  <a:pt x="51855" y="306227"/>
                </a:moveTo>
                <a:lnTo>
                  <a:pt x="0" y="323599"/>
                </a:lnTo>
                <a:lnTo>
                  <a:pt x="0" y="342251"/>
                </a:lnTo>
                <a:lnTo>
                  <a:pt x="51855" y="324907"/>
                </a:lnTo>
                <a:lnTo>
                  <a:pt x="51855" y="306227"/>
                </a:lnTo>
                <a:close/>
              </a:path>
              <a:path w="51855" h="357995">
                <a:moveTo>
                  <a:pt x="51855" y="275494"/>
                </a:moveTo>
                <a:lnTo>
                  <a:pt x="0" y="292866"/>
                </a:lnTo>
                <a:lnTo>
                  <a:pt x="0" y="311527"/>
                </a:lnTo>
                <a:lnTo>
                  <a:pt x="51855" y="294155"/>
                </a:lnTo>
                <a:lnTo>
                  <a:pt x="51855" y="275494"/>
                </a:lnTo>
                <a:close/>
              </a:path>
              <a:path w="51855" h="357995">
                <a:moveTo>
                  <a:pt x="51855" y="244741"/>
                </a:moveTo>
                <a:lnTo>
                  <a:pt x="0" y="262114"/>
                </a:lnTo>
                <a:lnTo>
                  <a:pt x="0" y="280794"/>
                </a:lnTo>
                <a:lnTo>
                  <a:pt x="51855" y="263402"/>
                </a:lnTo>
                <a:lnTo>
                  <a:pt x="51855" y="244741"/>
                </a:lnTo>
                <a:close/>
              </a:path>
              <a:path w="51855" h="357995">
                <a:moveTo>
                  <a:pt x="51855" y="214018"/>
                </a:moveTo>
                <a:lnTo>
                  <a:pt x="0" y="231390"/>
                </a:lnTo>
                <a:lnTo>
                  <a:pt x="0" y="250041"/>
                </a:lnTo>
                <a:lnTo>
                  <a:pt x="51855" y="232679"/>
                </a:lnTo>
                <a:lnTo>
                  <a:pt x="51855" y="214018"/>
                </a:lnTo>
                <a:close/>
              </a:path>
              <a:path w="51855" h="357995">
                <a:moveTo>
                  <a:pt x="51855" y="183294"/>
                </a:moveTo>
                <a:lnTo>
                  <a:pt x="0" y="200657"/>
                </a:lnTo>
                <a:lnTo>
                  <a:pt x="0" y="219318"/>
                </a:lnTo>
                <a:lnTo>
                  <a:pt x="51855" y="201945"/>
                </a:lnTo>
                <a:lnTo>
                  <a:pt x="51855" y="183294"/>
                </a:lnTo>
                <a:close/>
              </a:path>
              <a:path w="51855" h="357995">
                <a:moveTo>
                  <a:pt x="51855" y="152551"/>
                </a:moveTo>
                <a:lnTo>
                  <a:pt x="0" y="169914"/>
                </a:lnTo>
                <a:lnTo>
                  <a:pt x="0" y="188584"/>
                </a:lnTo>
                <a:lnTo>
                  <a:pt x="51855" y="171193"/>
                </a:lnTo>
                <a:lnTo>
                  <a:pt x="51855" y="152551"/>
                </a:lnTo>
                <a:close/>
              </a:path>
              <a:path w="51855" h="357995">
                <a:moveTo>
                  <a:pt x="51855" y="121818"/>
                </a:moveTo>
                <a:lnTo>
                  <a:pt x="0" y="139190"/>
                </a:lnTo>
                <a:lnTo>
                  <a:pt x="0" y="157842"/>
                </a:lnTo>
                <a:lnTo>
                  <a:pt x="51855" y="140479"/>
                </a:lnTo>
                <a:lnTo>
                  <a:pt x="51855" y="121818"/>
                </a:lnTo>
                <a:close/>
              </a:path>
              <a:path w="51855" h="357995">
                <a:moveTo>
                  <a:pt x="51855" y="0"/>
                </a:moveTo>
                <a:lnTo>
                  <a:pt x="0" y="0"/>
                </a:lnTo>
                <a:lnTo>
                  <a:pt x="0" y="127118"/>
                </a:lnTo>
                <a:lnTo>
                  <a:pt x="51855" y="109726"/>
                </a:lnTo>
                <a:lnTo>
                  <a:pt x="518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337"/>
          <p:cNvSpPr/>
          <p:nvPr/>
        </p:nvSpPr>
        <p:spPr>
          <a:xfrm>
            <a:off x="3102378" y="4471347"/>
            <a:ext cx="1005966" cy="693529"/>
          </a:xfrm>
          <a:custGeom>
            <a:avLst/>
            <a:gdLst/>
            <a:ahLst/>
            <a:cxnLst/>
            <a:rect l="l" t="t" r="r" b="b"/>
            <a:pathLst>
              <a:path w="459457" h="397184">
                <a:moveTo>
                  <a:pt x="383835" y="71831"/>
                </a:moveTo>
                <a:lnTo>
                  <a:pt x="75621" y="71831"/>
                </a:lnTo>
                <a:lnTo>
                  <a:pt x="61118" y="73220"/>
                </a:lnTo>
                <a:lnTo>
                  <a:pt x="24233" y="91965"/>
                </a:lnTo>
                <a:lnTo>
                  <a:pt x="2763" y="127108"/>
                </a:lnTo>
                <a:lnTo>
                  <a:pt x="0" y="321572"/>
                </a:lnTo>
                <a:lnTo>
                  <a:pt x="1388" y="336072"/>
                </a:lnTo>
                <a:lnTo>
                  <a:pt x="20137" y="372950"/>
                </a:lnTo>
                <a:lnTo>
                  <a:pt x="55285" y="394419"/>
                </a:lnTo>
                <a:lnTo>
                  <a:pt x="383835" y="397184"/>
                </a:lnTo>
                <a:lnTo>
                  <a:pt x="398338" y="395796"/>
                </a:lnTo>
                <a:lnTo>
                  <a:pt x="435222" y="377048"/>
                </a:lnTo>
                <a:lnTo>
                  <a:pt x="456692" y="341905"/>
                </a:lnTo>
                <a:lnTo>
                  <a:pt x="459279" y="275763"/>
                </a:lnTo>
                <a:lnTo>
                  <a:pt x="329403" y="275763"/>
                </a:lnTo>
                <a:lnTo>
                  <a:pt x="315837" y="274126"/>
                </a:lnTo>
                <a:lnTo>
                  <a:pt x="303461" y="269477"/>
                </a:lnTo>
                <a:lnTo>
                  <a:pt x="292657" y="262209"/>
                </a:lnTo>
                <a:lnTo>
                  <a:pt x="283806" y="252715"/>
                </a:lnTo>
                <a:lnTo>
                  <a:pt x="215965" y="249971"/>
                </a:lnTo>
                <a:lnTo>
                  <a:pt x="215384" y="249390"/>
                </a:lnTo>
                <a:lnTo>
                  <a:pt x="97392" y="249390"/>
                </a:lnTo>
                <a:lnTo>
                  <a:pt x="69886" y="223046"/>
                </a:lnTo>
                <a:lnTo>
                  <a:pt x="96239" y="194396"/>
                </a:lnTo>
                <a:lnTo>
                  <a:pt x="278372" y="194396"/>
                </a:lnTo>
                <a:lnTo>
                  <a:pt x="285469" y="183257"/>
                </a:lnTo>
                <a:lnTo>
                  <a:pt x="294882" y="174087"/>
                </a:lnTo>
                <a:lnTo>
                  <a:pt x="306214" y="167291"/>
                </a:lnTo>
                <a:lnTo>
                  <a:pt x="319068" y="163277"/>
                </a:lnTo>
                <a:lnTo>
                  <a:pt x="459435" y="163277"/>
                </a:lnTo>
                <a:lnTo>
                  <a:pt x="459457" y="147433"/>
                </a:lnTo>
                <a:lnTo>
                  <a:pt x="447738" y="106984"/>
                </a:lnTo>
                <a:lnTo>
                  <a:pt x="417271" y="79601"/>
                </a:lnTo>
                <a:lnTo>
                  <a:pt x="390021" y="72080"/>
                </a:lnTo>
                <a:lnTo>
                  <a:pt x="383835" y="71831"/>
                </a:lnTo>
                <a:close/>
              </a:path>
              <a:path w="459457" h="397184">
                <a:moveTo>
                  <a:pt x="459435" y="163277"/>
                </a:moveTo>
                <a:lnTo>
                  <a:pt x="319068" y="163277"/>
                </a:lnTo>
                <a:lnTo>
                  <a:pt x="335985" y="164440"/>
                </a:lnTo>
                <a:lnTo>
                  <a:pt x="350726" y="168500"/>
                </a:lnTo>
                <a:lnTo>
                  <a:pt x="363128" y="175093"/>
                </a:lnTo>
                <a:lnTo>
                  <a:pt x="373030" y="183857"/>
                </a:lnTo>
                <a:lnTo>
                  <a:pt x="380268" y="194430"/>
                </a:lnTo>
                <a:lnTo>
                  <a:pt x="384682" y="206448"/>
                </a:lnTo>
                <a:lnTo>
                  <a:pt x="383757" y="223830"/>
                </a:lnTo>
                <a:lnTo>
                  <a:pt x="365423" y="261694"/>
                </a:lnTo>
                <a:lnTo>
                  <a:pt x="329403" y="275763"/>
                </a:lnTo>
                <a:lnTo>
                  <a:pt x="459279" y="275763"/>
                </a:lnTo>
                <a:lnTo>
                  <a:pt x="459435" y="163277"/>
                </a:lnTo>
                <a:close/>
              </a:path>
              <a:path w="459457" h="397184">
                <a:moveTo>
                  <a:pt x="111131" y="235651"/>
                </a:moveTo>
                <a:lnTo>
                  <a:pt x="97392" y="249390"/>
                </a:lnTo>
                <a:lnTo>
                  <a:pt x="158113" y="249390"/>
                </a:lnTo>
                <a:lnTo>
                  <a:pt x="147013" y="241387"/>
                </a:lnTo>
                <a:lnTo>
                  <a:pt x="123737" y="241387"/>
                </a:lnTo>
                <a:lnTo>
                  <a:pt x="111131" y="235651"/>
                </a:lnTo>
                <a:close/>
              </a:path>
              <a:path w="459457" h="397184">
                <a:moveTo>
                  <a:pt x="202798" y="236804"/>
                </a:moveTo>
                <a:lnTo>
                  <a:pt x="193623" y="236804"/>
                </a:lnTo>
                <a:lnTo>
                  <a:pt x="179874" y="249390"/>
                </a:lnTo>
                <a:lnTo>
                  <a:pt x="215384" y="249390"/>
                </a:lnTo>
                <a:lnTo>
                  <a:pt x="202798" y="236804"/>
                </a:lnTo>
                <a:close/>
              </a:path>
              <a:path w="459457" h="397184">
                <a:moveTo>
                  <a:pt x="137485" y="234517"/>
                </a:moveTo>
                <a:lnTo>
                  <a:pt x="123737" y="241387"/>
                </a:lnTo>
                <a:lnTo>
                  <a:pt x="147013" y="241387"/>
                </a:lnTo>
                <a:lnTo>
                  <a:pt x="137485" y="234517"/>
                </a:lnTo>
                <a:close/>
              </a:path>
              <a:path w="459457" h="397184">
                <a:moveTo>
                  <a:pt x="365950" y="204143"/>
                </a:moveTo>
                <a:lnTo>
                  <a:pt x="350137" y="204143"/>
                </a:lnTo>
                <a:lnTo>
                  <a:pt x="343723" y="210557"/>
                </a:lnTo>
                <a:lnTo>
                  <a:pt x="343723" y="226379"/>
                </a:lnTo>
                <a:lnTo>
                  <a:pt x="350137" y="232793"/>
                </a:lnTo>
                <a:lnTo>
                  <a:pt x="365950" y="232793"/>
                </a:lnTo>
                <a:lnTo>
                  <a:pt x="372373" y="226379"/>
                </a:lnTo>
                <a:lnTo>
                  <a:pt x="372373" y="210557"/>
                </a:lnTo>
                <a:lnTo>
                  <a:pt x="365950" y="204143"/>
                </a:lnTo>
                <a:close/>
              </a:path>
              <a:path w="459457" h="397184">
                <a:moveTo>
                  <a:pt x="215460" y="0"/>
                </a:moveTo>
                <a:lnTo>
                  <a:pt x="167870" y="3676"/>
                </a:lnTo>
                <a:lnTo>
                  <a:pt x="140925" y="71831"/>
                </a:lnTo>
                <a:lnTo>
                  <a:pt x="310781" y="71831"/>
                </a:lnTo>
                <a:lnTo>
                  <a:pt x="310814" y="70106"/>
                </a:lnTo>
                <a:lnTo>
                  <a:pt x="167850" y="70106"/>
                </a:lnTo>
                <a:lnTo>
                  <a:pt x="167850" y="28289"/>
                </a:lnTo>
                <a:lnTo>
                  <a:pt x="308641" y="28289"/>
                </a:lnTo>
                <a:lnTo>
                  <a:pt x="304290" y="14282"/>
                </a:lnTo>
                <a:lnTo>
                  <a:pt x="291932" y="4291"/>
                </a:lnTo>
                <a:lnTo>
                  <a:pt x="280697" y="1074"/>
                </a:lnTo>
                <a:lnTo>
                  <a:pt x="234869" y="47"/>
                </a:lnTo>
                <a:lnTo>
                  <a:pt x="215460" y="0"/>
                </a:lnTo>
                <a:close/>
              </a:path>
              <a:path w="459457" h="397184">
                <a:moveTo>
                  <a:pt x="308641" y="28289"/>
                </a:moveTo>
                <a:lnTo>
                  <a:pt x="282993" y="28289"/>
                </a:lnTo>
                <a:lnTo>
                  <a:pt x="282993" y="70106"/>
                </a:lnTo>
                <a:lnTo>
                  <a:pt x="310814" y="70106"/>
                </a:lnTo>
                <a:lnTo>
                  <a:pt x="310964" y="62239"/>
                </a:lnTo>
                <a:lnTo>
                  <a:pt x="310983" y="49730"/>
                </a:lnTo>
                <a:lnTo>
                  <a:pt x="310694" y="34897"/>
                </a:lnTo>
                <a:lnTo>
                  <a:pt x="308641" y="282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1156632" y="3166076"/>
            <a:ext cx="3060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KT - ICC </a:t>
            </a:r>
            <a:r>
              <a:rPr lang="ko-KR" altLang="en-US" sz="1200" dirty="0" smtClean="0"/>
              <a:t>기반</a:t>
            </a:r>
            <a:endParaRPr lang="en-US" altLang="ko-KR" sz="300" dirty="0"/>
          </a:p>
          <a:p>
            <a:r>
              <a:rPr lang="ko-KR" altLang="en-US" sz="2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최고 등급 획득 방화벽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en-US" altLang="ko-KR" sz="1200" dirty="0" smtClean="0"/>
              <a:t>24</a:t>
            </a:r>
            <a:r>
              <a:rPr lang="ko-KR" altLang="en-US" sz="1200" dirty="0" smtClean="0"/>
              <a:t>시간 </a:t>
            </a:r>
            <a:r>
              <a:rPr lang="en-US" altLang="ko-KR" sz="1200" dirty="0" smtClean="0"/>
              <a:t>365</a:t>
            </a:r>
            <a:r>
              <a:rPr lang="ko-KR" altLang="en-US" sz="1200" dirty="0" smtClean="0"/>
              <a:t>일 안전한 운영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rgbClr val="E7E6E6">
                    <a:lumMod val="75000"/>
                  </a:srgbClr>
                </a:solidFill>
                <a:latin typeface="맑은 고딕" panose="020B0503020000020004" pitchFamily="50" charset="-127"/>
              </a:rPr>
              <a:t>∙ </a:t>
            </a:r>
            <a:r>
              <a:rPr lang="en-US" altLang="ko-KR" sz="1200" dirty="0" smtClean="0">
                <a:latin typeface="맑은 고딕" panose="020B0503020000020004" pitchFamily="50" charset="-127"/>
              </a:rPr>
              <a:t>ARS/</a:t>
            </a:r>
            <a:r>
              <a:rPr lang="ko-KR" altLang="en-US" sz="1200" dirty="0" smtClean="0">
                <a:latin typeface="맑은 고딕" panose="020B0503020000020004" pitchFamily="50" charset="-127"/>
              </a:rPr>
              <a:t>온라인 헬스센터 가동</a:t>
            </a:r>
            <a:endParaRPr lang="en-US" altLang="ko-KR" sz="1200" dirty="0" smtClean="0">
              <a:latin typeface="맑은 고딕" panose="020B0503020000020004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66005" y="3147908"/>
            <a:ext cx="3048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en-US" altLang="ko-KR" sz="1200" dirty="0" smtClean="0"/>
              <a:t>MS Exchange Server</a:t>
            </a:r>
            <a:endParaRPr lang="en-US" altLang="ko-KR" sz="300" dirty="0"/>
          </a:p>
          <a:p>
            <a:r>
              <a:rPr lang="ko-KR" altLang="en-US" sz="2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인터넷과의 완벽한 통합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en-US" altLang="ko-KR" sz="1200" dirty="0" smtClean="0"/>
              <a:t>EC </a:t>
            </a:r>
            <a:r>
              <a:rPr lang="ko-KR" altLang="en-US" sz="1200" dirty="0" smtClean="0"/>
              <a:t>표준 </a:t>
            </a:r>
            <a:r>
              <a:rPr lang="en-US" altLang="ko-KR" sz="1200" dirty="0" smtClean="0"/>
              <a:t>XML </a:t>
            </a:r>
            <a:r>
              <a:rPr lang="ko-KR" altLang="en-US" sz="1200" dirty="0" smtClean="0"/>
              <a:t>기반 발전성 보증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rgbClr val="E7E6E6">
                    <a:lumMod val="75000"/>
                  </a:srgb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latin typeface="맑은 고딕" panose="020B0503020000020004" pitchFamily="50" charset="-127"/>
              </a:rPr>
              <a:t>순수 웹 응용</a:t>
            </a:r>
            <a:r>
              <a:rPr lang="en-US" altLang="ko-KR" sz="1200" dirty="0" smtClean="0">
                <a:latin typeface="맑은 고딕" panose="020B0503020000020004" pitchFamily="50" charset="-127"/>
              </a:rPr>
              <a:t>,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편리한 웹 형식 설계</a:t>
            </a:r>
            <a:endParaRPr lang="en-US" altLang="ko-KR" sz="1200" dirty="0" smtClean="0">
              <a:latin typeface="맑은 고딕" panose="020B0503020000020004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963953" y="3160054"/>
            <a:ext cx="302462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en-US" altLang="ko-KR" sz="1200" dirty="0"/>
              <a:t>Good </a:t>
            </a:r>
            <a:r>
              <a:rPr lang="en-US" altLang="ko-KR" sz="1200" dirty="0" smtClean="0"/>
              <a:t>Software </a:t>
            </a:r>
            <a:r>
              <a:rPr lang="ko-KR" altLang="en-US" sz="1200" dirty="0" smtClean="0"/>
              <a:t>인증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오랜 기간 서비스로 입증된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안정성</a:t>
            </a:r>
            <a:endParaRPr lang="en-US" altLang="ko-KR" sz="1200" dirty="0" smtClean="0"/>
          </a:p>
          <a:p>
            <a:r>
              <a:rPr lang="ko-KR" altLang="en-US" sz="2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/>
              <a:t>편리한 웹 형식 설계</a:t>
            </a:r>
            <a:endParaRPr lang="en-US" altLang="ko-KR" sz="1200" dirty="0" smtClean="0"/>
          </a:p>
          <a:p>
            <a:r>
              <a:rPr lang="ko-KR" altLang="en-US" sz="2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전담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컨설팅 인력 지원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ko-KR" sz="1200" dirty="0" smtClean="0"/>
          </a:p>
        </p:txBody>
      </p:sp>
      <p:sp>
        <p:nvSpPr>
          <p:cNvPr id="29" name="object 336"/>
          <p:cNvSpPr/>
          <p:nvPr/>
        </p:nvSpPr>
        <p:spPr>
          <a:xfrm>
            <a:off x="10523868" y="4312868"/>
            <a:ext cx="271847" cy="820914"/>
          </a:xfrm>
          <a:custGeom>
            <a:avLst/>
            <a:gdLst/>
            <a:ahLst/>
            <a:cxnLst/>
            <a:rect l="l" t="t" r="r" b="b"/>
            <a:pathLst>
              <a:path w="133224" h="411313">
                <a:moveTo>
                  <a:pt x="17500" y="179903"/>
                </a:moveTo>
                <a:lnTo>
                  <a:pt x="4788" y="188669"/>
                </a:lnTo>
                <a:lnTo>
                  <a:pt x="0" y="197200"/>
                </a:lnTo>
                <a:lnTo>
                  <a:pt x="816" y="205009"/>
                </a:lnTo>
                <a:lnTo>
                  <a:pt x="4918" y="211611"/>
                </a:lnTo>
                <a:lnTo>
                  <a:pt x="9987" y="216520"/>
                </a:lnTo>
                <a:lnTo>
                  <a:pt x="13703" y="219250"/>
                </a:lnTo>
                <a:lnTo>
                  <a:pt x="14332" y="240449"/>
                </a:lnTo>
                <a:lnTo>
                  <a:pt x="3547" y="257559"/>
                </a:lnTo>
                <a:lnTo>
                  <a:pt x="1204" y="267074"/>
                </a:lnTo>
                <a:lnTo>
                  <a:pt x="1443" y="319889"/>
                </a:lnTo>
                <a:lnTo>
                  <a:pt x="1557" y="352201"/>
                </a:lnTo>
                <a:lnTo>
                  <a:pt x="1420" y="381509"/>
                </a:lnTo>
                <a:lnTo>
                  <a:pt x="1310" y="386254"/>
                </a:lnTo>
                <a:lnTo>
                  <a:pt x="7850" y="403633"/>
                </a:lnTo>
                <a:lnTo>
                  <a:pt x="19063" y="410472"/>
                </a:lnTo>
                <a:lnTo>
                  <a:pt x="111531" y="411313"/>
                </a:lnTo>
                <a:lnTo>
                  <a:pt x="126924" y="403237"/>
                </a:lnTo>
                <a:lnTo>
                  <a:pt x="131399" y="394125"/>
                </a:lnTo>
                <a:lnTo>
                  <a:pt x="38612" y="394125"/>
                </a:lnTo>
                <a:lnTo>
                  <a:pt x="35589" y="391102"/>
                </a:lnTo>
                <a:lnTo>
                  <a:pt x="35589" y="256155"/>
                </a:lnTo>
                <a:lnTo>
                  <a:pt x="38612" y="253113"/>
                </a:lnTo>
                <a:lnTo>
                  <a:pt x="127775" y="253113"/>
                </a:lnTo>
                <a:lnTo>
                  <a:pt x="119533" y="242236"/>
                </a:lnTo>
                <a:lnTo>
                  <a:pt x="117858" y="240449"/>
                </a:lnTo>
                <a:lnTo>
                  <a:pt x="117858" y="219647"/>
                </a:lnTo>
                <a:lnTo>
                  <a:pt x="129185" y="208346"/>
                </a:lnTo>
                <a:lnTo>
                  <a:pt x="132807" y="199065"/>
                </a:lnTo>
                <a:lnTo>
                  <a:pt x="130955" y="191717"/>
                </a:lnTo>
                <a:lnTo>
                  <a:pt x="125860" y="186216"/>
                </a:lnTo>
                <a:lnTo>
                  <a:pt x="119754" y="182475"/>
                </a:lnTo>
                <a:lnTo>
                  <a:pt x="114871" y="180409"/>
                </a:lnTo>
                <a:lnTo>
                  <a:pt x="17500" y="179903"/>
                </a:lnTo>
                <a:close/>
              </a:path>
              <a:path w="133224" h="411313">
                <a:moveTo>
                  <a:pt x="88345" y="253113"/>
                </a:moveTo>
                <a:lnTo>
                  <a:pt x="46111" y="253113"/>
                </a:lnTo>
                <a:lnTo>
                  <a:pt x="49153" y="256155"/>
                </a:lnTo>
                <a:lnTo>
                  <a:pt x="49153" y="391102"/>
                </a:lnTo>
                <a:lnTo>
                  <a:pt x="46111" y="394125"/>
                </a:lnTo>
                <a:lnTo>
                  <a:pt x="88345" y="394125"/>
                </a:lnTo>
                <a:lnTo>
                  <a:pt x="85313" y="391102"/>
                </a:lnTo>
                <a:lnTo>
                  <a:pt x="85313" y="256155"/>
                </a:lnTo>
                <a:lnTo>
                  <a:pt x="88345" y="253113"/>
                </a:lnTo>
                <a:close/>
              </a:path>
              <a:path w="133224" h="411313">
                <a:moveTo>
                  <a:pt x="127775" y="253113"/>
                </a:moveTo>
                <a:lnTo>
                  <a:pt x="95835" y="253113"/>
                </a:lnTo>
                <a:lnTo>
                  <a:pt x="98867" y="256155"/>
                </a:lnTo>
                <a:lnTo>
                  <a:pt x="98867" y="391102"/>
                </a:lnTo>
                <a:lnTo>
                  <a:pt x="95835" y="394125"/>
                </a:lnTo>
                <a:lnTo>
                  <a:pt x="131399" y="394125"/>
                </a:lnTo>
                <a:lnTo>
                  <a:pt x="132779" y="391315"/>
                </a:lnTo>
                <a:lnTo>
                  <a:pt x="133224" y="268470"/>
                </a:lnTo>
                <a:lnTo>
                  <a:pt x="127872" y="253241"/>
                </a:lnTo>
                <a:lnTo>
                  <a:pt x="127775" y="253113"/>
                </a:lnTo>
                <a:close/>
              </a:path>
              <a:path w="133224" h="411313">
                <a:moveTo>
                  <a:pt x="38564" y="0"/>
                </a:moveTo>
                <a:lnTo>
                  <a:pt x="36219" y="17590"/>
                </a:lnTo>
                <a:lnTo>
                  <a:pt x="35895" y="29148"/>
                </a:lnTo>
                <a:lnTo>
                  <a:pt x="38269" y="37943"/>
                </a:lnTo>
                <a:lnTo>
                  <a:pt x="44020" y="47245"/>
                </a:lnTo>
                <a:lnTo>
                  <a:pt x="50045" y="169953"/>
                </a:lnTo>
                <a:lnTo>
                  <a:pt x="78375" y="169953"/>
                </a:lnTo>
                <a:lnTo>
                  <a:pt x="78375" y="54616"/>
                </a:lnTo>
                <a:lnTo>
                  <a:pt x="82473" y="47110"/>
                </a:lnTo>
                <a:lnTo>
                  <a:pt x="85889" y="37095"/>
                </a:lnTo>
                <a:lnTo>
                  <a:pt x="88174" y="24203"/>
                </a:lnTo>
                <a:lnTo>
                  <a:pt x="88882" y="8065"/>
                </a:lnTo>
                <a:lnTo>
                  <a:pt x="385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135"/>
          <p:cNvSpPr/>
          <p:nvPr/>
        </p:nvSpPr>
        <p:spPr>
          <a:xfrm>
            <a:off x="9768408" y="5672839"/>
            <a:ext cx="127347" cy="117932"/>
          </a:xfrm>
          <a:custGeom>
            <a:avLst/>
            <a:gdLst/>
            <a:ahLst/>
            <a:cxnLst/>
            <a:rect l="l" t="t" r="r" b="b"/>
            <a:pathLst>
              <a:path w="67308" h="62469">
                <a:moveTo>
                  <a:pt x="66307" y="37"/>
                </a:moveTo>
                <a:lnTo>
                  <a:pt x="53175" y="4628"/>
                </a:lnTo>
                <a:lnTo>
                  <a:pt x="44016" y="11902"/>
                </a:lnTo>
                <a:lnTo>
                  <a:pt x="39511" y="17396"/>
                </a:lnTo>
                <a:lnTo>
                  <a:pt x="37253" y="24663"/>
                </a:lnTo>
                <a:lnTo>
                  <a:pt x="37253" y="62469"/>
                </a:lnTo>
                <a:lnTo>
                  <a:pt x="67308" y="62469"/>
                </a:lnTo>
                <a:lnTo>
                  <a:pt x="67308" y="35165"/>
                </a:lnTo>
                <a:lnTo>
                  <a:pt x="56089" y="35165"/>
                </a:lnTo>
                <a:lnTo>
                  <a:pt x="56089" y="26290"/>
                </a:lnTo>
                <a:lnTo>
                  <a:pt x="67308" y="14218"/>
                </a:lnTo>
                <a:lnTo>
                  <a:pt x="66307" y="37"/>
                </a:lnTo>
                <a:close/>
              </a:path>
              <a:path w="67308" h="62469">
                <a:moveTo>
                  <a:pt x="29283" y="0"/>
                </a:moveTo>
                <a:lnTo>
                  <a:pt x="16165" y="4692"/>
                </a:lnTo>
                <a:lnTo>
                  <a:pt x="6976" y="11902"/>
                </a:lnTo>
                <a:lnTo>
                  <a:pt x="2325" y="17532"/>
                </a:lnTo>
                <a:lnTo>
                  <a:pt x="0" y="24798"/>
                </a:lnTo>
                <a:lnTo>
                  <a:pt x="0" y="62469"/>
                </a:lnTo>
                <a:lnTo>
                  <a:pt x="30045" y="62469"/>
                </a:lnTo>
                <a:lnTo>
                  <a:pt x="30045" y="35165"/>
                </a:lnTo>
                <a:lnTo>
                  <a:pt x="18825" y="35165"/>
                </a:lnTo>
                <a:lnTo>
                  <a:pt x="18825" y="26290"/>
                </a:lnTo>
                <a:lnTo>
                  <a:pt x="30045" y="14218"/>
                </a:lnTo>
                <a:lnTo>
                  <a:pt x="2928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직사각형 38"/>
          <p:cNvSpPr/>
          <p:nvPr/>
        </p:nvSpPr>
        <p:spPr>
          <a:xfrm>
            <a:off x="550863" y="1341437"/>
            <a:ext cx="11017250" cy="9729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8E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02. 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 특장점</a:t>
            </a:r>
            <a:endParaRPr lang="ko-KR" altLang="en-US" sz="32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93074" y="1386735"/>
            <a:ext cx="1063151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err="1" smtClean="0"/>
              <a:t>olleh</a:t>
            </a:r>
            <a:r>
              <a:rPr lang="en-US" altLang="ko-KR" sz="1700" b="1" dirty="0" smtClean="0"/>
              <a:t> </a:t>
            </a:r>
            <a:r>
              <a:rPr lang="ko-KR" altLang="en-US" sz="1700" b="1" dirty="0" err="1" smtClean="0"/>
              <a:t>비즈메카</a:t>
            </a:r>
            <a:r>
              <a:rPr lang="ko-KR" altLang="en-US" sz="1700" b="1" dirty="0" smtClean="0"/>
              <a:t> 그룹웨어는 중소기업 </a:t>
            </a:r>
            <a:r>
              <a:rPr lang="en-US" altLang="ko-KR" sz="1700" b="1" dirty="0" smtClean="0"/>
              <a:t>IT</a:t>
            </a:r>
            <a:r>
              <a:rPr lang="ko-KR" altLang="en-US" sz="1700" b="1" dirty="0" smtClean="0"/>
              <a:t>경영 혁신을 위해 </a:t>
            </a:r>
            <a:r>
              <a:rPr lang="en-US" altLang="ko-KR" sz="1700" b="1" dirty="0" smtClean="0"/>
              <a:t>2000</a:t>
            </a:r>
            <a:r>
              <a:rPr lang="ko-KR" altLang="en-US" sz="1700" b="1" dirty="0" smtClean="0"/>
              <a:t>년 말 </a:t>
            </a:r>
            <a:r>
              <a:rPr lang="en-US" altLang="ko-KR" sz="1700" b="1" dirty="0" smtClean="0"/>
              <a:t>‘</a:t>
            </a:r>
            <a:r>
              <a:rPr lang="ko-KR" altLang="en-US" sz="1700" b="1" dirty="0" err="1" smtClean="0"/>
              <a:t>빌려쓰는</a:t>
            </a:r>
            <a:r>
              <a:rPr lang="ko-KR" altLang="en-US" sz="1700" b="1" dirty="0" smtClean="0"/>
              <a:t> </a:t>
            </a:r>
            <a:r>
              <a:rPr lang="en-US" altLang="ko-KR" sz="1700" b="1" dirty="0" smtClean="0"/>
              <a:t>IT </a:t>
            </a:r>
            <a:r>
              <a:rPr lang="ko-KR" altLang="en-US" sz="1700" b="1" dirty="0" smtClean="0"/>
              <a:t>솔루션</a:t>
            </a:r>
            <a:r>
              <a:rPr lang="en-US" altLang="ko-KR" sz="1700" b="1" dirty="0" smtClean="0"/>
              <a:t>‘ </a:t>
            </a:r>
            <a:r>
              <a:rPr lang="ko-KR" altLang="en-US" sz="1700" b="1" dirty="0" smtClean="0"/>
              <a:t>이라는 </a:t>
            </a:r>
            <a:endParaRPr lang="en-US" altLang="ko-KR" sz="1700" b="1" dirty="0" smtClean="0"/>
          </a:p>
          <a:p>
            <a:r>
              <a:rPr lang="ko-KR" altLang="en-US" sz="1700" b="1" dirty="0" err="1" smtClean="0"/>
              <a:t>컨셉으로</a:t>
            </a:r>
            <a:r>
              <a:rPr lang="ko-KR" altLang="en-US" sz="1700" b="1" dirty="0" smtClean="0"/>
              <a:t> 출시하여 국내 최장기간 서비스되며 누적 사용자 약 </a:t>
            </a:r>
            <a:r>
              <a:rPr lang="en-US" altLang="ko-KR" sz="1700" b="1" dirty="0" smtClean="0"/>
              <a:t>30</a:t>
            </a:r>
            <a:r>
              <a:rPr lang="ko-KR" altLang="en-US" sz="1700" b="1" dirty="0" smtClean="0"/>
              <a:t>만 고객에게 검증된 한국을 대표하는 </a:t>
            </a:r>
            <a:r>
              <a:rPr lang="en-US" altLang="ko-KR" sz="1700" b="1" dirty="0" smtClean="0"/>
              <a:t>SaaS</a:t>
            </a:r>
            <a:r>
              <a:rPr lang="ko-KR" altLang="en-US" sz="1700" b="1" dirty="0" smtClean="0"/>
              <a:t>형 그룹웨어입니다</a:t>
            </a:r>
            <a:r>
              <a:rPr lang="en-US" altLang="ko-KR" sz="1700" b="1" dirty="0" smtClean="0"/>
              <a:t>. </a:t>
            </a:r>
            <a:endParaRPr lang="ko-KR" alt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13131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281600" y="2571452"/>
            <a:ext cx="4886407" cy="1549101"/>
          </a:xfrm>
          <a:prstGeom prst="roundRect">
            <a:avLst>
              <a:gd name="adj" fmla="val 31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18" y="2642296"/>
            <a:ext cx="2124000" cy="140685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01921" y="4682849"/>
            <a:ext cx="4866086" cy="1549101"/>
          </a:xfrm>
          <a:prstGeom prst="roundRect">
            <a:avLst>
              <a:gd name="adj" fmla="val 31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6727461" y="2567859"/>
            <a:ext cx="4840651" cy="1549101"/>
          </a:xfrm>
          <a:prstGeom prst="roundRect">
            <a:avLst>
              <a:gd name="adj" fmla="val 31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6727461" y="4682849"/>
            <a:ext cx="4840651" cy="1549101"/>
          </a:xfrm>
          <a:prstGeom prst="roundRect">
            <a:avLst>
              <a:gd name="adj" fmla="val 31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74875" y="3946057"/>
            <a:ext cx="461665" cy="10733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핵심기능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310" y="4759466"/>
            <a:ext cx="2124000" cy="13842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462" y="2642296"/>
            <a:ext cx="2124000" cy="1406851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462" y="4748708"/>
            <a:ext cx="2124000" cy="13949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40433" y="27128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err="1" smtClean="0"/>
              <a:t>메인화면</a:t>
            </a:r>
            <a:endParaRPr lang="ko-KR" altLang="en-US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561983" y="488349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전자우편</a:t>
            </a:r>
            <a:endParaRPr lang="ko-KR" altLang="en-US" sz="16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8986048" y="271124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전자결재</a:t>
            </a:r>
            <a:endParaRPr lang="en-US" altLang="ko-KR" sz="1600" b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8996394" y="4892033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사내게시판</a:t>
            </a:r>
            <a:endParaRPr lang="ko-KR" altLang="en-US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540434" y="3032946"/>
            <a:ext cx="2549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n-ea"/>
              </a:rPr>
              <a:t>기업로고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ko-KR" altLang="en-US" sz="1200" dirty="0" smtClean="0">
                <a:latin typeface="+mn-ea"/>
              </a:rPr>
              <a:t>메뉴 구성 등을 각 기업에 맞게 설정할 수 있으며 기존에 보유하고 있는 웹 기반 시스템들을 한 번에 통합 로그인 하여 사용할 수 있습니다</a:t>
            </a:r>
            <a:r>
              <a:rPr lang="en-US" altLang="ko-KR" sz="1200" dirty="0" smtClean="0">
                <a:latin typeface="+mn-ea"/>
              </a:rPr>
              <a:t>.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1983" y="5216085"/>
            <a:ext cx="2602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고부가 </a:t>
            </a:r>
            <a:r>
              <a:rPr lang="en-US" altLang="ko-KR" sz="1200" dirty="0"/>
              <a:t>MS Exchange </a:t>
            </a:r>
            <a:r>
              <a:rPr lang="ko-KR" altLang="en-US" sz="1200" dirty="0"/>
              <a:t>기반 </a:t>
            </a:r>
            <a:r>
              <a:rPr lang="ko-KR" altLang="en-US" sz="1200" dirty="0" err="1"/>
              <a:t>웹메일을</a:t>
            </a:r>
            <a:r>
              <a:rPr lang="ko-KR" altLang="en-US" sz="1200" dirty="0"/>
              <a:t> 제공하여 </a:t>
            </a:r>
            <a:r>
              <a:rPr lang="ko-KR" altLang="en-US" sz="1200" dirty="0" err="1"/>
              <a:t>아웃룩</a:t>
            </a:r>
            <a:r>
              <a:rPr lang="ko-KR" altLang="en-US" sz="1200" dirty="0"/>
              <a:t> 호환은 물론 </a:t>
            </a:r>
            <a:endParaRPr lang="en-US" altLang="ko-KR" sz="1200" dirty="0" smtClean="0"/>
          </a:p>
          <a:p>
            <a:r>
              <a:rPr lang="ko-KR" altLang="en-US" sz="1200" dirty="0" smtClean="0"/>
              <a:t>안정성을 </a:t>
            </a:r>
            <a:r>
              <a:rPr lang="ko-KR" altLang="en-US" sz="1200" dirty="0"/>
              <a:t>자랑합니다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8986048" y="3032946"/>
            <a:ext cx="2488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전자결재는 다양한 결재옵션은 </a:t>
            </a:r>
            <a:endParaRPr lang="en-US" altLang="ko-KR" sz="1200" dirty="0" smtClean="0"/>
          </a:p>
          <a:p>
            <a:r>
              <a:rPr lang="ko-KR" altLang="en-US" sz="1200" dirty="0" smtClean="0"/>
              <a:t>물론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문서편집기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모바일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메신저와 실시간 연동기능을 제공하여 편의성을 높였습니다</a:t>
            </a:r>
            <a:r>
              <a:rPr lang="en-US" altLang="ko-KR" sz="1200" dirty="0" smtClean="0"/>
              <a:t>.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96394" y="5216085"/>
            <a:ext cx="2471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게시판 무한생성 및 게시판별 </a:t>
            </a:r>
            <a:endParaRPr lang="en-US" altLang="ko-KR" sz="1200" dirty="0" smtClean="0"/>
          </a:p>
          <a:p>
            <a:r>
              <a:rPr lang="ko-KR" altLang="en-US" sz="1200" dirty="0" smtClean="0"/>
              <a:t>권한설정이 가능하여 소중한 </a:t>
            </a:r>
            <a:endParaRPr lang="en-US" altLang="ko-KR" sz="1200" dirty="0" smtClean="0"/>
          </a:p>
          <a:p>
            <a:r>
              <a:rPr lang="ko-KR" altLang="en-US" sz="1200" dirty="0" smtClean="0"/>
              <a:t>정보를 안전하게 관리할 수 있습니다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" name="직사각형 1"/>
          <p:cNvSpPr/>
          <p:nvPr/>
        </p:nvSpPr>
        <p:spPr>
          <a:xfrm>
            <a:off x="754421" y="190500"/>
            <a:ext cx="10199329" cy="14336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03. 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 기능 </a:t>
            </a:r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(PC) -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핵심기능</a:t>
            </a:r>
            <a:endParaRPr lang="ko-KR" altLang="en-US" sz="32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550863" y="1341438"/>
            <a:ext cx="11017250" cy="7194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8E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814300" y="1395857"/>
            <a:ext cx="107538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err="1" smtClean="0"/>
              <a:t>olleh</a:t>
            </a:r>
            <a:r>
              <a:rPr lang="en-US" altLang="ko-KR" sz="1700" b="1" dirty="0" smtClean="0"/>
              <a:t> </a:t>
            </a:r>
            <a:r>
              <a:rPr lang="ko-KR" altLang="en-US" sz="1700" b="1" dirty="0" err="1" smtClean="0"/>
              <a:t>비즈메카</a:t>
            </a:r>
            <a:r>
              <a:rPr lang="ko-KR" altLang="en-US" sz="1700" b="1" dirty="0" smtClean="0"/>
              <a:t> 그룹웨어는 다음과 같은 다양하고 강력한 기능들을 제공하여</a:t>
            </a:r>
            <a:r>
              <a:rPr lang="en-US" altLang="ko-KR" sz="1700" b="1" dirty="0"/>
              <a:t> </a:t>
            </a:r>
            <a:r>
              <a:rPr lang="ko-KR" altLang="en-US" sz="1700" b="1" dirty="0" smtClean="0"/>
              <a:t>효율적이고 스마트한 업무환경을 제공합니다</a:t>
            </a:r>
            <a:r>
              <a:rPr lang="en-US" altLang="ko-KR" sz="1700" b="1" dirty="0" smtClean="0"/>
              <a:t>.</a:t>
            </a:r>
            <a:endParaRPr lang="ko-KR" altLang="en-US" sz="1700" b="1" dirty="0"/>
          </a:p>
        </p:txBody>
      </p:sp>
      <p:sp>
        <p:nvSpPr>
          <p:cNvPr id="7" name="오른쪽 화살표 설명선 6"/>
          <p:cNvSpPr/>
          <p:nvPr/>
        </p:nvSpPr>
        <p:spPr>
          <a:xfrm>
            <a:off x="574875" y="2533962"/>
            <a:ext cx="733800" cy="3707189"/>
          </a:xfrm>
          <a:prstGeom prst="right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핵</a:t>
            </a:r>
            <a:endParaRPr lang="en-US" altLang="ko-KR" b="1" dirty="0" smtClean="0"/>
          </a:p>
          <a:p>
            <a:pPr algn="ctr"/>
            <a:r>
              <a:rPr lang="ko-KR" altLang="en-US" b="1" dirty="0" smtClean="0"/>
              <a:t>심</a:t>
            </a:r>
            <a:endParaRPr lang="en-US" altLang="ko-KR" b="1" dirty="0" smtClean="0"/>
          </a:p>
          <a:p>
            <a:pPr algn="ctr"/>
            <a:r>
              <a:rPr lang="ko-KR" altLang="en-US" b="1" dirty="0" smtClean="0"/>
              <a:t>기</a:t>
            </a:r>
            <a:endParaRPr lang="en-US" altLang="ko-KR" b="1" dirty="0" smtClean="0"/>
          </a:p>
          <a:p>
            <a:pPr algn="ctr"/>
            <a:r>
              <a:rPr lang="ko-KR" altLang="en-US" b="1" dirty="0"/>
              <a:t>능</a:t>
            </a:r>
          </a:p>
        </p:txBody>
      </p:sp>
    </p:spTree>
    <p:extLst>
      <p:ext uri="{BB962C8B-B14F-4D97-AF65-F5344CB8AC3E}">
        <p14:creationId xmlns:p14="http://schemas.microsoft.com/office/powerpoint/2010/main" val="69338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모서리가 둥근 직사각형 18"/>
          <p:cNvSpPr/>
          <p:nvPr/>
        </p:nvSpPr>
        <p:spPr>
          <a:xfrm>
            <a:off x="6837568" y="1831257"/>
            <a:ext cx="4587023" cy="1549101"/>
          </a:xfrm>
          <a:prstGeom prst="roundRect">
            <a:avLst>
              <a:gd name="adj" fmla="val 317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6851471" y="4514948"/>
            <a:ext cx="4573119" cy="1549101"/>
          </a:xfrm>
          <a:prstGeom prst="roundRect">
            <a:avLst>
              <a:gd name="adj" fmla="val 317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04" y="1897177"/>
            <a:ext cx="2151638" cy="1412367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547" y="4566342"/>
            <a:ext cx="2134597" cy="1446312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9075623" y="1974758"/>
            <a:ext cx="135165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/>
              <a:t>유용한 기능</a:t>
            </a:r>
            <a:endParaRPr lang="ko-KR" altLang="en-US" sz="17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9075623" y="2315788"/>
            <a:ext cx="2198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메신저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근태관리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일정관리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자원관리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주소록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업무일지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고객관리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커뮤니티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등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다양하고 편리한 기능을 제공합니다</a:t>
            </a:r>
            <a:r>
              <a:rPr lang="en-US" altLang="ko-KR" sz="1200" dirty="0" smtClean="0"/>
              <a:t>.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097140" y="4688588"/>
            <a:ext cx="156966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/>
              <a:t>관리자 페이지</a:t>
            </a:r>
            <a:endParaRPr lang="ko-KR" altLang="en-US" sz="17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9097141" y="5071369"/>
            <a:ext cx="219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직관적 구성으로 </a:t>
            </a:r>
            <a:r>
              <a:rPr lang="en-US" altLang="ko-KR" sz="1200" dirty="0" smtClean="0"/>
              <a:t>IT </a:t>
            </a:r>
            <a:r>
              <a:rPr lang="ko-KR" altLang="en-US" sz="1200" dirty="0" smtClean="0"/>
              <a:t>전문지식이 없어도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관리자 페이지를 통해 간단하게 그룹웨어를 </a:t>
            </a:r>
            <a:r>
              <a:rPr lang="ko-KR" altLang="en-US" sz="1200" dirty="0" err="1" smtClean="0"/>
              <a:t>세팅</a:t>
            </a:r>
            <a:r>
              <a:rPr lang="ko-KR" altLang="en-US" sz="1200" dirty="0" smtClean="0"/>
              <a:t>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운영할 수 있습니다</a:t>
            </a:r>
            <a:r>
              <a:rPr lang="en-US" altLang="ko-KR" sz="1200" dirty="0" smtClean="0"/>
              <a:t>.</a:t>
            </a:r>
            <a:endParaRPr lang="ko-KR" altLang="en-US" sz="1000" dirty="0"/>
          </a:p>
        </p:txBody>
      </p:sp>
      <p:grpSp>
        <p:nvGrpSpPr>
          <p:cNvPr id="8" name="그룹 7"/>
          <p:cNvGrpSpPr/>
          <p:nvPr/>
        </p:nvGrpSpPr>
        <p:grpSpPr>
          <a:xfrm>
            <a:off x="549707" y="1342017"/>
            <a:ext cx="5288370" cy="5182608"/>
            <a:chOff x="549707" y="1342017"/>
            <a:chExt cx="5288370" cy="5182608"/>
          </a:xfrm>
        </p:grpSpPr>
        <p:grpSp>
          <p:nvGrpSpPr>
            <p:cNvPr id="7" name="그룹 6"/>
            <p:cNvGrpSpPr/>
            <p:nvPr/>
          </p:nvGrpSpPr>
          <p:grpSpPr>
            <a:xfrm>
              <a:off x="549707" y="1342017"/>
              <a:ext cx="5288370" cy="5182608"/>
              <a:chOff x="549707" y="1342017"/>
              <a:chExt cx="5288370" cy="6485076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549707" y="1359632"/>
                <a:ext cx="5288370" cy="6444771"/>
              </a:xfrm>
              <a:prstGeom prst="roundRect">
                <a:avLst>
                  <a:gd name="adj" fmla="val 2123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양쪽 모서리가 둥근 사각형 13"/>
              <p:cNvSpPr/>
              <p:nvPr/>
            </p:nvSpPr>
            <p:spPr>
              <a:xfrm rot="16200000">
                <a:off x="-2479223" y="4375272"/>
                <a:ext cx="6485076" cy="418565"/>
              </a:xfrm>
              <a:prstGeom prst="round2SameRect">
                <a:avLst>
                  <a:gd name="adj1" fmla="val 28684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1140930" y="1502875"/>
              <a:ext cx="4557764" cy="1549101"/>
              <a:chOff x="1140930" y="1697026"/>
              <a:chExt cx="4557764" cy="1549101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1140930" y="1697026"/>
                <a:ext cx="4557764" cy="1549101"/>
              </a:xfrm>
              <a:prstGeom prst="roundRect">
                <a:avLst>
                  <a:gd name="adj" fmla="val 317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0272" y="1750816"/>
                <a:ext cx="2111799" cy="1418215"/>
              </a:xfrm>
              <a:prstGeom prst="rect">
                <a:avLst/>
              </a:prstGeom>
            </p:spPr>
          </p:pic>
        </p:grpSp>
        <p:grpSp>
          <p:nvGrpSpPr>
            <p:cNvPr id="5" name="그룹 4"/>
            <p:cNvGrpSpPr/>
            <p:nvPr/>
          </p:nvGrpSpPr>
          <p:grpSpPr>
            <a:xfrm>
              <a:off x="1140930" y="3142155"/>
              <a:ext cx="4557764" cy="1549101"/>
              <a:chOff x="1140930" y="3821661"/>
              <a:chExt cx="4557764" cy="1549101"/>
            </a:xfrm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1140930" y="3821661"/>
                <a:ext cx="4557764" cy="1549101"/>
              </a:xfrm>
              <a:prstGeom prst="roundRect">
                <a:avLst>
                  <a:gd name="adj" fmla="val 317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" name="그림 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0272" y="3886875"/>
                <a:ext cx="2111799" cy="1401412"/>
              </a:xfrm>
              <a:prstGeom prst="rect">
                <a:avLst/>
              </a:prstGeom>
            </p:spPr>
          </p:pic>
        </p:grpSp>
        <p:grpSp>
          <p:nvGrpSpPr>
            <p:cNvPr id="6" name="그룹 5"/>
            <p:cNvGrpSpPr/>
            <p:nvPr/>
          </p:nvGrpSpPr>
          <p:grpSpPr>
            <a:xfrm>
              <a:off x="1140930" y="4802955"/>
              <a:ext cx="4557764" cy="1549101"/>
              <a:chOff x="1140930" y="5946296"/>
              <a:chExt cx="4557764" cy="1549101"/>
            </a:xfrm>
          </p:grpSpPr>
          <p:sp>
            <p:nvSpPr>
              <p:cNvPr id="23" name="모서리가 둥근 직사각형 22"/>
              <p:cNvSpPr/>
              <p:nvPr/>
            </p:nvSpPr>
            <p:spPr>
              <a:xfrm>
                <a:off x="1140930" y="5946296"/>
                <a:ext cx="4557764" cy="1549101"/>
              </a:xfrm>
              <a:prstGeom prst="roundRect">
                <a:avLst>
                  <a:gd name="adj" fmla="val 317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9" name="그림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0272" y="5995051"/>
                <a:ext cx="2111799" cy="1423250"/>
              </a:xfrm>
              <a:prstGeom prst="rect">
                <a:avLst/>
              </a:prstGeom>
            </p:spPr>
          </p:pic>
        </p:grpSp>
        <p:sp>
          <p:nvSpPr>
            <p:cNvPr id="41" name="TextBox 40"/>
            <p:cNvSpPr txBox="1"/>
            <p:nvPr/>
          </p:nvSpPr>
          <p:spPr>
            <a:xfrm>
              <a:off x="3374828" y="1717512"/>
              <a:ext cx="12827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/>
                <a:t>다국어 지원</a:t>
              </a:r>
              <a:endParaRPr lang="ko-KR" altLang="en-US" sz="1600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74828" y="2062092"/>
              <a:ext cx="21208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err="1" smtClean="0"/>
                <a:t>비즈메카</a:t>
              </a:r>
              <a:r>
                <a:rPr lang="ko-KR" altLang="en-US" sz="1200" dirty="0" smtClean="0"/>
                <a:t> 그룹웨어는 부가서비스를 통해 영어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중국어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일본어 그룹웨어 서비스를 제공합니다</a:t>
              </a:r>
              <a:r>
                <a:rPr lang="en-US" altLang="ko-KR" sz="1200" dirty="0" smtClean="0"/>
                <a:t>. 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74828" y="3349598"/>
              <a:ext cx="19736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err="1" smtClean="0"/>
                <a:t>메시지콜</a:t>
              </a:r>
              <a:r>
                <a:rPr lang="en-US" altLang="ko-KR" sz="1600" b="1" dirty="0" smtClean="0"/>
                <a:t>(</a:t>
              </a:r>
              <a:r>
                <a:rPr lang="ko-KR" altLang="en-US" sz="1600" b="1" dirty="0" smtClean="0"/>
                <a:t>제공예정</a:t>
              </a:r>
              <a:r>
                <a:rPr lang="en-US" altLang="ko-KR" sz="1600" b="1" dirty="0" smtClean="0"/>
                <a:t>)</a:t>
              </a:r>
              <a:endParaRPr lang="ko-KR" altLang="en-US" sz="1600" b="1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374828" y="3700420"/>
              <a:ext cx="21345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단문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장문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포토 </a:t>
              </a:r>
              <a:r>
                <a:rPr lang="ko-KR" altLang="en-US" sz="1200" dirty="0" err="1" smtClean="0"/>
                <a:t>메세지</a:t>
              </a:r>
              <a:r>
                <a:rPr lang="ko-KR" altLang="en-US" sz="1200" dirty="0" smtClean="0"/>
                <a:t> 등 다양한 형태의 </a:t>
              </a:r>
              <a:r>
                <a:rPr lang="en-US" altLang="ko-KR" sz="1200" dirty="0" smtClean="0"/>
                <a:t>SMS </a:t>
              </a:r>
              <a:r>
                <a:rPr lang="ko-KR" altLang="en-US" sz="1200" dirty="0" smtClean="0"/>
                <a:t>전송을 제공하며</a:t>
              </a:r>
              <a:r>
                <a:rPr lang="en-US" altLang="ko-KR" sz="1200" dirty="0" smtClean="0"/>
                <a:t>,</a:t>
              </a:r>
              <a:r>
                <a:rPr lang="ko-KR" altLang="en-US" sz="1200" dirty="0" smtClean="0"/>
                <a:t> 전자팩스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인터넷 전화 연동이 가능합니다</a:t>
              </a:r>
              <a:r>
                <a:rPr lang="en-US" altLang="ko-KR" sz="1200" dirty="0" smtClean="0"/>
                <a:t>. </a:t>
              </a:r>
              <a:endParaRPr lang="ko-KR" altLang="en-US" sz="1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74828" y="5000766"/>
              <a:ext cx="19559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 smtClean="0"/>
                <a:t>SNS + </a:t>
              </a:r>
              <a:r>
                <a:rPr lang="ko-KR" altLang="en-US" sz="1600" b="1" dirty="0" err="1" smtClean="0"/>
                <a:t>모바일</a:t>
              </a:r>
              <a:r>
                <a:rPr lang="ko-KR" altLang="en-US" sz="1600" b="1" dirty="0" smtClean="0"/>
                <a:t> </a:t>
              </a:r>
              <a:r>
                <a:rPr lang="en-US" altLang="ko-KR" sz="1600" b="1" dirty="0" smtClean="0"/>
                <a:t>APP</a:t>
              </a:r>
              <a:endParaRPr lang="ko-KR" altLang="en-US" sz="1600" b="1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374828" y="5344310"/>
              <a:ext cx="21830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타임라인 기반 기업용 </a:t>
              </a:r>
              <a:r>
                <a:rPr lang="en-US" altLang="ko-KR" sz="1200" dirty="0" smtClean="0"/>
                <a:t>SNS</a:t>
              </a:r>
              <a:r>
                <a:rPr lang="ko-KR" altLang="en-US" sz="1200" dirty="0" smtClean="0"/>
                <a:t>를 </a:t>
              </a:r>
              <a:r>
                <a:rPr lang="ko-KR" altLang="en-US" sz="1200" dirty="0" err="1" smtClean="0"/>
                <a:t>모바일</a:t>
              </a:r>
              <a:r>
                <a:rPr lang="en-US" altLang="ko-KR" sz="1200" dirty="0" smtClean="0"/>
                <a:t>APP </a:t>
              </a:r>
              <a:r>
                <a:rPr lang="ko-KR" altLang="en-US" sz="1200" dirty="0" smtClean="0"/>
                <a:t>서비스와 함께 제공하여 공간에 관계없이 실시간 소통을 구현합니다</a:t>
              </a:r>
              <a:r>
                <a:rPr lang="en-US" altLang="ko-KR" sz="1200" dirty="0" smtClean="0"/>
                <a:t>.</a:t>
              </a:r>
              <a:endParaRPr lang="ko-KR" altLang="en-US" sz="12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0592" y="2480349"/>
              <a:ext cx="395433" cy="281305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bg1"/>
                  </a:solidFill>
                  <a:latin typeface="+mn-ea"/>
                </a:rPr>
                <a:t>부가기능</a:t>
              </a:r>
              <a:endParaRPr lang="ko-KR" alt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6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03. 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 기능 </a:t>
            </a:r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(PC) –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부가기능</a:t>
            </a:r>
            <a:endParaRPr lang="ko-KR" altLang="en-US" sz="32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6266342" y="1342017"/>
            <a:ext cx="5284044" cy="2519031"/>
            <a:chOff x="6266342" y="1342017"/>
            <a:chExt cx="5284044" cy="2519031"/>
          </a:xfrm>
        </p:grpSpPr>
        <p:grpSp>
          <p:nvGrpSpPr>
            <p:cNvPr id="44" name="그룹 43"/>
            <p:cNvGrpSpPr/>
            <p:nvPr/>
          </p:nvGrpSpPr>
          <p:grpSpPr>
            <a:xfrm>
              <a:off x="6266342" y="1342017"/>
              <a:ext cx="5284044" cy="2519031"/>
              <a:chOff x="554032" y="1342018"/>
              <a:chExt cx="5284044" cy="6485076"/>
            </a:xfrm>
          </p:grpSpPr>
          <p:sp>
            <p:nvSpPr>
              <p:cNvPr id="76" name="모서리가 둥근 직사각형 75"/>
              <p:cNvSpPr/>
              <p:nvPr/>
            </p:nvSpPr>
            <p:spPr>
              <a:xfrm>
                <a:off x="743729" y="1359632"/>
                <a:ext cx="5094347" cy="6444771"/>
              </a:xfrm>
              <a:prstGeom prst="roundRect">
                <a:avLst>
                  <a:gd name="adj" fmla="val 2123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양쪽 모서리가 둥근 사각형 76"/>
              <p:cNvSpPr/>
              <p:nvPr/>
            </p:nvSpPr>
            <p:spPr>
              <a:xfrm rot="16200000">
                <a:off x="-2479223" y="4375273"/>
                <a:ext cx="6485076" cy="418565"/>
              </a:xfrm>
              <a:prstGeom prst="round2SameRect">
                <a:avLst>
                  <a:gd name="adj1" fmla="val 23544"/>
                  <a:gd name="adj2" fmla="val 0"/>
                </a:avLst>
              </a:prstGeom>
              <a:solidFill>
                <a:srgbClr val="7CBD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>
              <a:off x="6282902" y="1772622"/>
              <a:ext cx="395433" cy="174625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bg1"/>
                  </a:solidFill>
                  <a:latin typeface="+mn-ea"/>
                </a:rPr>
                <a:t>유용한기능</a:t>
              </a:r>
              <a:endParaRPr lang="ko-KR" alt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6266342" y="4020671"/>
            <a:ext cx="5284045" cy="2519031"/>
            <a:chOff x="6266342" y="1342017"/>
            <a:chExt cx="5284045" cy="2519031"/>
          </a:xfrm>
        </p:grpSpPr>
        <p:grpSp>
          <p:nvGrpSpPr>
            <p:cNvPr id="84" name="그룹 83"/>
            <p:cNvGrpSpPr/>
            <p:nvPr/>
          </p:nvGrpSpPr>
          <p:grpSpPr>
            <a:xfrm>
              <a:off x="6266342" y="1342017"/>
              <a:ext cx="5284045" cy="2519031"/>
              <a:chOff x="554032" y="1342017"/>
              <a:chExt cx="5284045" cy="6485076"/>
            </a:xfrm>
          </p:grpSpPr>
          <p:sp>
            <p:nvSpPr>
              <p:cNvPr id="86" name="모서리가 둥근 직사각형 85"/>
              <p:cNvSpPr/>
              <p:nvPr/>
            </p:nvSpPr>
            <p:spPr>
              <a:xfrm>
                <a:off x="743729" y="1359631"/>
                <a:ext cx="5094348" cy="6444771"/>
              </a:xfrm>
              <a:prstGeom prst="roundRect">
                <a:avLst>
                  <a:gd name="adj" fmla="val 2123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양쪽 모서리가 둥근 사각형 86"/>
              <p:cNvSpPr/>
              <p:nvPr/>
            </p:nvSpPr>
            <p:spPr>
              <a:xfrm rot="16200000">
                <a:off x="-2479223" y="4375272"/>
                <a:ext cx="6485076" cy="418565"/>
              </a:xfrm>
              <a:prstGeom prst="round2SameRect">
                <a:avLst>
                  <a:gd name="adj1" fmla="val 28684"/>
                  <a:gd name="adj2" fmla="val 0"/>
                </a:avLst>
              </a:prstGeom>
              <a:solidFill>
                <a:srgbClr val="CE70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6282902" y="1772622"/>
              <a:ext cx="395433" cy="174625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bg1"/>
                  </a:solidFill>
                  <a:latin typeface="+mn-ea"/>
                </a:rPr>
                <a:t>관리자기능</a:t>
              </a:r>
              <a:endParaRPr lang="ko-KR" alt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851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915785" y="4045045"/>
            <a:ext cx="10319657" cy="2363595"/>
            <a:chOff x="961901" y="4678879"/>
            <a:chExt cx="9880266" cy="2012877"/>
          </a:xfrm>
        </p:grpSpPr>
        <p:sp>
          <p:nvSpPr>
            <p:cNvPr id="12" name="대각선 방향의 모서리가 둥근 사각형 11"/>
            <p:cNvSpPr/>
            <p:nvPr/>
          </p:nvSpPr>
          <p:spPr>
            <a:xfrm>
              <a:off x="961901" y="4678879"/>
              <a:ext cx="2404753" cy="546265"/>
            </a:xfrm>
            <a:prstGeom prst="round2Diag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700" b="1" dirty="0" smtClean="0">
                  <a:solidFill>
                    <a:schemeClr val="bg1"/>
                  </a:solidFill>
                  <a:latin typeface="+mn-ea"/>
                </a:rPr>
                <a:t>강력한 보안 및 </a:t>
              </a:r>
              <a:endParaRPr lang="en-US" altLang="ko-KR" sz="1700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700" b="1" dirty="0" smtClean="0">
                  <a:solidFill>
                    <a:schemeClr val="bg1"/>
                  </a:solidFill>
                  <a:latin typeface="+mn-ea"/>
                </a:rPr>
                <a:t>안정적 서비스</a:t>
              </a:r>
              <a:endParaRPr lang="ko-KR" altLang="en-US" sz="17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961901" y="5260768"/>
              <a:ext cx="2404753" cy="1401288"/>
            </a:xfrm>
            <a:prstGeom prst="roundRect">
              <a:avLst>
                <a:gd name="adj" fmla="val 64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PIN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번호 로그인 지원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KT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플랫폼의 안정적     서비스</a:t>
              </a:r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" name="대각선 방향의 모서리가 둥근 사각형 13"/>
            <p:cNvSpPr/>
            <p:nvPr/>
          </p:nvSpPr>
          <p:spPr>
            <a:xfrm>
              <a:off x="3453739" y="4688778"/>
              <a:ext cx="2404753" cy="546265"/>
            </a:xfrm>
            <a:prstGeom prst="round2DiagRect">
              <a:avLst/>
            </a:prstGeom>
            <a:solidFill>
              <a:srgbClr val="F794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700" b="1" dirty="0" smtClean="0"/>
                <a:t>PC</a:t>
              </a:r>
              <a:r>
                <a:rPr lang="ko-KR" altLang="en-US" sz="1700" b="1" dirty="0" smtClean="0"/>
                <a:t>와 주요기능 연동</a:t>
              </a:r>
              <a:endParaRPr lang="ko-KR" altLang="en-US" sz="1700" b="1" dirty="0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3453739" y="5270668"/>
              <a:ext cx="2404753" cy="1401288"/>
            </a:xfrm>
            <a:prstGeom prst="roundRect">
              <a:avLst>
                <a:gd name="adj" fmla="val 64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/>
                  </a:solidFill>
                </a:rPr>
                <a:t>시간과 장소가 관계없이 신속한 업무처리 가능</a:t>
              </a: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ko-KR" sz="1400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400" dirty="0" smtClean="0">
                  <a:solidFill>
                    <a:schemeClr val="tx1"/>
                  </a:solidFill>
                </a:rPr>
                <a:t>직원 만족도 상승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6" name="대각선 방향의 모서리가 둥근 사각형 15"/>
            <p:cNvSpPr/>
            <p:nvPr/>
          </p:nvSpPr>
          <p:spPr>
            <a:xfrm>
              <a:off x="5945577" y="4698678"/>
              <a:ext cx="2404753" cy="546265"/>
            </a:xfrm>
            <a:prstGeom prst="round2DiagRect">
              <a:avLst/>
            </a:prstGeom>
            <a:solidFill>
              <a:srgbClr val="CE70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700" b="1" dirty="0" smtClean="0"/>
                <a:t>다양한 서비스</a:t>
              </a:r>
              <a:endParaRPr lang="ko-KR" altLang="en-US" sz="1700" b="1" dirty="0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5945577" y="5280568"/>
              <a:ext cx="2404753" cy="1401288"/>
            </a:xfrm>
            <a:prstGeom prst="roundRect">
              <a:avLst>
                <a:gd name="adj" fmla="val 64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400" dirty="0" smtClean="0">
                  <a:solidFill>
                    <a:schemeClr val="tx1"/>
                  </a:solidFill>
                </a:rPr>
                <a:t>PC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는 물론 </a:t>
              </a:r>
              <a:r>
                <a:rPr lang="ko-KR" altLang="en-US" sz="1400" dirty="0" err="1" smtClean="0">
                  <a:solidFill>
                    <a:schemeClr val="tx1"/>
                  </a:solidFill>
                </a:rPr>
                <a:t>스마트폰과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400" dirty="0" err="1" smtClean="0">
                  <a:solidFill>
                    <a:schemeClr val="tx1"/>
                  </a:solidFill>
                </a:rPr>
                <a:t>태블릿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PC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등 유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/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무선 환경 지원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8" name="대각선 방향의 모서리가 둥근 사각형 17"/>
            <p:cNvSpPr/>
            <p:nvPr/>
          </p:nvSpPr>
          <p:spPr>
            <a:xfrm>
              <a:off x="8437414" y="4708578"/>
              <a:ext cx="2404753" cy="546265"/>
            </a:xfrm>
            <a:prstGeom prst="round2DiagRect">
              <a:avLst/>
            </a:prstGeom>
            <a:solidFill>
              <a:srgbClr val="98A5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700" b="1" dirty="0" smtClean="0"/>
                <a:t>경제적 서비스</a:t>
              </a:r>
              <a:endParaRPr lang="ko-KR" altLang="en-US" sz="1700" b="1" dirty="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8437414" y="5290468"/>
              <a:ext cx="2404753" cy="1401288"/>
            </a:xfrm>
            <a:prstGeom prst="roundRect">
              <a:avLst>
                <a:gd name="adj" fmla="val 64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400" dirty="0" smtClean="0">
                  <a:solidFill>
                    <a:schemeClr val="tx1"/>
                  </a:solidFill>
                </a:rPr>
                <a:t>WEB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방식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무료</a:t>
              </a: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ko-KR" sz="1400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400" dirty="0" smtClean="0">
                  <a:solidFill>
                    <a:schemeClr val="tx1"/>
                  </a:solidFill>
                </a:rPr>
                <a:t>APP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방식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1,000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원</a:t>
              </a: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r>
                <a:rPr lang="en-US" altLang="ko-KR" sz="1400" dirty="0">
                  <a:solidFill>
                    <a:schemeClr val="tx1"/>
                  </a:solidFill>
                </a:rPr>
                <a:t>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    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기업용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SNS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포함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2050473" y="2213515"/>
            <a:ext cx="8091054" cy="1465770"/>
            <a:chOff x="2050473" y="2696115"/>
            <a:chExt cx="8091054" cy="1465770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0473" y="2696115"/>
              <a:ext cx="8091054" cy="1465770"/>
            </a:xfrm>
            <a:prstGeom prst="rect">
              <a:avLst/>
            </a:prstGeom>
          </p:spPr>
        </p:pic>
        <p:cxnSp>
          <p:nvCxnSpPr>
            <p:cNvPr id="25" name="직선 화살표 연결선 24"/>
            <p:cNvCxnSpPr/>
            <p:nvPr/>
          </p:nvCxnSpPr>
          <p:spPr>
            <a:xfrm>
              <a:off x="5569527" y="3265714"/>
              <a:ext cx="1140031" cy="0"/>
            </a:xfrm>
            <a:prstGeom prst="straightConnector1">
              <a:avLst/>
            </a:prstGeom>
            <a:ln w="34925">
              <a:solidFill>
                <a:srgbClr val="ED1C24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/>
            <p:cNvCxnSpPr/>
            <p:nvPr/>
          </p:nvCxnSpPr>
          <p:spPr>
            <a:xfrm>
              <a:off x="5569527" y="3631474"/>
              <a:ext cx="1140031" cy="0"/>
            </a:xfrm>
            <a:prstGeom prst="straightConnector1">
              <a:avLst/>
            </a:prstGeom>
            <a:ln w="34925">
              <a:solidFill>
                <a:srgbClr val="ED1C24"/>
              </a:solidFill>
              <a:prstDash val="sys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04. 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 기능 </a:t>
            </a:r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b="1" dirty="0" err="1">
                <a:solidFill>
                  <a:schemeClr val="bg1"/>
                </a:solidFill>
              </a:rPr>
              <a:t>모바일</a:t>
            </a:r>
            <a:r>
              <a:rPr lang="ko-KR" altLang="en-US" sz="3200" b="1" dirty="0">
                <a:solidFill>
                  <a:schemeClr val="bg1"/>
                </a:solidFill>
              </a:rPr>
              <a:t> </a:t>
            </a:r>
            <a:r>
              <a:rPr lang="en-US" altLang="ko-KR" sz="3200" b="1" dirty="0">
                <a:solidFill>
                  <a:schemeClr val="bg1"/>
                </a:solidFill>
              </a:rPr>
              <a:t>WEB APP)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50863" y="1341438"/>
            <a:ext cx="11017250" cy="7194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8E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65711" y="1396168"/>
            <a:ext cx="1080240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err="1" smtClean="0"/>
              <a:t>olleh</a:t>
            </a:r>
            <a:r>
              <a:rPr lang="en-US" altLang="ko-KR" sz="1700" b="1" dirty="0" smtClean="0"/>
              <a:t> </a:t>
            </a:r>
            <a:r>
              <a:rPr lang="ko-KR" altLang="en-US" sz="1700" b="1" dirty="0" err="1" smtClean="0"/>
              <a:t>비즈메카</a:t>
            </a:r>
            <a:r>
              <a:rPr lang="en-US" altLang="ko-KR" sz="1700" b="1" dirty="0"/>
              <a:t> </a:t>
            </a:r>
            <a:r>
              <a:rPr lang="ko-KR" altLang="en-US" sz="1700" b="1" dirty="0" smtClean="0"/>
              <a:t>그룹웨어는 </a:t>
            </a:r>
            <a:r>
              <a:rPr lang="ko-KR" altLang="en-US" sz="1700" b="1" dirty="0" err="1" smtClean="0"/>
              <a:t>스마트폰과</a:t>
            </a:r>
            <a:r>
              <a:rPr lang="ko-KR" altLang="en-US" sz="1700" b="1" dirty="0" smtClean="0"/>
              <a:t> </a:t>
            </a:r>
            <a:r>
              <a:rPr lang="ko-KR" altLang="en-US" sz="1700" b="1" dirty="0" err="1" smtClean="0"/>
              <a:t>태블릿</a:t>
            </a:r>
            <a:r>
              <a:rPr lang="ko-KR" altLang="en-US" sz="1700" b="1" dirty="0" smtClean="0"/>
              <a:t> </a:t>
            </a:r>
            <a:r>
              <a:rPr lang="en-US" altLang="ko-KR" sz="1700" b="1" dirty="0" smtClean="0"/>
              <a:t>PC</a:t>
            </a:r>
            <a:r>
              <a:rPr lang="ko-KR" altLang="en-US" sz="1700" b="1" dirty="0" smtClean="0"/>
              <a:t>에서도 전자메일</a:t>
            </a:r>
            <a:r>
              <a:rPr lang="en-US" altLang="ko-KR" sz="1700" b="1" dirty="0" smtClean="0"/>
              <a:t>. </a:t>
            </a:r>
            <a:r>
              <a:rPr lang="ko-KR" altLang="en-US" sz="1700" b="1" dirty="0" smtClean="0"/>
              <a:t>전자결재</a:t>
            </a:r>
            <a:r>
              <a:rPr lang="en-US" altLang="ko-KR" sz="1700" b="1" dirty="0" smtClean="0"/>
              <a:t>, SNS </a:t>
            </a:r>
            <a:r>
              <a:rPr lang="ko-KR" altLang="en-US" sz="1700" b="1" dirty="0" smtClean="0"/>
              <a:t>기능 등</a:t>
            </a:r>
            <a:r>
              <a:rPr lang="en-US" altLang="ko-KR" sz="1700" b="1" dirty="0"/>
              <a:t> </a:t>
            </a:r>
            <a:r>
              <a:rPr lang="ko-KR" altLang="en-US" sz="1700" b="1" dirty="0" smtClean="0"/>
              <a:t>주요서비스 제공되어 시공간의 제약 없이 스마트한 업무처리 및 환경을 구현할 수 있습니다</a:t>
            </a:r>
            <a:r>
              <a:rPr lang="en-US" altLang="ko-KR" sz="1700" b="1" dirty="0" smtClean="0"/>
              <a:t>.</a:t>
            </a:r>
            <a:r>
              <a:rPr lang="ko-KR" altLang="en-US" sz="1700" b="1" dirty="0" smtClean="0"/>
              <a:t> </a:t>
            </a:r>
            <a:endParaRPr lang="ko-KR" alt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31609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56921" y="260647"/>
            <a:ext cx="11743735" cy="6263977"/>
            <a:chOff x="543275" y="260647"/>
            <a:chExt cx="11743735" cy="6263977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549706" y="260648"/>
              <a:ext cx="11737304" cy="6245844"/>
            </a:xfrm>
            <a:prstGeom prst="roundRect">
              <a:avLst>
                <a:gd name="adj" fmla="val 2123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양쪽 모서리가 둥근 사각형 33"/>
            <p:cNvSpPr/>
            <p:nvPr/>
          </p:nvSpPr>
          <p:spPr>
            <a:xfrm rot="16200000">
              <a:off x="-2302006" y="3105928"/>
              <a:ext cx="6263977" cy="573415"/>
            </a:xfrm>
            <a:prstGeom prst="round2SameRect">
              <a:avLst>
                <a:gd name="adj1" fmla="val 24932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147" y="2620327"/>
            <a:ext cx="3114675" cy="134302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147" y="4527331"/>
            <a:ext cx="3019425" cy="13716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563" y="4597669"/>
            <a:ext cx="3000375" cy="1381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06561" y="3800792"/>
            <a:ext cx="284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사내 게시판</a:t>
            </a:r>
            <a:endParaRPr lang="ko-KR" alt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406561" y="5745480"/>
            <a:ext cx="284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직원 조회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주소록</a:t>
            </a:r>
            <a:endParaRPr lang="ko-KR" alt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661211" y="5755752"/>
            <a:ext cx="284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일정관리</a:t>
            </a:r>
            <a:endParaRPr lang="ko-KR" altLang="en-US" b="1" dirty="0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9147" y="581025"/>
            <a:ext cx="3067050" cy="131445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5047" y="503789"/>
            <a:ext cx="3048000" cy="13525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06561" y="1749012"/>
            <a:ext cx="284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전자결재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661211" y="1734444"/>
            <a:ext cx="284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전자메일</a:t>
            </a:r>
            <a:endParaRPr lang="ko-KR" alt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406561" y="2057384"/>
            <a:ext cx="420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PC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결재 원문과 동일하게 보여지며 승인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반송 가능</a:t>
            </a:r>
            <a:endParaRPr lang="ko-KR" altLang="en-US" sz="14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61211" y="2027576"/>
            <a:ext cx="2846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메일 송수신 및 하위폴더 지원</a:t>
            </a:r>
            <a:endParaRPr lang="ko-KR" altLang="en-US" sz="14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06561" y="4087892"/>
            <a:ext cx="2846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게시물 및 첨부파일 열람 가능</a:t>
            </a:r>
            <a:endParaRPr lang="ko-KR" altLang="en-US" sz="14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06561" y="6023372"/>
            <a:ext cx="3901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조직도 및 주소록 조회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통화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및 메일발송 가능</a:t>
            </a:r>
            <a:endParaRPr lang="ko-KR" altLang="en-US" sz="14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61211" y="6018404"/>
            <a:ext cx="2846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일정 조회 및 작성 가능</a:t>
            </a:r>
            <a:endParaRPr lang="ko-KR" altLang="en-US" sz="14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5047" y="2605083"/>
            <a:ext cx="3600450" cy="142875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661211" y="3790613"/>
            <a:ext cx="284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기업용 </a:t>
            </a:r>
            <a:r>
              <a:rPr lang="en-US" altLang="ko-KR" b="1" dirty="0" smtClean="0"/>
              <a:t>SNS</a:t>
            </a:r>
            <a:endParaRPr lang="ko-KR" alt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661211" y="4130637"/>
            <a:ext cx="6617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모바일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APP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과 함께 제공되는 타임라인 기반 기업용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소셜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커뮤니케이션 기능</a:t>
            </a:r>
            <a:endParaRPr lang="ko-KR" altLang="en-US" sz="14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3019" y="2165472"/>
            <a:ext cx="294905" cy="212872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주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요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기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능</a:t>
            </a:r>
          </a:p>
        </p:txBody>
      </p:sp>
      <p:cxnSp>
        <p:nvCxnSpPr>
          <p:cNvPr id="16" name="직선 연결선 15"/>
          <p:cNvCxnSpPr/>
          <p:nvPr/>
        </p:nvCxnSpPr>
        <p:spPr>
          <a:xfrm>
            <a:off x="1055440" y="2492896"/>
            <a:ext cx="1072919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1055440" y="4483060"/>
            <a:ext cx="1072919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03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977140" y="2658761"/>
            <a:ext cx="10165280" cy="3296825"/>
            <a:chOff x="977140" y="2941321"/>
            <a:chExt cx="10165280" cy="3413761"/>
          </a:xfrm>
        </p:grpSpPr>
        <p:sp>
          <p:nvSpPr>
            <p:cNvPr id="58" name="대각선 방향의 모서리가 둥근 사각형 57"/>
            <p:cNvSpPr/>
            <p:nvPr/>
          </p:nvSpPr>
          <p:spPr>
            <a:xfrm>
              <a:off x="977140" y="2941321"/>
              <a:ext cx="7724899" cy="533400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solidFill>
                    <a:schemeClr val="bg1"/>
                  </a:solidFill>
                  <a:latin typeface="+mn-ea"/>
                </a:rPr>
                <a:t>사용료</a:t>
              </a:r>
              <a:endParaRPr lang="ko-KR" altLang="en-US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9" name="대각선 방향의 모서리가 둥근 사각형 58"/>
            <p:cNvSpPr/>
            <p:nvPr/>
          </p:nvSpPr>
          <p:spPr>
            <a:xfrm>
              <a:off x="8751520" y="2941321"/>
              <a:ext cx="2375660" cy="533400"/>
            </a:xfrm>
            <a:prstGeom prst="round2DiagRect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solidFill>
                    <a:schemeClr val="bg1"/>
                  </a:solidFill>
                  <a:latin typeface="+mn-ea"/>
                </a:rPr>
                <a:t>구분</a:t>
              </a:r>
              <a:endParaRPr lang="ko-KR" altLang="en-US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0" name="대각선 방향의 모서리가 둥근 사각형 59"/>
            <p:cNvSpPr/>
            <p:nvPr/>
          </p:nvSpPr>
          <p:spPr>
            <a:xfrm>
              <a:off x="977140" y="3520441"/>
              <a:ext cx="7740139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기본 월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7,000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원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1" name="대각선 방향의 모서리가 둥근 사각형 60"/>
            <p:cNvSpPr/>
            <p:nvPr/>
          </p:nvSpPr>
          <p:spPr>
            <a:xfrm>
              <a:off x="8766760" y="3520441"/>
              <a:ext cx="2375660" cy="283464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사용자</a:t>
              </a:r>
              <a:endParaRPr lang="en-US" altLang="ko-KR" sz="1600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1 ID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당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2" name="대각선 방향의 모서리가 둥근 사각형 61"/>
            <p:cNvSpPr/>
            <p:nvPr/>
          </p:nvSpPr>
          <p:spPr>
            <a:xfrm>
              <a:off x="977141" y="4099561"/>
              <a:ext cx="1720340" cy="111252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약정할인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5" name="대각선 방향의 모서리가 둥근 사각형 64"/>
            <p:cNvSpPr/>
            <p:nvPr/>
          </p:nvSpPr>
          <p:spPr>
            <a:xfrm>
              <a:off x="6720839" y="4099561"/>
              <a:ext cx="1981199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년 약정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6" name="대각선 방향의 모서리가 둥근 사각형 65"/>
            <p:cNvSpPr/>
            <p:nvPr/>
          </p:nvSpPr>
          <p:spPr>
            <a:xfrm>
              <a:off x="4724400" y="4099561"/>
              <a:ext cx="1965962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년 약정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7" name="대각선 방향의 모서리가 둥근 사각형 66"/>
            <p:cNvSpPr/>
            <p:nvPr/>
          </p:nvSpPr>
          <p:spPr>
            <a:xfrm>
              <a:off x="2727960" y="4099561"/>
              <a:ext cx="1965962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년 약정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대각선 방향의 모서리가 둥근 사각형 67"/>
            <p:cNvSpPr/>
            <p:nvPr/>
          </p:nvSpPr>
          <p:spPr>
            <a:xfrm>
              <a:off x="6720840" y="4678681"/>
              <a:ext cx="1981198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월 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5,950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원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(15%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할인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9" name="대각선 방향의 모서리가 둥근 사각형 68"/>
            <p:cNvSpPr/>
            <p:nvPr/>
          </p:nvSpPr>
          <p:spPr>
            <a:xfrm>
              <a:off x="4724400" y="4678681"/>
              <a:ext cx="1965962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월 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6,300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원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(10%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할인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0" name="대각선 방향의 모서리가 둥근 사각형 69"/>
            <p:cNvSpPr/>
            <p:nvPr/>
          </p:nvSpPr>
          <p:spPr>
            <a:xfrm>
              <a:off x="2727960" y="4678681"/>
              <a:ext cx="1965962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월 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6,650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원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(5%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할인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1" name="대각선 방향의 모서리가 둥근 사각형 70"/>
            <p:cNvSpPr/>
            <p:nvPr/>
          </p:nvSpPr>
          <p:spPr>
            <a:xfrm>
              <a:off x="977141" y="5265422"/>
              <a:ext cx="1720340" cy="108966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결합할인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8" name="대각선 방향의 모서리가 둥근 사각형 77"/>
            <p:cNvSpPr/>
            <p:nvPr/>
          </p:nvSpPr>
          <p:spPr>
            <a:xfrm>
              <a:off x="2734562" y="5255440"/>
              <a:ext cx="2961435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solidFill>
                    <a:schemeClr val="tx1"/>
                  </a:solidFill>
                  <a:latin typeface="+mn-ea"/>
                </a:rPr>
                <a:t>코넷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/VPN(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기업용 인터넷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9" name="대각선 방향의 모서리가 둥근 사각형 78"/>
            <p:cNvSpPr/>
            <p:nvPr/>
          </p:nvSpPr>
          <p:spPr>
            <a:xfrm>
              <a:off x="2734562" y="5821681"/>
              <a:ext cx="2961435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회선사용료의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20%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할인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0" name="대각선 방향의 모서리가 둥근 사각형 79"/>
            <p:cNvSpPr/>
            <p:nvPr/>
          </p:nvSpPr>
          <p:spPr>
            <a:xfrm>
              <a:off x="5760719" y="5255440"/>
              <a:ext cx="2956560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QOOK(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일반 인터넷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1" name="대각선 방향의 모서리가 둥근 사각형 80"/>
            <p:cNvSpPr/>
            <p:nvPr/>
          </p:nvSpPr>
          <p:spPr>
            <a:xfrm>
              <a:off x="5760719" y="5821681"/>
              <a:ext cx="2956560" cy="533400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회선사용료의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n-ea"/>
                </a:rPr>
                <a:t>10%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할인</a:t>
              </a:r>
              <a:endParaRPr lang="ko-KR" altLang="en-US" sz="16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894802" y="2214539"/>
            <a:ext cx="284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 dirty="0" smtClean="0"/>
              <a:t>이용요금</a:t>
            </a:r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92381" y="6063727"/>
            <a:ext cx="7892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최소 </a:t>
            </a:r>
            <a:r>
              <a:rPr lang="en-US" altLang="ko-KR" sz="1200" dirty="0" smtClean="0"/>
              <a:t>5 ID </a:t>
            </a:r>
            <a:r>
              <a:rPr lang="ko-KR" altLang="en-US" sz="1200" dirty="0" smtClean="0"/>
              <a:t>부터 청약 가능</a:t>
            </a:r>
            <a:endParaRPr lang="en-US" altLang="ko-KR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데이터 백업 및 결재양식 개발은 별도 부가서비스 제공</a:t>
            </a:r>
            <a:endParaRPr lang="en-US" altLang="ko-KR" sz="1200" dirty="0" smtClean="0"/>
          </a:p>
        </p:txBody>
      </p:sp>
      <p:sp>
        <p:nvSpPr>
          <p:cNvPr id="25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05. 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 요금</a:t>
            </a:r>
            <a:endParaRPr lang="en-US" altLang="ko-KR" sz="3200" b="1" dirty="0">
              <a:solidFill>
                <a:schemeClr val="bg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50863" y="1341438"/>
            <a:ext cx="11017250" cy="7194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8E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772691" y="1398490"/>
            <a:ext cx="107954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err="1" smtClean="0">
                <a:latin typeface="+mn-ea"/>
              </a:rPr>
              <a:t>olleh</a:t>
            </a:r>
            <a:r>
              <a:rPr lang="en-US" altLang="ko-KR" sz="1700" b="1" dirty="0" smtClean="0">
                <a:latin typeface="+mn-ea"/>
              </a:rPr>
              <a:t> </a:t>
            </a:r>
            <a:r>
              <a:rPr lang="ko-KR" altLang="en-US" sz="1700" b="1" dirty="0" err="1" smtClean="0">
                <a:latin typeface="+mn-ea"/>
              </a:rPr>
              <a:t>비즈메카</a:t>
            </a:r>
            <a:r>
              <a:rPr lang="ko-KR" altLang="en-US" sz="1700" b="1" dirty="0" smtClean="0">
                <a:latin typeface="+mn-ea"/>
              </a:rPr>
              <a:t> 그룹웨어는 서비스</a:t>
            </a:r>
            <a:r>
              <a:rPr lang="en-US" altLang="ko-KR" sz="1700" b="1" dirty="0" smtClean="0">
                <a:latin typeface="+mn-ea"/>
              </a:rPr>
              <a:t>(SaaS)</a:t>
            </a:r>
            <a:r>
              <a:rPr lang="ko-KR" altLang="en-US" sz="1700" b="1" dirty="0" smtClean="0">
                <a:latin typeface="+mn-ea"/>
              </a:rPr>
              <a:t>방식으로 필요한 만큼만 사용할 수 있어 구축 시스템 대비 혁신적인 비용절감 효과를 거둘 수 있습니다</a:t>
            </a:r>
            <a:r>
              <a:rPr lang="en-US" altLang="ko-KR" sz="1700" b="1" dirty="0" smtClean="0">
                <a:latin typeface="+mn-ea"/>
              </a:rPr>
              <a:t>.</a:t>
            </a:r>
            <a:endParaRPr lang="ko-KR" altLang="en-US" sz="17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96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50863" y="1341438"/>
            <a:ext cx="11017250" cy="53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8E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61901" y="1416913"/>
            <a:ext cx="1033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>
                <a:latin typeface="+mn-ea"/>
              </a:rPr>
              <a:t>olleh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err="1" smtClean="0">
                <a:latin typeface="+mn-ea"/>
              </a:rPr>
              <a:t>비즈메카</a:t>
            </a:r>
            <a:r>
              <a:rPr lang="ko-KR" altLang="en-US" dirty="0" smtClean="0">
                <a:latin typeface="+mn-ea"/>
              </a:rPr>
              <a:t> 그룹웨어는 기업  </a:t>
            </a:r>
            <a:r>
              <a:rPr lang="en-US" altLang="ko-KR" dirty="0" smtClean="0">
                <a:latin typeface="+mn-ea"/>
              </a:rPr>
              <a:t>IT</a:t>
            </a:r>
            <a:r>
              <a:rPr lang="ko-KR" altLang="en-US" dirty="0" smtClean="0">
                <a:latin typeface="+mn-ea"/>
              </a:rPr>
              <a:t>환경의 다양한 문제에 해결책을 제시합니다</a:t>
            </a:r>
            <a:r>
              <a:rPr lang="en-US" altLang="ko-KR" dirty="0" smtClean="0">
                <a:latin typeface="+mn-ea"/>
              </a:rPr>
              <a:t>.</a:t>
            </a:r>
            <a:endParaRPr lang="ko-KR" altLang="en-US" dirty="0">
              <a:latin typeface="+mn-ea"/>
            </a:endParaRPr>
          </a:p>
        </p:txBody>
      </p:sp>
      <p:sp>
        <p:nvSpPr>
          <p:cNvPr id="14" name="대각선 방향의 모서리가 둥근 사각형 13"/>
          <p:cNvSpPr/>
          <p:nvPr/>
        </p:nvSpPr>
        <p:spPr>
          <a:xfrm>
            <a:off x="3456252" y="2266645"/>
            <a:ext cx="7536289" cy="533400"/>
          </a:xfrm>
          <a:prstGeom prst="round2DiagRect">
            <a:avLst/>
          </a:prstGeom>
          <a:solidFill>
            <a:srgbClr val="D37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27448" y="1897074"/>
            <a:ext cx="284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 dirty="0" smtClean="0"/>
              <a:t>도입장점</a:t>
            </a:r>
            <a:endParaRPr lang="ko-KR" altLang="en-US" b="1" dirty="0"/>
          </a:p>
        </p:txBody>
      </p:sp>
      <p:sp>
        <p:nvSpPr>
          <p:cNvPr id="37" name="대각선 방향의 모서리가 둥근 사각형 36"/>
          <p:cNvSpPr/>
          <p:nvPr/>
        </p:nvSpPr>
        <p:spPr>
          <a:xfrm>
            <a:off x="1162159" y="2289385"/>
            <a:ext cx="2268336" cy="533400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+mn-ea"/>
              </a:rPr>
              <a:t>구분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45677" y="2326960"/>
            <a:ext cx="360608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After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66984" y="2337691"/>
            <a:ext cx="360608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Before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143013"/>
              </p:ext>
            </p:extLst>
          </p:nvPr>
        </p:nvGraphicFramePr>
        <p:xfrm>
          <a:off x="3441221" y="2838682"/>
          <a:ext cx="7551316" cy="3561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4925"/>
                <a:gridCol w="860733"/>
                <a:gridCol w="2835504"/>
                <a:gridCol w="940154"/>
              </a:tblGrid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업무내용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기존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업무내용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개선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수기 결재를 활용하여 의사결정에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긴 시간 소요 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1~3</a:t>
                      </a:r>
                      <a:r>
                        <a:rPr lang="ko-KR" altLang="en-US" sz="1200" dirty="0" smtClean="0"/>
                        <a:t>일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전자결재를 활용한 빠른 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의사결정 가능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실시간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기존결재 문서 찾는데 시간소요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정보 보안 어려움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시간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어디서나 정보 검색</a:t>
                      </a:r>
                      <a:r>
                        <a:rPr lang="en-US" altLang="ko-KR" sz="1400" b="1" dirty="0" smtClean="0"/>
                        <a:t>/</a:t>
                      </a:r>
                      <a:r>
                        <a:rPr lang="ko-KR" altLang="en-US" sz="1400" b="1" dirty="0" smtClean="0"/>
                        <a:t>열람 가능</a:t>
                      </a:r>
                      <a:r>
                        <a:rPr lang="en-US" altLang="ko-KR" sz="1400" b="1" dirty="0" smtClean="0"/>
                        <a:t>,</a:t>
                      </a:r>
                    </a:p>
                    <a:p>
                      <a:pPr algn="ctr" latinLnBrk="1"/>
                      <a:r>
                        <a:rPr lang="ko-KR" altLang="en-US" sz="1400" b="1" dirty="0" smtClean="0"/>
                        <a:t>보안설정</a:t>
                      </a:r>
                      <a:r>
                        <a:rPr lang="en-US" altLang="ko-KR" sz="1400" b="1" dirty="0" smtClean="0"/>
                        <a:t>/</a:t>
                      </a:r>
                      <a:r>
                        <a:rPr lang="ko-KR" altLang="en-US" sz="1400" b="1" dirty="0" smtClean="0"/>
                        <a:t>관리 가능</a:t>
                      </a:r>
                      <a:endParaRPr lang="en-US" altLang="ko-KR" sz="1400" b="1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실시간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전화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메일을 활용하여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소통능력 떨어짐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시간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웹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err="1" smtClean="0"/>
                        <a:t>모바일</a:t>
                      </a:r>
                      <a:r>
                        <a:rPr lang="ko-KR" altLang="en-US" sz="1400" b="1" dirty="0" smtClean="0"/>
                        <a:t> 오피스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메신저를 통한</a:t>
                      </a:r>
                      <a:endParaRPr lang="en-US" altLang="ko-KR" sz="1400" b="1" baseline="0" dirty="0" smtClean="0"/>
                    </a:p>
                    <a:p>
                      <a:pPr algn="ctr" latinLnBrk="1"/>
                      <a:r>
                        <a:rPr lang="ko-KR" altLang="en-US" sz="1400" b="1" baseline="0" dirty="0" smtClean="0"/>
                        <a:t>빠르고 간편한 소통 가능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실시간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수기작성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일정공유 어려움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1~2</a:t>
                      </a:r>
                      <a:r>
                        <a:rPr lang="ko-KR" altLang="en-US" sz="1200" dirty="0" smtClean="0"/>
                        <a:t>일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실시간 일정관리</a:t>
                      </a:r>
                      <a:r>
                        <a:rPr lang="ko-KR" altLang="en-US" sz="1400" b="1" baseline="0" dirty="0" smtClean="0"/>
                        <a:t> </a:t>
                      </a:r>
                      <a:r>
                        <a:rPr lang="en-US" altLang="ko-KR" sz="1400" b="1" baseline="0" dirty="0" smtClean="0"/>
                        <a:t>/ </a:t>
                      </a:r>
                      <a:r>
                        <a:rPr lang="ko-KR" altLang="en-US" sz="1400" b="1" baseline="0" dirty="0" smtClean="0"/>
                        <a:t>공유 가능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실시간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문서출력 및 관리 보관에 어려움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비용발생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자동문서 분류</a:t>
                      </a:r>
                      <a:r>
                        <a:rPr lang="en-US" altLang="ko-KR" sz="1400" b="1" dirty="0" smtClean="0"/>
                        <a:t>/</a:t>
                      </a:r>
                      <a:r>
                        <a:rPr lang="ko-KR" altLang="en-US" sz="1400" b="1" dirty="0" smtClean="0"/>
                        <a:t>저장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비용없음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086298"/>
              </p:ext>
            </p:extLst>
          </p:nvPr>
        </p:nvGraphicFramePr>
        <p:xfrm>
          <a:off x="1162159" y="2838682"/>
          <a:ext cx="2253313" cy="3561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313"/>
              </a:tblGrid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업무단위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의사결정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정보관리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커뮤니케이션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일정관리</a:t>
                      </a:r>
                      <a:r>
                        <a:rPr lang="en-US" altLang="ko-KR" sz="1600" dirty="0" smtClean="0"/>
                        <a:t>/</a:t>
                      </a:r>
                      <a:r>
                        <a:rPr lang="ko-KR" altLang="en-US" sz="1600" dirty="0" smtClean="0"/>
                        <a:t>공유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비용절감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7193276" y="2800045"/>
            <a:ext cx="3799268" cy="3653291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06. 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도입효과</a:t>
            </a:r>
            <a:endParaRPr lang="en-US" altLang="ko-K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3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603118" y="1813721"/>
            <a:ext cx="9594524" cy="3730508"/>
            <a:chOff x="1603118" y="1813721"/>
            <a:chExt cx="9594524" cy="373050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3118" y="1813721"/>
              <a:ext cx="8938886" cy="373050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511824" y="4990762"/>
              <a:ext cx="22098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600" b="1" dirty="0" smtClean="0">
                  <a:latin typeface="+mn-ea"/>
                </a:rPr>
                <a:t>소요시간</a:t>
              </a:r>
              <a:r>
                <a:rPr lang="en-US" altLang="ko-KR" sz="1600" b="1" dirty="0" smtClean="0">
                  <a:latin typeface="+mn-ea"/>
                </a:rPr>
                <a:t>: </a:t>
              </a:r>
              <a:r>
                <a:rPr lang="en-US" altLang="ko-KR" b="1" dirty="0" smtClean="0">
                  <a:solidFill>
                    <a:srgbClr val="FF3333"/>
                  </a:solidFill>
                  <a:latin typeface="+mn-ea"/>
                </a:rPr>
                <a:t>30 </a:t>
              </a:r>
              <a:r>
                <a:rPr lang="ko-KR" altLang="en-US" b="1" dirty="0" smtClean="0">
                  <a:solidFill>
                    <a:srgbClr val="FF3333"/>
                  </a:solidFill>
                  <a:latin typeface="+mn-ea"/>
                </a:rPr>
                <a:t>분</a:t>
              </a:r>
              <a:endParaRPr lang="ko-KR" altLang="en-US" b="1" dirty="0">
                <a:solidFill>
                  <a:srgbClr val="FF3333"/>
                </a:solidFill>
                <a:latin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48580" y="4100106"/>
              <a:ext cx="1737360" cy="8292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ko-KR" altLang="en-US" sz="1600" b="1" dirty="0" smtClean="0"/>
                <a:t>신청서 작성 및 팩스 접수</a:t>
              </a:r>
              <a:endParaRPr lang="ko-KR" altLang="en-US" sz="16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05275" y="4106773"/>
              <a:ext cx="1737360" cy="8292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ko-KR" altLang="en-US" sz="1600" b="1" dirty="0" smtClean="0"/>
                <a:t>개통 처리</a:t>
              </a:r>
              <a:endParaRPr lang="ko-KR" altLang="en-US" sz="16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68762" y="4092127"/>
              <a:ext cx="1737360" cy="8292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ko-KR" altLang="en-US" sz="1600" b="1" dirty="0" err="1" smtClean="0"/>
                <a:t>세팅</a:t>
              </a:r>
              <a:endParaRPr lang="en-US" altLang="ko-KR" sz="1600" b="1" dirty="0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460282" y="4077072"/>
              <a:ext cx="1737360" cy="8292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ko-KR" altLang="en-US" sz="1600" b="1" dirty="0" smtClean="0"/>
                <a:t>그룹웨어 사용</a:t>
              </a:r>
              <a:endParaRPr lang="en-US" altLang="ko-KR" sz="1600" b="1" dirty="0" smtClean="0"/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550863" y="1341438"/>
            <a:ext cx="11017250" cy="53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8E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897353" y="1427556"/>
            <a:ext cx="103309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err="1" smtClean="0">
                <a:latin typeface="+mn-ea"/>
              </a:rPr>
              <a:t>olleh</a:t>
            </a:r>
            <a:r>
              <a:rPr lang="en-US" altLang="ko-KR" sz="1700" b="1" dirty="0" smtClean="0">
                <a:latin typeface="+mn-ea"/>
              </a:rPr>
              <a:t> </a:t>
            </a:r>
            <a:r>
              <a:rPr lang="ko-KR" altLang="en-US" sz="1700" b="1" dirty="0" err="1" smtClean="0">
                <a:latin typeface="+mn-ea"/>
              </a:rPr>
              <a:t>비즈메카</a:t>
            </a:r>
            <a:r>
              <a:rPr lang="ko-KR" altLang="en-US" sz="1700" b="1" dirty="0" smtClean="0">
                <a:latin typeface="+mn-ea"/>
              </a:rPr>
              <a:t> 그룹웨어는 쉽고 빠르게 </a:t>
            </a:r>
            <a:r>
              <a:rPr lang="ko-KR" altLang="en-US" sz="1700" b="1" dirty="0" err="1" smtClean="0">
                <a:latin typeface="+mn-ea"/>
              </a:rPr>
              <a:t>세팅하여</a:t>
            </a:r>
            <a:r>
              <a:rPr lang="ko-KR" altLang="en-US" sz="1700" b="1" dirty="0" smtClean="0">
                <a:latin typeface="+mn-ea"/>
              </a:rPr>
              <a:t> 사용할 수 있습니다</a:t>
            </a:r>
            <a:r>
              <a:rPr lang="en-US" altLang="ko-KR" sz="1700" b="1" dirty="0" smtClean="0">
                <a:latin typeface="+mn-ea"/>
              </a:rPr>
              <a:t>.</a:t>
            </a:r>
            <a:endParaRPr lang="ko-KR" altLang="en-US" sz="1700" b="1" dirty="0">
              <a:latin typeface="+mn-ea"/>
            </a:endParaRP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566251" y="5624838"/>
            <a:ext cx="10991104" cy="882689"/>
          </a:xfrm>
          <a:prstGeom prst="round2DiagRect">
            <a:avLst>
              <a:gd name="adj1" fmla="val 18244"/>
              <a:gd name="adj2" fmla="val 0"/>
            </a:avLst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신청서 작성 후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협력사에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 접수 하시면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담당자를 배정하여 개통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해피콜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세팅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교육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방문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원격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까지 </a:t>
            </a:r>
            <a:r>
              <a:rPr lang="ko-KR" altLang="en-US" sz="1400" dirty="0" err="1" smtClean="0">
                <a:solidFill>
                  <a:schemeClr val="tx1"/>
                </a:solidFill>
                <a:latin typeface="+mn-ea"/>
              </a:rPr>
              <a:t>원스톱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 지원합니다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 lvl="1" algn="ctr"/>
            <a:endParaRPr lang="en-US" altLang="ko-KR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2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07. 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도입절차</a:t>
            </a:r>
            <a:endParaRPr lang="en-US" altLang="ko-K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47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그림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78" y="3246176"/>
            <a:ext cx="9843259" cy="2113510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086" y="2673757"/>
            <a:ext cx="1590897" cy="485843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642" y="2709747"/>
            <a:ext cx="1533739" cy="466790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3603" y="2618363"/>
            <a:ext cx="1928526" cy="663919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4807" y="2616730"/>
            <a:ext cx="2118784" cy="599896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4934" y="5445274"/>
            <a:ext cx="1638529" cy="562053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3330" y="5445274"/>
            <a:ext cx="2391109" cy="466790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24897" y="5420574"/>
            <a:ext cx="2638793" cy="428685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0914" y="5445274"/>
            <a:ext cx="1981477" cy="504895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550863" y="1341438"/>
            <a:ext cx="11017250" cy="763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8E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제목 3"/>
          <p:cNvSpPr txBox="1">
            <a:spLocks/>
          </p:cNvSpPr>
          <p:nvPr/>
        </p:nvSpPr>
        <p:spPr>
          <a:xfrm>
            <a:off x="868140" y="329904"/>
            <a:ext cx="10812081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08.  </a:t>
            </a:r>
            <a:r>
              <a:rPr lang="ko-KR" altLang="en-US" sz="3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</a:t>
            </a:r>
            <a:r>
              <a:rPr lang="ko-KR" altLang="en-US" sz="3200" b="1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고객사</a:t>
            </a:r>
            <a:endParaRPr lang="en-US" altLang="ko-KR" sz="32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9843" y="1420925"/>
            <a:ext cx="107982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+mn-ea"/>
              </a:rPr>
              <a:t>KT </a:t>
            </a:r>
            <a:r>
              <a:rPr lang="en-US" altLang="ko-KR" sz="1700" b="1" dirty="0" err="1">
                <a:latin typeface="+mn-ea"/>
              </a:rPr>
              <a:t>o</a:t>
            </a:r>
            <a:r>
              <a:rPr lang="en-US" altLang="ko-KR" sz="1700" b="1" dirty="0" err="1" smtClean="0">
                <a:latin typeface="+mn-ea"/>
              </a:rPr>
              <a:t>lleh</a:t>
            </a:r>
            <a:r>
              <a:rPr lang="en-US" altLang="ko-KR" sz="1700" b="1" dirty="0" smtClean="0">
                <a:latin typeface="+mn-ea"/>
              </a:rPr>
              <a:t> </a:t>
            </a:r>
            <a:r>
              <a:rPr lang="ko-KR" altLang="en-US" sz="1700" b="1" dirty="0" err="1" smtClean="0">
                <a:latin typeface="+mn-ea"/>
              </a:rPr>
              <a:t>비즈메카</a:t>
            </a:r>
            <a:r>
              <a:rPr lang="ko-KR" altLang="en-US" sz="1700" b="1" dirty="0" smtClean="0">
                <a:latin typeface="+mn-ea"/>
              </a:rPr>
              <a:t> 그룹웨어는 </a:t>
            </a:r>
            <a:r>
              <a:rPr lang="en-US" altLang="ko-KR" sz="1700" b="1" dirty="0" smtClean="0">
                <a:latin typeface="+mn-ea"/>
              </a:rPr>
              <a:t>2,100</a:t>
            </a:r>
            <a:r>
              <a:rPr lang="ko-KR" altLang="en-US" sz="1700" b="1" dirty="0" smtClean="0">
                <a:latin typeface="+mn-ea"/>
              </a:rPr>
              <a:t>여 중견</a:t>
            </a:r>
            <a:r>
              <a:rPr lang="en-US" altLang="ko-KR" sz="1700" b="1" dirty="0" smtClean="0">
                <a:latin typeface="바탕" panose="02030600000101010101" pitchFamily="18" charset="-127"/>
                <a:ea typeface="바탕" panose="02030600000101010101" pitchFamily="18" charset="-127"/>
              </a:rPr>
              <a:t>•</a:t>
            </a:r>
            <a:r>
              <a:rPr lang="ko-KR" altLang="en-US" sz="1700" b="1" dirty="0" smtClean="0">
                <a:latin typeface="+mn-ea"/>
              </a:rPr>
              <a:t>중소업체에서 </a:t>
            </a:r>
            <a:r>
              <a:rPr lang="en-US" altLang="ko-KR" sz="1700" b="1" dirty="0" smtClean="0">
                <a:latin typeface="+mn-ea"/>
              </a:rPr>
              <a:t>60,000</a:t>
            </a:r>
            <a:r>
              <a:rPr lang="ko-KR" altLang="en-US" sz="1700" b="1" dirty="0" smtClean="0">
                <a:latin typeface="+mn-ea"/>
              </a:rPr>
              <a:t>여 유저가 사용중인</a:t>
            </a:r>
            <a:r>
              <a:rPr lang="en-US" altLang="ko-KR" sz="1700" b="1" dirty="0">
                <a:latin typeface="+mn-ea"/>
              </a:rPr>
              <a:t> </a:t>
            </a:r>
            <a:r>
              <a:rPr lang="ko-KR" altLang="en-US" sz="1700" b="1" dirty="0" smtClean="0">
                <a:latin typeface="+mn-ea"/>
              </a:rPr>
              <a:t>검증된 협업 솔루션</a:t>
            </a:r>
            <a:endParaRPr lang="en-US" altLang="ko-KR" sz="1700" b="1" dirty="0" smtClean="0">
              <a:latin typeface="+mn-ea"/>
            </a:endParaRPr>
          </a:p>
          <a:p>
            <a:r>
              <a:rPr lang="ko-KR" altLang="en-US" sz="1700" b="1" dirty="0" smtClean="0">
                <a:latin typeface="+mn-ea"/>
              </a:rPr>
              <a:t>입니다</a:t>
            </a:r>
            <a:r>
              <a:rPr lang="en-US" altLang="ko-KR" sz="1700" b="1" dirty="0" smtClean="0">
                <a:latin typeface="+mn-ea"/>
              </a:rPr>
              <a:t>.</a:t>
            </a:r>
            <a:endParaRPr lang="ko-KR" altLang="en-US" sz="17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343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075661"/>
            <a:ext cx="7620000" cy="26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973</Words>
  <Application>Microsoft Office PowerPoint</Application>
  <PresentationFormat>사용자 지정</PresentationFormat>
  <Paragraphs>211</Paragraphs>
  <Slides>13</Slides>
  <Notes>12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15" baseType="lpstr">
      <vt:lpstr>Office 테마</vt:lpstr>
      <vt:lpstr>디자인 사용자 지정</vt:lpstr>
      <vt:lpstr>olleh 비즈메카 그룹웨어   상담문의 1644-5892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NC-140</dc:creator>
  <cp:lastModifiedBy>USER03</cp:lastModifiedBy>
  <cp:revision>134</cp:revision>
  <cp:lastPrinted>2015-05-13T10:36:36Z</cp:lastPrinted>
  <dcterms:created xsi:type="dcterms:W3CDTF">2015-02-25T05:30:25Z</dcterms:created>
  <dcterms:modified xsi:type="dcterms:W3CDTF">2018-09-22T12:27:52Z</dcterms:modified>
</cp:coreProperties>
</file>