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4" r:id="rId1"/>
  </p:sldMasterIdLst>
  <p:notesMasterIdLst>
    <p:notesMasterId r:id="rId15"/>
  </p:notesMasterIdLst>
  <p:sldIdLst>
    <p:sldId id="291" r:id="rId2"/>
    <p:sldId id="257" r:id="rId3"/>
    <p:sldId id="288" r:id="rId4"/>
    <p:sldId id="273" r:id="rId5"/>
    <p:sldId id="275" r:id="rId6"/>
    <p:sldId id="276" r:id="rId7"/>
    <p:sldId id="290" r:id="rId8"/>
    <p:sldId id="303" r:id="rId9"/>
    <p:sldId id="277" r:id="rId10"/>
    <p:sldId id="284" r:id="rId11"/>
    <p:sldId id="285" r:id="rId12"/>
    <p:sldId id="286" r:id="rId13"/>
    <p:sldId id="293" r:id="rId14"/>
  </p:sldIdLst>
  <p:sldSz cx="9904413" cy="6858000"/>
  <p:notesSz cx="9934575" cy="6802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CC"/>
    <a:srgbClr val="FF66FF"/>
    <a:srgbClr val="B9D8F1"/>
    <a:srgbClr val="AF8A65"/>
    <a:srgbClr val="C99343"/>
    <a:srgbClr val="D1A25D"/>
    <a:srgbClr val="DCEBF8"/>
    <a:srgbClr val="CFE4F5"/>
    <a:srgbClr val="3E4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9773" autoAdjust="0"/>
  </p:normalViewPr>
  <p:slideViewPr>
    <p:cSldViewPr snapToObjects="1" showGuides="1">
      <p:cViewPr>
        <p:scale>
          <a:sx n="120" d="100"/>
          <a:sy n="120" d="100"/>
        </p:scale>
        <p:origin x="-702" y="222"/>
      </p:cViewPr>
      <p:guideLst>
        <p:guide orient="horz" pos="686"/>
        <p:guide orient="horz" pos="3952"/>
        <p:guide orient="horz" pos="1026"/>
        <p:guide orient="horz" pos="368"/>
        <p:guide pos="171"/>
        <p:guide pos="6067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7688" y="0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5788" y="509588"/>
            <a:ext cx="3683000" cy="2551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30563"/>
            <a:ext cx="7947025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61125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7688" y="6461125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7C1B7-6BED-4A37-9D10-8FD7920EB3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5904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18513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261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504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7198" y="274638"/>
            <a:ext cx="8913813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38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1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185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185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55003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99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7613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15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32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014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51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1913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34495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201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2012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2012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919705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38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22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7263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618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33210" y="6607985"/>
            <a:ext cx="194421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900" b="0" i="0" baseline="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900" b="0" i="0" baseline="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070 </a:t>
            </a:r>
            <a:r>
              <a:rPr lang="ko-KR" altLang="en-US" sz="900" b="0" i="0" baseline="0" dirty="0" err="1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ko-KR" altLang="en-US" sz="900" b="0" i="0" baseline="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 서비스</a:t>
            </a:r>
            <a:endParaRPr lang="ko-KR" altLang="en-US" sz="900" b="0" i="0" baseline="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Box 272"/>
          <p:cNvSpPr txBox="1">
            <a:spLocks noChangeArrowheads="1"/>
          </p:cNvSpPr>
          <p:nvPr/>
        </p:nvSpPr>
        <p:spPr bwMode="auto">
          <a:xfrm>
            <a:off x="799406" y="4907518"/>
            <a:ext cx="645705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4000" b="1" dirty="0" smtClean="0">
                <a:latin typeface="맑은 고딕" pitchFamily="50" charset="-127"/>
                <a:ea typeface="맑은 고딕" pitchFamily="50" charset="-127"/>
              </a:rPr>
              <a:t>LG U+ </a:t>
            </a:r>
            <a:r>
              <a:rPr lang="ko-KR" altLang="en-US" sz="4000" b="1" dirty="0" err="1" smtClean="0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ko-KR" altLang="en-US" sz="4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4000" b="1" dirty="0" smtClean="0">
                <a:latin typeface="맑은 고딕" pitchFamily="50" charset="-127"/>
                <a:ea typeface="맑은 고딕" pitchFamily="50" charset="-127"/>
              </a:rPr>
              <a:t>제안서</a:t>
            </a:r>
            <a:endParaRPr lang="ko-KR" altLang="en-US" sz="4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72"/>
          <p:cNvSpPr txBox="1">
            <a:spLocks noChangeArrowheads="1"/>
          </p:cNvSpPr>
          <p:nvPr/>
        </p:nvSpPr>
        <p:spPr bwMode="auto">
          <a:xfrm>
            <a:off x="801688" y="1544638"/>
            <a:ext cx="3789362" cy="341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Ⅰ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서비스 개요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 smtClean="0">
                <a:latin typeface="바탕체" pitchFamily="17" charset="-127"/>
                <a:ea typeface="바탕체" pitchFamily="17" charset="-127"/>
              </a:rPr>
              <a:t>Ⅱ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서비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스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특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징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Ⅲ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주요기능 및 이용요금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Ⅳ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제공 단말기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Ⅴ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부가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서비스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Ⅵ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서비스 장애지원 체계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ko-KR" sz="5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별첨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요금절감 효과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    2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부가서비스 기능비교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    3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 U</a:t>
            </a:r>
            <a:r>
              <a:rPr lang="en-US" altLang="ko-KR" sz="1600" b="1" baseline="30000" dirty="0"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070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이용 고객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670" y="6597352"/>
            <a:ext cx="1548000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148"/>
          <p:cNvSpPr>
            <a:spLocks noChangeArrowheads="1"/>
          </p:cNvSpPr>
          <p:nvPr/>
        </p:nvSpPr>
        <p:spPr bwMode="auto">
          <a:xfrm flipH="1">
            <a:off x="271463" y="2816225"/>
            <a:ext cx="5868987" cy="3457575"/>
          </a:xfrm>
          <a:prstGeom prst="roundRect">
            <a:avLst>
              <a:gd name="adj" fmla="val 1514"/>
            </a:avLst>
          </a:prstGeom>
          <a:solidFill>
            <a:srgbClr val="F5F9FD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9" name="Picture 6" descr="구름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1" t="36668" r="4254" b="32355"/>
          <a:stretch>
            <a:fillRect/>
          </a:stretch>
        </p:blipFill>
        <p:spPr bwMode="auto">
          <a:xfrm>
            <a:off x="3538538" y="2895600"/>
            <a:ext cx="2554287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55"/>
          <p:cNvSpPr>
            <a:spLocks noChangeArrowheads="1"/>
          </p:cNvSpPr>
          <p:nvPr/>
        </p:nvSpPr>
        <p:spPr bwMode="auto">
          <a:xfrm>
            <a:off x="3938588" y="3905250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고급형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101" name="Rectangle 69"/>
          <p:cNvSpPr>
            <a:spLocks noChangeArrowheads="1"/>
          </p:cNvSpPr>
          <p:nvPr/>
        </p:nvSpPr>
        <p:spPr bwMode="auto">
          <a:xfrm>
            <a:off x="5138614" y="3904506"/>
            <a:ext cx="4264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(IMS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3" name="AutoShape 95"/>
          <p:cNvSpPr>
            <a:spLocks noChangeArrowheads="1"/>
          </p:cNvSpPr>
          <p:nvPr/>
        </p:nvSpPr>
        <p:spPr bwMode="auto">
          <a:xfrm>
            <a:off x="404813" y="2968625"/>
            <a:ext cx="2593975" cy="1655763"/>
          </a:xfrm>
          <a:prstGeom prst="roundRect">
            <a:avLst>
              <a:gd name="adj" fmla="val 1727"/>
            </a:avLst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4104" name="AutoShape 97"/>
          <p:cNvSpPr>
            <a:spLocks noChangeArrowheads="1"/>
          </p:cNvSpPr>
          <p:nvPr/>
        </p:nvSpPr>
        <p:spPr bwMode="auto">
          <a:xfrm>
            <a:off x="404813" y="4805363"/>
            <a:ext cx="2593975" cy="1331912"/>
          </a:xfrm>
          <a:prstGeom prst="roundRect">
            <a:avLst>
              <a:gd name="adj" fmla="val 2264"/>
            </a:avLst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4105" name="AutoShape 1148" descr="밝은 하향 대각선"/>
          <p:cNvSpPr>
            <a:spLocks noChangeArrowheads="1"/>
          </p:cNvSpPr>
          <p:nvPr/>
        </p:nvSpPr>
        <p:spPr bwMode="auto">
          <a:xfrm flipH="1">
            <a:off x="6319838" y="2816225"/>
            <a:ext cx="3311525" cy="3457575"/>
          </a:xfrm>
          <a:prstGeom prst="roundRect">
            <a:avLst>
              <a:gd name="adj" fmla="val 1292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anchor="ctr"/>
          <a:lstStyle/>
          <a:p>
            <a:pPr defTabSz="995363"/>
            <a:endParaRPr lang="ko-KR" altLang="ko-KR" sz="1900"/>
          </a:p>
        </p:txBody>
      </p:sp>
      <p:sp>
        <p:nvSpPr>
          <p:cNvPr id="41" name="직사각형 40"/>
          <p:cNvSpPr/>
          <p:nvPr/>
        </p:nvSpPr>
        <p:spPr>
          <a:xfrm>
            <a:off x="274638" y="1431925"/>
            <a:ext cx="9356725" cy="809625"/>
          </a:xfrm>
          <a:prstGeom prst="rect">
            <a:avLst/>
          </a:prstGeom>
          <a:solidFill>
            <a:srgbClr val="E3E3E3"/>
          </a:solidFill>
          <a:ln>
            <a:noFill/>
            <a:prstDash val="sysDot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Char char="•"/>
              <a:defRPr/>
            </a:pPr>
            <a:endParaRPr lang="ko-KR" altLang="en-US" sz="900" b="1" dirty="0">
              <a:solidFill>
                <a:prstClr val="white"/>
              </a:solidFill>
            </a:endParaRPr>
          </a:p>
        </p:txBody>
      </p:sp>
      <p:sp>
        <p:nvSpPr>
          <p:cNvPr id="4107" name="직사각형 51"/>
          <p:cNvSpPr>
            <a:spLocks noChangeArrowheads="1"/>
          </p:cNvSpPr>
          <p:nvPr/>
        </p:nvSpPr>
        <p:spPr bwMode="auto">
          <a:xfrm>
            <a:off x="274638" y="1412875"/>
            <a:ext cx="9356725" cy="460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95363"/>
            <a:endParaRPr lang="ko-KR" altLang="ko-KR" sz="1900"/>
          </a:p>
        </p:txBody>
      </p:sp>
      <p:sp>
        <p:nvSpPr>
          <p:cNvPr id="4108" name="직사각형 52"/>
          <p:cNvSpPr>
            <a:spLocks noChangeArrowheads="1"/>
          </p:cNvSpPr>
          <p:nvPr/>
        </p:nvSpPr>
        <p:spPr bwMode="auto">
          <a:xfrm>
            <a:off x="452438" y="1079500"/>
            <a:ext cx="37417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LG U+ </a:t>
            </a:r>
            <a:r>
              <a:rPr lang="ko-KR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16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16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서비스는</a:t>
            </a:r>
            <a:r>
              <a:rPr lang="en-US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…</a:t>
            </a:r>
          </a:p>
        </p:txBody>
      </p:sp>
      <p:sp>
        <p:nvSpPr>
          <p:cNvPr id="4109" name="직사각형 53"/>
          <p:cNvSpPr>
            <a:spLocks noChangeArrowheads="1"/>
          </p:cNvSpPr>
          <p:nvPr/>
        </p:nvSpPr>
        <p:spPr bwMode="auto">
          <a:xfrm>
            <a:off x="274638" y="1071563"/>
            <a:ext cx="127000" cy="387350"/>
          </a:xfrm>
          <a:prstGeom prst="rect">
            <a:avLst/>
          </a:prstGeom>
          <a:solidFill>
            <a:srgbClr val="E5038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4110" name="직사각형 41"/>
          <p:cNvSpPr>
            <a:spLocks noChangeArrowheads="1"/>
          </p:cNvSpPr>
          <p:nvPr/>
        </p:nvSpPr>
        <p:spPr bwMode="auto">
          <a:xfrm>
            <a:off x="375443" y="1524000"/>
            <a:ext cx="91852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spcBef>
                <a:spcPts val="100"/>
              </a:spcBef>
            </a:pP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별도의 구내교환기 </a:t>
            </a:r>
            <a:r>
              <a:rPr lang="ko-KR" altLang="ko-KR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설치없이</a:t>
            </a: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IP</a:t>
            </a:r>
            <a:r>
              <a:rPr lang="ko-KR" altLang="ko-KR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폰을</a:t>
            </a: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이용하여 내선통화, 착신전환, </a:t>
            </a:r>
            <a:r>
              <a:rPr lang="ko-KR" altLang="ko-KR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당겨받기</a:t>
            </a: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등 기업용 통신서비스를 편리하게 사용하실 수 있으며, 업무용 PC와 연동하여 발신자 정보표시, 메신저, CRM 등 IP기반의 다양한 </a:t>
            </a:r>
            <a:r>
              <a:rPr lang="ko-KR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부가기능까지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이용하실 </a:t>
            </a: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 있는 서비스입니다. </a:t>
            </a:r>
          </a:p>
        </p:txBody>
      </p:sp>
      <p:grpSp>
        <p:nvGrpSpPr>
          <p:cNvPr id="4111" name="Group 165"/>
          <p:cNvGrpSpPr>
            <a:grpSpLocks/>
          </p:cNvGrpSpPr>
          <p:nvPr/>
        </p:nvGrpSpPr>
        <p:grpSpPr bwMode="auto">
          <a:xfrm>
            <a:off x="8313960" y="3284984"/>
            <a:ext cx="1174750" cy="755650"/>
            <a:chOff x="5235" y="2518"/>
            <a:chExt cx="816" cy="524"/>
          </a:xfrm>
        </p:grpSpPr>
        <p:pic>
          <p:nvPicPr>
            <p:cNvPr id="4200" name="Picture 18" descr="wifi전화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7" y="2518"/>
              <a:ext cx="397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" name="Picture 28" descr="wifi전화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5" y="2632"/>
              <a:ext cx="397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" name="Picture 29" descr="wifi전화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4" y="2632"/>
              <a:ext cx="397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12" name="Picture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575" y="5473700"/>
            <a:ext cx="434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grpSp>
        <p:nvGrpSpPr>
          <p:cNvPr id="4113" name="Group 45"/>
          <p:cNvGrpSpPr>
            <a:grpSpLocks/>
          </p:cNvGrpSpPr>
          <p:nvPr/>
        </p:nvGrpSpPr>
        <p:grpSpPr bwMode="auto">
          <a:xfrm>
            <a:off x="271463" y="2492375"/>
            <a:ext cx="1214437" cy="182563"/>
            <a:chOff x="171" y="1323"/>
            <a:chExt cx="765" cy="115"/>
          </a:xfrm>
        </p:grpSpPr>
        <p:sp>
          <p:nvSpPr>
            <p:cNvPr id="4197" name="Text Box 20"/>
            <p:cNvSpPr txBox="1">
              <a:spLocks noChangeArrowheads="1"/>
            </p:cNvSpPr>
            <p:nvPr/>
          </p:nvSpPr>
          <p:spPr bwMode="auto">
            <a:xfrm>
              <a:off x="326" y="1323"/>
              <a:ext cx="61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서비스 구성도</a:t>
              </a:r>
            </a:p>
          </p:txBody>
        </p:sp>
        <p:sp>
          <p:nvSpPr>
            <p:cNvPr id="4198" name="직사각형 516"/>
            <p:cNvSpPr>
              <a:spLocks noChangeArrowheads="1"/>
            </p:cNvSpPr>
            <p:nvPr/>
          </p:nvSpPr>
          <p:spPr bwMode="auto">
            <a:xfrm>
              <a:off x="171" y="1325"/>
              <a:ext cx="113" cy="112"/>
            </a:xfrm>
            <a:prstGeom prst="rect">
              <a:avLst/>
            </a:prstGeom>
            <a:solidFill>
              <a:srgbClr val="518A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99" name="이등변 삼각형 517"/>
            <p:cNvSpPr>
              <a:spLocks noChangeArrowheads="1"/>
            </p:cNvSpPr>
            <p:nvPr/>
          </p:nvSpPr>
          <p:spPr bwMode="auto">
            <a:xfrm rot="5400000">
              <a:off x="204" y="1356"/>
              <a:ext cx="56" cy="4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114" name="Group 49"/>
          <p:cNvGrpSpPr>
            <a:grpSpLocks/>
          </p:cNvGrpSpPr>
          <p:nvPr/>
        </p:nvGrpSpPr>
        <p:grpSpPr bwMode="auto">
          <a:xfrm>
            <a:off x="6367463" y="2492375"/>
            <a:ext cx="1573212" cy="182563"/>
            <a:chOff x="3247" y="1323"/>
            <a:chExt cx="991" cy="115"/>
          </a:xfrm>
        </p:grpSpPr>
        <p:sp>
          <p:nvSpPr>
            <p:cNvPr id="4194" name="Text Box 20"/>
            <p:cNvSpPr txBox="1">
              <a:spLocks noChangeArrowheads="1"/>
            </p:cNvSpPr>
            <p:nvPr/>
          </p:nvSpPr>
          <p:spPr bwMode="auto">
            <a:xfrm>
              <a:off x="3402" y="1323"/>
              <a:ext cx="83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고객사 댁내 구성도</a:t>
              </a:r>
            </a:p>
          </p:txBody>
        </p:sp>
        <p:sp>
          <p:nvSpPr>
            <p:cNvPr id="4195" name="직사각형 516"/>
            <p:cNvSpPr>
              <a:spLocks noChangeArrowheads="1"/>
            </p:cNvSpPr>
            <p:nvPr/>
          </p:nvSpPr>
          <p:spPr bwMode="auto">
            <a:xfrm>
              <a:off x="3247" y="1325"/>
              <a:ext cx="113" cy="112"/>
            </a:xfrm>
            <a:prstGeom prst="rect">
              <a:avLst/>
            </a:prstGeom>
            <a:solidFill>
              <a:srgbClr val="518A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96" name="이등변 삼각형 517"/>
            <p:cNvSpPr>
              <a:spLocks noChangeArrowheads="1"/>
            </p:cNvSpPr>
            <p:nvPr/>
          </p:nvSpPr>
          <p:spPr bwMode="auto">
            <a:xfrm rot="5400000">
              <a:off x="3280" y="1356"/>
              <a:ext cx="56" cy="4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115" name="Rectangle 59"/>
          <p:cNvSpPr>
            <a:spLocks noChangeArrowheads="1"/>
          </p:cNvSpPr>
          <p:nvPr/>
        </p:nvSpPr>
        <p:spPr bwMode="auto">
          <a:xfrm>
            <a:off x="7335838" y="3333440"/>
            <a:ext cx="279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IP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폰</a:t>
            </a:r>
          </a:p>
        </p:txBody>
      </p:sp>
      <p:sp>
        <p:nvSpPr>
          <p:cNvPr id="4116" name="Rectangle 62"/>
          <p:cNvSpPr>
            <a:spLocks noChangeArrowheads="1"/>
          </p:cNvSpPr>
          <p:nvPr/>
        </p:nvSpPr>
        <p:spPr bwMode="auto">
          <a:xfrm>
            <a:off x="8675698" y="4068254"/>
            <a:ext cx="3746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dirty="0" err="1">
                <a:latin typeface="맑은 고딕" pitchFamily="50" charset="-127"/>
                <a:ea typeface="맑은 고딕" pitchFamily="50" charset="-127"/>
              </a:rPr>
              <a:t>WiFi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폰</a:t>
            </a:r>
          </a:p>
        </p:txBody>
      </p:sp>
      <p:sp>
        <p:nvSpPr>
          <p:cNvPr id="4117" name="Rectangle 63"/>
          <p:cNvSpPr>
            <a:spLocks noChangeArrowheads="1"/>
          </p:cNvSpPr>
          <p:nvPr/>
        </p:nvSpPr>
        <p:spPr bwMode="auto">
          <a:xfrm>
            <a:off x="7397750" y="4509120"/>
            <a:ext cx="1571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en-US" sz="1000">
                <a:latin typeface="맑은 고딕" pitchFamily="50" charset="-127"/>
                <a:ea typeface="맑은 고딕" pitchFamily="50" charset="-127"/>
              </a:rPr>
              <a:t>AP</a:t>
            </a:r>
          </a:p>
        </p:txBody>
      </p:sp>
      <p:sp>
        <p:nvSpPr>
          <p:cNvPr id="4118" name="Rectangle 67"/>
          <p:cNvSpPr>
            <a:spLocks noChangeArrowheads="1"/>
          </p:cNvSpPr>
          <p:nvPr/>
        </p:nvSpPr>
        <p:spPr bwMode="auto">
          <a:xfrm>
            <a:off x="9136063" y="5894388"/>
            <a:ext cx="25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en-US" sz="1000">
                <a:latin typeface="맑은 고딕" pitchFamily="50" charset="-127"/>
                <a:ea typeface="맑은 고딕" pitchFamily="50" charset="-127"/>
              </a:rPr>
              <a:t>팩스</a:t>
            </a:r>
          </a:p>
        </p:txBody>
      </p:sp>
      <p:sp>
        <p:nvSpPr>
          <p:cNvPr id="4119" name="Rectangle 68"/>
          <p:cNvSpPr>
            <a:spLocks noChangeArrowheads="1"/>
          </p:cNvSpPr>
          <p:nvPr/>
        </p:nvSpPr>
        <p:spPr bwMode="auto">
          <a:xfrm>
            <a:off x="7178675" y="5894388"/>
            <a:ext cx="5953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en-US" sz="1000">
                <a:latin typeface="맑은 고딕" pitchFamily="50" charset="-127"/>
                <a:ea typeface="맑은 고딕" pitchFamily="50" charset="-127"/>
              </a:rPr>
              <a:t>1Port CPG</a:t>
            </a:r>
          </a:p>
        </p:txBody>
      </p:sp>
      <p:cxnSp>
        <p:nvCxnSpPr>
          <p:cNvPr id="4120" name="AutoShape 72"/>
          <p:cNvCxnSpPr>
            <a:cxnSpLocks noChangeShapeType="1"/>
            <a:stCxn id="4145" idx="1"/>
            <a:endCxn id="4142" idx="3"/>
          </p:cNvCxnSpPr>
          <p:nvPr/>
        </p:nvCxnSpPr>
        <p:spPr bwMode="auto">
          <a:xfrm rot="10800000">
            <a:off x="874713" y="3448050"/>
            <a:ext cx="585787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1" name="AutoShape 73"/>
          <p:cNvCxnSpPr>
            <a:cxnSpLocks noChangeShapeType="1"/>
            <a:stCxn id="4146" idx="1"/>
            <a:endCxn id="4143" idx="3"/>
          </p:cNvCxnSpPr>
          <p:nvPr/>
        </p:nvCxnSpPr>
        <p:spPr bwMode="auto">
          <a:xfrm rot="10800000">
            <a:off x="874713" y="3894138"/>
            <a:ext cx="585787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2" name="AutoShape 74"/>
          <p:cNvCxnSpPr>
            <a:cxnSpLocks noChangeShapeType="1"/>
            <a:stCxn id="4175" idx="1"/>
            <a:endCxn id="4144" idx="3"/>
          </p:cNvCxnSpPr>
          <p:nvPr/>
        </p:nvCxnSpPr>
        <p:spPr bwMode="auto">
          <a:xfrm rot="10800000">
            <a:off x="874713" y="4354513"/>
            <a:ext cx="585787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3" name="AutoShape 75"/>
          <p:cNvCxnSpPr>
            <a:cxnSpLocks noChangeShapeType="1"/>
            <a:endCxn id="4175" idx="3"/>
          </p:cNvCxnSpPr>
          <p:nvPr/>
        </p:nvCxnSpPr>
        <p:spPr bwMode="auto">
          <a:xfrm rot="10800000" flipV="1">
            <a:off x="1568450" y="3894138"/>
            <a:ext cx="493713" cy="460375"/>
          </a:xfrm>
          <a:prstGeom prst="bentConnector3">
            <a:avLst>
              <a:gd name="adj1" fmla="val 49838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4" name="AutoShape 76"/>
          <p:cNvCxnSpPr>
            <a:cxnSpLocks noChangeShapeType="1"/>
            <a:endCxn id="4145" idx="3"/>
          </p:cNvCxnSpPr>
          <p:nvPr/>
        </p:nvCxnSpPr>
        <p:spPr bwMode="auto">
          <a:xfrm rot="10800000">
            <a:off x="1568450" y="3448050"/>
            <a:ext cx="493713" cy="446088"/>
          </a:xfrm>
          <a:prstGeom prst="bentConnector3">
            <a:avLst>
              <a:gd name="adj1" fmla="val 49838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5" name="AutoShape 77"/>
          <p:cNvCxnSpPr>
            <a:cxnSpLocks noChangeShapeType="1"/>
            <a:stCxn id="4147" idx="1"/>
            <a:endCxn id="4146" idx="3"/>
          </p:cNvCxnSpPr>
          <p:nvPr/>
        </p:nvCxnSpPr>
        <p:spPr bwMode="auto">
          <a:xfrm rot="10800000">
            <a:off x="1568450" y="3894138"/>
            <a:ext cx="641350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6" name="AutoShape 78"/>
          <p:cNvCxnSpPr>
            <a:cxnSpLocks noChangeShapeType="1"/>
            <a:stCxn id="4155" idx="0"/>
            <a:endCxn id="4148" idx="2"/>
          </p:cNvCxnSpPr>
          <p:nvPr/>
        </p:nvCxnSpPr>
        <p:spPr bwMode="auto">
          <a:xfrm rot="-5400000">
            <a:off x="650875" y="5614988"/>
            <a:ext cx="396875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7" name="AutoShape 79"/>
          <p:cNvCxnSpPr>
            <a:cxnSpLocks noChangeShapeType="1"/>
            <a:stCxn id="4156" idx="0"/>
            <a:endCxn id="4173" idx="2"/>
          </p:cNvCxnSpPr>
          <p:nvPr/>
        </p:nvCxnSpPr>
        <p:spPr bwMode="auto">
          <a:xfrm rot="-5400000">
            <a:off x="1557337" y="5614988"/>
            <a:ext cx="396875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8" name="AutoShape 82"/>
          <p:cNvCxnSpPr>
            <a:cxnSpLocks noChangeShapeType="1"/>
            <a:stCxn id="4176" idx="1"/>
            <a:endCxn id="4130" idx="3"/>
          </p:cNvCxnSpPr>
          <p:nvPr/>
        </p:nvCxnSpPr>
        <p:spPr bwMode="auto">
          <a:xfrm rot="10800000" flipV="1">
            <a:off x="6870701" y="3117539"/>
            <a:ext cx="320675" cy="145287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9" name="AutoShape 84"/>
          <p:cNvCxnSpPr>
            <a:cxnSpLocks noChangeShapeType="1"/>
          </p:cNvCxnSpPr>
          <p:nvPr/>
        </p:nvCxnSpPr>
        <p:spPr bwMode="auto">
          <a:xfrm rot="10800000">
            <a:off x="7635875" y="5670550"/>
            <a:ext cx="1409700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30" name="Picture 8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88" y="4432300"/>
            <a:ext cx="468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90" descr="와이파이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5905">
            <a:off x="7962977" y="4302704"/>
            <a:ext cx="2889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32" name="AutoShape 91"/>
          <p:cNvCxnSpPr>
            <a:cxnSpLocks noChangeShapeType="1"/>
          </p:cNvCxnSpPr>
          <p:nvPr/>
        </p:nvCxnSpPr>
        <p:spPr bwMode="auto">
          <a:xfrm rot="10800000">
            <a:off x="7040439" y="4329099"/>
            <a:ext cx="180000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33" name="AutoShape 92"/>
          <p:cNvCxnSpPr>
            <a:cxnSpLocks noChangeShapeType="1"/>
            <a:stCxn id="4171" idx="1"/>
          </p:cNvCxnSpPr>
          <p:nvPr/>
        </p:nvCxnSpPr>
        <p:spPr bwMode="auto">
          <a:xfrm rot="10800000">
            <a:off x="6870700" y="4570413"/>
            <a:ext cx="533400" cy="1082675"/>
          </a:xfrm>
          <a:prstGeom prst="bentConnector3">
            <a:avLst>
              <a:gd name="adj1" fmla="val 69639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34" name="Picture 9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588" y="3695700"/>
            <a:ext cx="3683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9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756025"/>
            <a:ext cx="468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cxnSp>
        <p:nvCxnSpPr>
          <p:cNvPr id="4136" name="AutoShape 103"/>
          <p:cNvCxnSpPr>
            <a:cxnSpLocks noChangeShapeType="1"/>
            <a:endCxn id="4173" idx="0"/>
          </p:cNvCxnSpPr>
          <p:nvPr/>
        </p:nvCxnSpPr>
        <p:spPr bwMode="auto">
          <a:xfrm rot="10800000" flipV="1">
            <a:off x="1755775" y="5099050"/>
            <a:ext cx="969963" cy="209550"/>
          </a:xfrm>
          <a:prstGeom prst="bentConnector2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37" name="AutoShape 104"/>
          <p:cNvCxnSpPr>
            <a:cxnSpLocks noChangeShapeType="1"/>
            <a:endCxn id="4148" idx="0"/>
          </p:cNvCxnSpPr>
          <p:nvPr/>
        </p:nvCxnSpPr>
        <p:spPr bwMode="auto">
          <a:xfrm rot="10800000" flipV="1">
            <a:off x="849313" y="5099050"/>
            <a:ext cx="1876425" cy="209550"/>
          </a:xfrm>
          <a:prstGeom prst="bentConnector2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38" name="AutoShape 105"/>
          <p:cNvCxnSpPr>
            <a:cxnSpLocks noChangeShapeType="1"/>
            <a:endCxn id="4147" idx="3"/>
          </p:cNvCxnSpPr>
          <p:nvPr/>
        </p:nvCxnSpPr>
        <p:spPr bwMode="auto">
          <a:xfrm rot="10800000">
            <a:off x="2317750" y="3894138"/>
            <a:ext cx="425450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39" name="AutoShape 106"/>
          <p:cNvCxnSpPr>
            <a:cxnSpLocks noChangeShapeType="1"/>
          </p:cNvCxnSpPr>
          <p:nvPr/>
        </p:nvCxnSpPr>
        <p:spPr bwMode="auto">
          <a:xfrm rot="10800000">
            <a:off x="3211513" y="3894138"/>
            <a:ext cx="219075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40" name="AutoShape 117"/>
          <p:cNvCxnSpPr>
            <a:cxnSpLocks noChangeShapeType="1"/>
          </p:cNvCxnSpPr>
          <p:nvPr/>
        </p:nvCxnSpPr>
        <p:spPr bwMode="auto">
          <a:xfrm>
            <a:off x="3211513" y="3894138"/>
            <a:ext cx="17462" cy="1204912"/>
          </a:xfrm>
          <a:prstGeom prst="bentConnector3">
            <a:avLst>
              <a:gd name="adj1" fmla="val 1400000"/>
            </a:avLst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cxnSp>
      <p:cxnSp>
        <p:nvCxnSpPr>
          <p:cNvPr id="4141" name="AutoShape 118"/>
          <p:cNvCxnSpPr>
            <a:cxnSpLocks noChangeShapeType="1"/>
          </p:cNvCxnSpPr>
          <p:nvPr/>
        </p:nvCxnSpPr>
        <p:spPr bwMode="auto">
          <a:xfrm>
            <a:off x="3211513" y="3894138"/>
            <a:ext cx="17462" cy="1204912"/>
          </a:xfrm>
          <a:prstGeom prst="bentConnector3">
            <a:avLst>
              <a:gd name="adj1" fmla="val 3581819"/>
            </a:avLst>
          </a:prstGeom>
          <a:noFill/>
          <a:ln w="15875">
            <a:solidFill>
              <a:srgbClr val="CC0000"/>
            </a:solidFill>
            <a:prstDash val="sysDash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42" name="Rectangle 120"/>
          <p:cNvSpPr>
            <a:spLocks noChangeArrowheads="1"/>
          </p:cNvSpPr>
          <p:nvPr/>
        </p:nvSpPr>
        <p:spPr bwMode="auto">
          <a:xfrm>
            <a:off x="766763" y="3394075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3" name="Rectangle 121"/>
          <p:cNvSpPr>
            <a:spLocks noChangeArrowheads="1"/>
          </p:cNvSpPr>
          <p:nvPr/>
        </p:nvSpPr>
        <p:spPr bwMode="auto">
          <a:xfrm>
            <a:off x="766763" y="3840163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4" name="Rectangle 122"/>
          <p:cNvSpPr>
            <a:spLocks noChangeArrowheads="1"/>
          </p:cNvSpPr>
          <p:nvPr/>
        </p:nvSpPr>
        <p:spPr bwMode="auto">
          <a:xfrm>
            <a:off x="766763" y="4300538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5" name="Rectangle 123"/>
          <p:cNvSpPr>
            <a:spLocks noChangeArrowheads="1"/>
          </p:cNvSpPr>
          <p:nvPr/>
        </p:nvSpPr>
        <p:spPr bwMode="auto">
          <a:xfrm>
            <a:off x="1460500" y="3394075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6" name="Rectangle 124"/>
          <p:cNvSpPr>
            <a:spLocks noChangeArrowheads="1"/>
          </p:cNvSpPr>
          <p:nvPr/>
        </p:nvSpPr>
        <p:spPr bwMode="auto">
          <a:xfrm>
            <a:off x="1460500" y="3840163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7" name="Rectangle 126"/>
          <p:cNvSpPr>
            <a:spLocks noChangeArrowheads="1"/>
          </p:cNvSpPr>
          <p:nvPr/>
        </p:nvSpPr>
        <p:spPr bwMode="auto">
          <a:xfrm>
            <a:off x="2209800" y="3840163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8" name="Rectangle 128"/>
          <p:cNvSpPr>
            <a:spLocks noChangeArrowheads="1"/>
          </p:cNvSpPr>
          <p:nvPr/>
        </p:nvSpPr>
        <p:spPr bwMode="auto">
          <a:xfrm>
            <a:off x="795338" y="5308600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49" name="Picture 15" descr="전화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321945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0" name="Picture 16" descr="전화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3665538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1" name="Picture 17" descr="노트북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3743325"/>
            <a:ext cx="4699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2" name="Picture 23" descr="노트북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3297238"/>
            <a:ext cx="4699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3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157663"/>
            <a:ext cx="434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4154" name="Picture 4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3784600"/>
            <a:ext cx="5048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sp>
        <p:nvSpPr>
          <p:cNvPr id="4155" name="Rectangle 129"/>
          <p:cNvSpPr>
            <a:spLocks noChangeArrowheads="1"/>
          </p:cNvSpPr>
          <p:nvPr/>
        </p:nvSpPr>
        <p:spPr bwMode="auto">
          <a:xfrm>
            <a:off x="795338" y="5813425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56" name="Rectangle 131"/>
          <p:cNvSpPr>
            <a:spLocks noChangeArrowheads="1"/>
          </p:cNvSpPr>
          <p:nvPr/>
        </p:nvSpPr>
        <p:spPr bwMode="auto">
          <a:xfrm>
            <a:off x="1701800" y="5813425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57" name="Picture 24" descr="전화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16255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8" name="Picture 26" descr="노트북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5753100"/>
            <a:ext cx="4699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9" name="Picture 3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5661025"/>
            <a:ext cx="434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sp>
        <p:nvSpPr>
          <p:cNvPr id="4160" name="Rectangle 133"/>
          <p:cNvSpPr>
            <a:spLocks noChangeArrowheads="1"/>
          </p:cNvSpPr>
          <p:nvPr/>
        </p:nvSpPr>
        <p:spPr bwMode="auto">
          <a:xfrm>
            <a:off x="2890838" y="4984750"/>
            <a:ext cx="1428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61" name="Picture 10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738" y="4989513"/>
            <a:ext cx="503237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cxnSp>
        <p:nvCxnSpPr>
          <p:cNvPr id="4162" name="AutoShape 134"/>
          <p:cNvCxnSpPr>
            <a:cxnSpLocks noChangeShapeType="1"/>
          </p:cNvCxnSpPr>
          <p:nvPr/>
        </p:nvCxnSpPr>
        <p:spPr bwMode="auto">
          <a:xfrm flipV="1">
            <a:off x="3798888" y="3724275"/>
            <a:ext cx="1533525" cy="169863"/>
          </a:xfrm>
          <a:prstGeom prst="bentConnector2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63" name="AutoShape 135"/>
          <p:cNvCxnSpPr>
            <a:cxnSpLocks noChangeShapeType="1"/>
            <a:endCxn id="4165" idx="2"/>
          </p:cNvCxnSpPr>
          <p:nvPr/>
        </p:nvCxnSpPr>
        <p:spPr bwMode="auto">
          <a:xfrm flipV="1">
            <a:off x="3798888" y="3713163"/>
            <a:ext cx="352425" cy="180975"/>
          </a:xfrm>
          <a:prstGeom prst="bentConnector2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64" name="Group 56"/>
          <p:cNvGrpSpPr>
            <a:grpSpLocks/>
          </p:cNvGrpSpPr>
          <p:nvPr/>
        </p:nvGrpSpPr>
        <p:grpSpPr bwMode="auto">
          <a:xfrm>
            <a:off x="4422775" y="3624263"/>
            <a:ext cx="611188" cy="487362"/>
            <a:chOff x="3868" y="2614"/>
            <a:chExt cx="385" cy="307"/>
          </a:xfrm>
        </p:grpSpPr>
        <p:pic>
          <p:nvPicPr>
            <p:cNvPr id="4192" name="Picture 13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" y="2614"/>
              <a:ext cx="348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3" name="직사각형 17"/>
            <p:cNvSpPr>
              <a:spLocks noChangeArrowheads="1"/>
            </p:cNvSpPr>
            <p:nvPr/>
          </p:nvSpPr>
          <p:spPr bwMode="auto">
            <a:xfrm>
              <a:off x="3868" y="2643"/>
              <a:ext cx="3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IP</a:t>
              </a:r>
              <a:b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</a:b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교환기</a:t>
              </a:r>
              <a:endParaRPr lang="ko-KR" altLang="en-US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165" name="Rectangle 136"/>
          <p:cNvSpPr>
            <a:spLocks noChangeArrowheads="1"/>
          </p:cNvSpPr>
          <p:nvPr/>
        </p:nvSpPr>
        <p:spPr bwMode="auto">
          <a:xfrm>
            <a:off x="4078288" y="3568700"/>
            <a:ext cx="144462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66" name="Rectangle 137"/>
          <p:cNvSpPr>
            <a:spLocks noChangeArrowheads="1"/>
          </p:cNvSpPr>
          <p:nvPr/>
        </p:nvSpPr>
        <p:spPr bwMode="auto">
          <a:xfrm>
            <a:off x="5302250" y="3568700"/>
            <a:ext cx="144463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67" name="Rectangle 139"/>
          <p:cNvSpPr>
            <a:spLocks noChangeArrowheads="1"/>
          </p:cNvSpPr>
          <p:nvPr/>
        </p:nvSpPr>
        <p:spPr bwMode="auto">
          <a:xfrm>
            <a:off x="7421563" y="3286125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68" name="Rectangle 140"/>
          <p:cNvSpPr>
            <a:spLocks noChangeArrowheads="1"/>
          </p:cNvSpPr>
          <p:nvPr/>
        </p:nvSpPr>
        <p:spPr bwMode="auto">
          <a:xfrm>
            <a:off x="8228013" y="3286125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69" name="Rectangle 142"/>
          <p:cNvSpPr>
            <a:spLocks noChangeArrowheads="1"/>
          </p:cNvSpPr>
          <p:nvPr/>
        </p:nvSpPr>
        <p:spPr bwMode="auto">
          <a:xfrm>
            <a:off x="7421563" y="4516438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70" name="Picture 20" descr="AP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3861048"/>
            <a:ext cx="65405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71" name="Rectangle 146"/>
          <p:cNvSpPr>
            <a:spLocks noChangeArrowheads="1"/>
          </p:cNvSpPr>
          <p:nvPr/>
        </p:nvSpPr>
        <p:spPr bwMode="auto">
          <a:xfrm>
            <a:off x="7404100" y="5580063"/>
            <a:ext cx="144463" cy="144462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72" name="Picture 147" descr="그림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8" y="5213350"/>
            <a:ext cx="4318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73" name="Rectangle 130"/>
          <p:cNvSpPr>
            <a:spLocks noChangeArrowheads="1"/>
          </p:cNvSpPr>
          <p:nvPr/>
        </p:nvSpPr>
        <p:spPr bwMode="auto">
          <a:xfrm>
            <a:off x="1701800" y="5308600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74" name="Picture 149" descr="그림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4194175"/>
            <a:ext cx="4318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75" name="Rectangle 125"/>
          <p:cNvSpPr>
            <a:spLocks noChangeArrowheads="1"/>
          </p:cNvSpPr>
          <p:nvPr/>
        </p:nvSpPr>
        <p:spPr bwMode="auto">
          <a:xfrm>
            <a:off x="1460500" y="4300538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76" name="Picture 150" descr="전화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288894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7" name="Picture 151" descr="그림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788" y="5445125"/>
            <a:ext cx="57308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8" name="Picture 156" descr="그룹웨어용서버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3365500"/>
            <a:ext cx="2746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9" name="Picture 157" descr="그룹웨어용서버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3365500"/>
            <a:ext cx="2746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80" name="Group 161"/>
          <p:cNvGrpSpPr>
            <a:grpSpLocks/>
          </p:cNvGrpSpPr>
          <p:nvPr/>
        </p:nvGrpSpPr>
        <p:grpSpPr bwMode="auto">
          <a:xfrm>
            <a:off x="406400" y="2968625"/>
            <a:ext cx="684213" cy="163513"/>
            <a:chOff x="262" y="1933"/>
            <a:chExt cx="431" cy="103"/>
          </a:xfrm>
        </p:grpSpPr>
        <p:sp>
          <p:nvSpPr>
            <p:cNvPr id="4190" name="자유형 268"/>
            <p:cNvSpPr>
              <a:spLocks noChangeArrowheads="1"/>
            </p:cNvSpPr>
            <p:nvPr/>
          </p:nvSpPr>
          <p:spPr bwMode="auto">
            <a:xfrm flipH="1" flipV="1">
              <a:off x="262" y="1933"/>
              <a:ext cx="431" cy="103"/>
            </a:xfrm>
            <a:custGeom>
              <a:avLst/>
              <a:gdLst>
                <a:gd name="T0" fmla="*/ 0 w 1193006"/>
                <a:gd name="T1" fmla="*/ 0 h 448786"/>
                <a:gd name="T2" fmla="*/ 0 w 1193006"/>
                <a:gd name="T3" fmla="*/ 0 h 448786"/>
                <a:gd name="T4" fmla="*/ 0 w 1193006"/>
                <a:gd name="T5" fmla="*/ 0 h 448786"/>
                <a:gd name="T6" fmla="*/ 0 w 1193006"/>
                <a:gd name="T7" fmla="*/ 0 h 448786"/>
                <a:gd name="T8" fmla="*/ 0 w 1193006"/>
                <a:gd name="T9" fmla="*/ 0 h 448786"/>
                <a:gd name="T10" fmla="*/ 0 w 1193006"/>
                <a:gd name="T11" fmla="*/ 0 h 4487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3006"/>
                <a:gd name="T19" fmla="*/ 0 h 448786"/>
                <a:gd name="T20" fmla="*/ 1193006 w 1193006"/>
                <a:gd name="T21" fmla="*/ 448786 h 4487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3006" h="448786">
                  <a:moveTo>
                    <a:pt x="0" y="230982"/>
                  </a:moveTo>
                  <a:lnTo>
                    <a:pt x="0" y="0"/>
                  </a:lnTo>
                  <a:lnTo>
                    <a:pt x="1193006" y="0"/>
                  </a:lnTo>
                  <a:cubicBezTo>
                    <a:pt x="1192212" y="149225"/>
                    <a:pt x="1191419" y="298450"/>
                    <a:pt x="1190625" y="447675"/>
                  </a:cubicBezTo>
                  <a:lnTo>
                    <a:pt x="145525" y="448786"/>
                  </a:lnTo>
                  <a:lnTo>
                    <a:pt x="0" y="230982"/>
                  </a:lnTo>
                  <a:close/>
                </a:path>
              </a:pathLst>
            </a:custGeom>
            <a:solidFill>
              <a:srgbClr val="59A5D3"/>
            </a:solidFill>
            <a:ln w="15875" algn="ctr">
              <a:solidFill>
                <a:srgbClr val="4989AD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ko-KR" altLang="en-US"/>
            </a:p>
          </p:txBody>
        </p:sp>
        <p:sp>
          <p:nvSpPr>
            <p:cNvPr id="4191" name="TextBox 284"/>
            <p:cNvSpPr txBox="1">
              <a:spLocks noChangeArrowheads="1"/>
            </p:cNvSpPr>
            <p:nvPr/>
          </p:nvSpPr>
          <p:spPr bwMode="auto">
            <a:xfrm>
              <a:off x="384" y="1933"/>
              <a:ext cx="16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000" i="1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본사</a:t>
              </a:r>
            </a:p>
          </p:txBody>
        </p:sp>
      </p:grpSp>
      <p:grpSp>
        <p:nvGrpSpPr>
          <p:cNvPr id="4181" name="Group 162"/>
          <p:cNvGrpSpPr>
            <a:grpSpLocks/>
          </p:cNvGrpSpPr>
          <p:nvPr/>
        </p:nvGrpSpPr>
        <p:grpSpPr bwMode="auto">
          <a:xfrm>
            <a:off x="406400" y="4805363"/>
            <a:ext cx="684213" cy="163512"/>
            <a:chOff x="262" y="1933"/>
            <a:chExt cx="431" cy="103"/>
          </a:xfrm>
        </p:grpSpPr>
        <p:sp>
          <p:nvSpPr>
            <p:cNvPr id="4188" name="자유형 268"/>
            <p:cNvSpPr>
              <a:spLocks noChangeArrowheads="1"/>
            </p:cNvSpPr>
            <p:nvPr/>
          </p:nvSpPr>
          <p:spPr bwMode="auto">
            <a:xfrm flipH="1" flipV="1">
              <a:off x="262" y="1933"/>
              <a:ext cx="431" cy="103"/>
            </a:xfrm>
            <a:custGeom>
              <a:avLst/>
              <a:gdLst>
                <a:gd name="T0" fmla="*/ 0 w 1193006"/>
                <a:gd name="T1" fmla="*/ 0 h 448786"/>
                <a:gd name="T2" fmla="*/ 0 w 1193006"/>
                <a:gd name="T3" fmla="*/ 0 h 448786"/>
                <a:gd name="T4" fmla="*/ 0 w 1193006"/>
                <a:gd name="T5" fmla="*/ 0 h 448786"/>
                <a:gd name="T6" fmla="*/ 0 w 1193006"/>
                <a:gd name="T7" fmla="*/ 0 h 448786"/>
                <a:gd name="T8" fmla="*/ 0 w 1193006"/>
                <a:gd name="T9" fmla="*/ 0 h 448786"/>
                <a:gd name="T10" fmla="*/ 0 w 1193006"/>
                <a:gd name="T11" fmla="*/ 0 h 4487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3006"/>
                <a:gd name="T19" fmla="*/ 0 h 448786"/>
                <a:gd name="T20" fmla="*/ 1193006 w 1193006"/>
                <a:gd name="T21" fmla="*/ 448786 h 4487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3006" h="448786">
                  <a:moveTo>
                    <a:pt x="0" y="230982"/>
                  </a:moveTo>
                  <a:lnTo>
                    <a:pt x="0" y="0"/>
                  </a:lnTo>
                  <a:lnTo>
                    <a:pt x="1193006" y="0"/>
                  </a:lnTo>
                  <a:cubicBezTo>
                    <a:pt x="1192212" y="149225"/>
                    <a:pt x="1191419" y="298450"/>
                    <a:pt x="1190625" y="447675"/>
                  </a:cubicBezTo>
                  <a:lnTo>
                    <a:pt x="145525" y="448786"/>
                  </a:lnTo>
                  <a:lnTo>
                    <a:pt x="0" y="230982"/>
                  </a:lnTo>
                  <a:close/>
                </a:path>
              </a:pathLst>
            </a:custGeom>
            <a:solidFill>
              <a:srgbClr val="78AA6A"/>
            </a:solidFill>
            <a:ln w="15875" algn="ctr">
              <a:solidFill>
                <a:srgbClr val="5A814F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ko-KR" altLang="en-US"/>
            </a:p>
          </p:txBody>
        </p:sp>
        <p:sp>
          <p:nvSpPr>
            <p:cNvPr id="4189" name="TextBox 284"/>
            <p:cNvSpPr txBox="1">
              <a:spLocks noChangeArrowheads="1"/>
            </p:cNvSpPr>
            <p:nvPr/>
          </p:nvSpPr>
          <p:spPr bwMode="auto">
            <a:xfrm>
              <a:off x="384" y="1933"/>
              <a:ext cx="16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000" i="1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지점</a:t>
              </a:r>
            </a:p>
          </p:txBody>
        </p:sp>
      </p:grpSp>
      <p:sp>
        <p:nvSpPr>
          <p:cNvPr id="4182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183" name="Group 174"/>
          <p:cNvGrpSpPr>
            <a:grpSpLocks/>
          </p:cNvGrpSpPr>
          <p:nvPr/>
        </p:nvGrpSpPr>
        <p:grpSpPr bwMode="auto">
          <a:xfrm>
            <a:off x="3941763" y="4641850"/>
            <a:ext cx="2162175" cy="320675"/>
            <a:chOff x="2483" y="2888"/>
            <a:chExt cx="1226" cy="202"/>
          </a:xfrm>
        </p:grpSpPr>
        <p:sp>
          <p:nvSpPr>
            <p:cNvPr id="4186" name="AutoShape 198"/>
            <p:cNvSpPr>
              <a:spLocks noChangeArrowheads="1"/>
            </p:cNvSpPr>
            <p:nvPr/>
          </p:nvSpPr>
          <p:spPr bwMode="auto">
            <a:xfrm>
              <a:off x="2484" y="2888"/>
              <a:ext cx="1184" cy="202"/>
            </a:xfrm>
            <a:prstGeom prst="roundRect">
              <a:avLst>
                <a:gd name="adj" fmla="val 12560"/>
              </a:avLst>
            </a:prstGeom>
            <a:solidFill>
              <a:schemeClr val="bg1"/>
            </a:solidFill>
            <a:ln w="38100" algn="ctr">
              <a:solidFill>
                <a:srgbClr val="59A5D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lang="ko-KR" altLang="ko-KR">
                <a:latin typeface="Rix정고딕 B" pitchFamily="18" charset="-127"/>
                <a:ea typeface="Rix정고딕 B" pitchFamily="18" charset="-127"/>
              </a:endParaRPr>
            </a:p>
          </p:txBody>
        </p:sp>
        <p:sp>
          <p:nvSpPr>
            <p:cNvPr id="4187" name="Rectangle 172"/>
            <p:cNvSpPr>
              <a:spLocks noChangeArrowheads="1"/>
            </p:cNvSpPr>
            <p:nvPr/>
          </p:nvSpPr>
          <p:spPr bwMode="auto">
            <a:xfrm>
              <a:off x="2483" y="2911"/>
              <a:ext cx="122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0" lang="en-US" altLang="en-US" sz="1200" b="1">
                  <a:solidFill>
                    <a:srgbClr val="173B6B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LG U+ </a:t>
              </a:r>
              <a:r>
                <a:rPr kumimoji="0" lang="ko-KR" altLang="en-US" sz="1200" b="1">
                  <a:solidFill>
                    <a:srgbClr val="173B6B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인터넷전화 </a:t>
              </a:r>
              <a:r>
                <a:rPr kumimoji="0" lang="en-US" altLang="en-US" sz="1200" b="1">
                  <a:solidFill>
                    <a:srgbClr val="173B6B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서비스망</a:t>
              </a:r>
            </a:p>
          </p:txBody>
        </p:sp>
      </p:grpSp>
      <p:cxnSp>
        <p:nvCxnSpPr>
          <p:cNvPr id="4184" name="AutoShape 134"/>
          <p:cNvCxnSpPr>
            <a:cxnSpLocks noChangeShapeType="1"/>
          </p:cNvCxnSpPr>
          <p:nvPr/>
        </p:nvCxnSpPr>
        <p:spPr bwMode="auto">
          <a:xfrm>
            <a:off x="5232400" y="3897313"/>
            <a:ext cx="1404938" cy="539750"/>
          </a:xfrm>
          <a:prstGeom prst="bentConnector2">
            <a:avLst/>
          </a:prstGeom>
          <a:noFill/>
          <a:ln w="9525">
            <a:solidFill>
              <a:srgbClr val="FF0000"/>
            </a:solidFill>
            <a:prstDash val="sysDash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85" name="Text Box 272"/>
          <p:cNvSpPr txBox="1">
            <a:spLocks noChangeArrowheads="1"/>
          </p:cNvSpPr>
          <p:nvPr/>
        </p:nvSpPr>
        <p:spPr bwMode="auto">
          <a:xfrm>
            <a:off x="1279798" y="235277"/>
            <a:ext cx="30489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200" b="1" dirty="0" smtClean="0">
                <a:latin typeface="바탕체" pitchFamily="17" charset="-127"/>
                <a:ea typeface="바탕체" pitchFamily="17" charset="-127"/>
              </a:rPr>
              <a:t>I</a:t>
            </a:r>
            <a:r>
              <a:rPr lang="en-US" altLang="en-US" sz="22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err="1" smtClean="0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 서비스 </a:t>
            </a:r>
            <a:r>
              <a:rPr lang="en-US" altLang="en-US" sz="2200" b="1" dirty="0" err="1" smtClean="0">
                <a:latin typeface="맑은 고딕" pitchFamily="50" charset="-127"/>
                <a:ea typeface="맑은 고딕" pitchFamily="50" charset="-127"/>
              </a:rPr>
              <a:t>개요</a:t>
            </a:r>
            <a:endParaRPr lang="en-US" altLang="en-US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Rectangle 62"/>
          <p:cNvSpPr>
            <a:spLocks noChangeArrowheads="1"/>
          </p:cNvSpPr>
          <p:nvPr/>
        </p:nvSpPr>
        <p:spPr bwMode="auto">
          <a:xfrm>
            <a:off x="8459674" y="5121188"/>
            <a:ext cx="84638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패드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비즈보이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3" name="Picture 90" descr="와이파이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44936">
            <a:off x="7948446" y="3882017"/>
            <a:ext cx="2889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8345904" y="4350746"/>
            <a:ext cx="1121540" cy="734438"/>
            <a:chOff x="4232126" y="2670369"/>
            <a:chExt cx="1488372" cy="974655"/>
          </a:xfrm>
        </p:grpSpPr>
        <p:pic>
          <p:nvPicPr>
            <p:cNvPr id="130" name="Picture 5" descr="유플러스 홈보이 단말기 - LG G Pad 8.3, Samsung Galaxy Tab3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2" t="2275" r="62850" b="17197"/>
            <a:stretch/>
          </p:blipFill>
          <p:spPr bwMode="auto">
            <a:xfrm>
              <a:off x="4232126" y="2670369"/>
              <a:ext cx="1488372" cy="97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1" name="타원 130"/>
            <p:cNvSpPr/>
            <p:nvPr/>
          </p:nvSpPr>
          <p:spPr bwMode="auto">
            <a:xfrm>
              <a:off x="4242758" y="2772194"/>
              <a:ext cx="432048" cy="343402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rot="10800000" vert="ea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51"/>
          <p:cNvSpPr>
            <a:spLocks noChangeArrowheads="1"/>
          </p:cNvSpPr>
          <p:nvPr/>
        </p:nvSpPr>
        <p:spPr bwMode="auto">
          <a:xfrm>
            <a:off x="274638" y="1412875"/>
            <a:ext cx="9356725" cy="460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95363"/>
            <a:endParaRPr lang="ko-KR" altLang="ko-KR" sz="1900"/>
          </a:p>
        </p:txBody>
      </p:sp>
      <p:sp>
        <p:nvSpPr>
          <p:cNvPr id="5124" name="직사각형 52"/>
          <p:cNvSpPr>
            <a:spLocks noChangeArrowheads="1"/>
          </p:cNvSpPr>
          <p:nvPr/>
        </p:nvSpPr>
        <p:spPr bwMode="auto">
          <a:xfrm>
            <a:off x="452438" y="1079500"/>
            <a:ext cx="4905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LG U+ </a:t>
            </a:r>
            <a:r>
              <a:rPr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070 </a:t>
            </a:r>
            <a:r>
              <a:rPr lang="en-US" altLang="en-US" sz="16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16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서비스는</a:t>
            </a:r>
            <a:r>
              <a:rPr lang="en-US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…</a:t>
            </a:r>
          </a:p>
        </p:txBody>
      </p:sp>
      <p:sp>
        <p:nvSpPr>
          <p:cNvPr id="5125" name="직사각형 53"/>
          <p:cNvSpPr>
            <a:spLocks noChangeArrowheads="1"/>
          </p:cNvSpPr>
          <p:nvPr/>
        </p:nvSpPr>
        <p:spPr bwMode="auto">
          <a:xfrm>
            <a:off x="274638" y="1071563"/>
            <a:ext cx="127000" cy="387350"/>
          </a:xfrm>
          <a:prstGeom prst="rect">
            <a:avLst/>
          </a:prstGeom>
          <a:solidFill>
            <a:srgbClr val="E5038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grpSp>
        <p:nvGrpSpPr>
          <p:cNvPr id="5127" name="Group 73"/>
          <p:cNvGrpSpPr>
            <a:grpSpLocks/>
          </p:cNvGrpSpPr>
          <p:nvPr/>
        </p:nvGrpSpPr>
        <p:grpSpPr bwMode="auto">
          <a:xfrm>
            <a:off x="190338" y="1808820"/>
            <a:ext cx="9550400" cy="4114800"/>
            <a:chOff x="105" y="1342"/>
            <a:chExt cx="6016" cy="2592"/>
          </a:xfrm>
        </p:grpSpPr>
        <p:grpSp>
          <p:nvGrpSpPr>
            <p:cNvPr id="5130" name="Group 393"/>
            <p:cNvGrpSpPr>
              <a:grpSpLocks/>
            </p:cNvGrpSpPr>
            <p:nvPr/>
          </p:nvGrpSpPr>
          <p:grpSpPr bwMode="auto">
            <a:xfrm>
              <a:off x="2462" y="1985"/>
              <a:ext cx="1300" cy="1300"/>
              <a:chOff x="2481" y="2042"/>
              <a:chExt cx="1274" cy="1274"/>
            </a:xfrm>
          </p:grpSpPr>
          <p:sp>
            <p:nvSpPr>
              <p:cNvPr id="5180" name="타원 541"/>
              <p:cNvSpPr>
                <a:spLocks noChangeArrowheads="1"/>
              </p:cNvSpPr>
              <p:nvPr/>
            </p:nvSpPr>
            <p:spPr bwMode="auto">
              <a:xfrm>
                <a:off x="2481" y="2042"/>
                <a:ext cx="1274" cy="1274"/>
              </a:xfrm>
              <a:prstGeom prst="ellips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45715" rIns="0" bIns="45715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127" name="타원 126"/>
              <p:cNvSpPr>
                <a:spLocks noChangeArrowheads="1"/>
              </p:cNvSpPr>
              <p:nvPr/>
            </p:nvSpPr>
            <p:spPr bwMode="auto">
              <a:xfrm>
                <a:off x="2595" y="2157"/>
                <a:ext cx="1052" cy="1052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C0C0C0"/>
                </a:solidFill>
                <a:prstDash val="sysDot"/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9569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000">
                  <a:latin typeface="+mn-lt"/>
                  <a:ea typeface="+mn-ea"/>
                </a:endParaRPr>
              </a:p>
            </p:txBody>
          </p:sp>
          <p:sp>
            <p:nvSpPr>
              <p:cNvPr id="5182" name="Oval 346"/>
              <p:cNvSpPr>
                <a:spLocks noChangeArrowheads="1"/>
              </p:cNvSpPr>
              <p:nvPr/>
            </p:nvSpPr>
            <p:spPr bwMode="auto">
              <a:xfrm>
                <a:off x="2862" y="2168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3" name="Oval 347"/>
              <p:cNvSpPr>
                <a:spLocks noChangeArrowheads="1"/>
              </p:cNvSpPr>
              <p:nvPr/>
            </p:nvSpPr>
            <p:spPr bwMode="auto">
              <a:xfrm>
                <a:off x="3606" y="2646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4" name="Oval 348"/>
              <p:cNvSpPr>
                <a:spLocks noChangeArrowheads="1"/>
              </p:cNvSpPr>
              <p:nvPr/>
            </p:nvSpPr>
            <p:spPr bwMode="auto">
              <a:xfrm>
                <a:off x="2563" y="2646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5" name="Oval 350"/>
              <p:cNvSpPr>
                <a:spLocks noChangeArrowheads="1"/>
              </p:cNvSpPr>
              <p:nvPr/>
            </p:nvSpPr>
            <p:spPr bwMode="auto">
              <a:xfrm>
                <a:off x="2862" y="3116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6" name="Oval 351"/>
              <p:cNvSpPr>
                <a:spLocks noChangeArrowheads="1"/>
              </p:cNvSpPr>
              <p:nvPr/>
            </p:nvSpPr>
            <p:spPr bwMode="auto">
              <a:xfrm>
                <a:off x="3310" y="2168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7" name="Oval 352"/>
              <p:cNvSpPr>
                <a:spLocks noChangeArrowheads="1"/>
              </p:cNvSpPr>
              <p:nvPr/>
            </p:nvSpPr>
            <p:spPr bwMode="auto">
              <a:xfrm>
                <a:off x="3310" y="3116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sp>
          <p:nvSpPr>
            <p:cNvPr id="5131" name="Rectangle 382"/>
            <p:cNvSpPr>
              <a:spLocks noChangeArrowheads="1"/>
            </p:cNvSpPr>
            <p:nvPr/>
          </p:nvSpPr>
          <p:spPr bwMode="auto">
            <a:xfrm flipH="1">
              <a:off x="3621" y="3204"/>
              <a:ext cx="2500" cy="62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EAF2F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2" name="Rectangle 383"/>
            <p:cNvSpPr>
              <a:spLocks noChangeArrowheads="1"/>
            </p:cNvSpPr>
            <p:nvPr/>
          </p:nvSpPr>
          <p:spPr bwMode="auto">
            <a:xfrm flipH="1">
              <a:off x="4108" y="2326"/>
              <a:ext cx="1991" cy="62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E9F3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3" name="Rectangle 384"/>
            <p:cNvSpPr>
              <a:spLocks noChangeArrowheads="1"/>
            </p:cNvSpPr>
            <p:nvPr/>
          </p:nvSpPr>
          <p:spPr bwMode="auto">
            <a:xfrm flipH="1">
              <a:off x="3621" y="1447"/>
              <a:ext cx="2268" cy="62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2E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4" name="Rectangle 381"/>
            <p:cNvSpPr>
              <a:spLocks noChangeArrowheads="1"/>
            </p:cNvSpPr>
            <p:nvPr/>
          </p:nvSpPr>
          <p:spPr bwMode="auto">
            <a:xfrm>
              <a:off x="105" y="3204"/>
              <a:ext cx="2500" cy="62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2E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5" name="Rectangle 378"/>
            <p:cNvSpPr>
              <a:spLocks noChangeArrowheads="1"/>
            </p:cNvSpPr>
            <p:nvPr/>
          </p:nvSpPr>
          <p:spPr bwMode="auto">
            <a:xfrm>
              <a:off x="105" y="2326"/>
              <a:ext cx="1991" cy="62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E9F3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6" name="Rectangle 377"/>
            <p:cNvSpPr>
              <a:spLocks noChangeArrowheads="1"/>
            </p:cNvSpPr>
            <p:nvPr/>
          </p:nvSpPr>
          <p:spPr bwMode="auto">
            <a:xfrm>
              <a:off x="105" y="1447"/>
              <a:ext cx="2268" cy="62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EAF2F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5137" name="Group 412"/>
            <p:cNvGrpSpPr>
              <a:grpSpLocks/>
            </p:cNvGrpSpPr>
            <p:nvPr/>
          </p:nvGrpSpPr>
          <p:grpSpPr bwMode="auto">
            <a:xfrm>
              <a:off x="1678" y="2221"/>
              <a:ext cx="835" cy="834"/>
              <a:chOff x="1713" y="2273"/>
              <a:chExt cx="818" cy="818"/>
            </a:xfrm>
          </p:grpSpPr>
          <p:sp>
            <p:nvSpPr>
              <p:cNvPr id="5176" name="타원 538"/>
              <p:cNvSpPr>
                <a:spLocks noChangeArrowheads="1"/>
              </p:cNvSpPr>
              <p:nvPr/>
            </p:nvSpPr>
            <p:spPr bwMode="auto">
              <a:xfrm>
                <a:off x="1713" y="2273"/>
                <a:ext cx="818" cy="818"/>
              </a:xfrm>
              <a:prstGeom prst="ellipse">
                <a:avLst/>
              </a:prstGeom>
              <a:solidFill>
                <a:srgbClr val="E9F3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77" name="타원 539"/>
              <p:cNvSpPr>
                <a:spLocks noChangeArrowheads="1"/>
              </p:cNvSpPr>
              <p:nvPr/>
            </p:nvSpPr>
            <p:spPr bwMode="auto">
              <a:xfrm>
                <a:off x="1773" y="2333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C4DDC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78" name="직선 연결선 698"/>
              <p:cNvCxnSpPr>
                <a:cxnSpLocks noChangeShapeType="1"/>
              </p:cNvCxnSpPr>
              <p:nvPr/>
            </p:nvCxnSpPr>
            <p:spPr bwMode="auto">
              <a:xfrm>
                <a:off x="1878" y="2541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79" name="TextBox 699"/>
              <p:cNvSpPr txBox="1">
                <a:spLocks noChangeArrowheads="1"/>
              </p:cNvSpPr>
              <p:nvPr/>
            </p:nvSpPr>
            <p:spPr bwMode="auto">
              <a:xfrm>
                <a:off x="2076" y="2340"/>
                <a:ext cx="92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78AA6A"/>
                    </a:solidFill>
                    <a:latin typeface="맑은 고딕" pitchFamily="50" charset="-127"/>
                    <a:ea typeface="맑은 고딕" pitchFamily="50" charset="-127"/>
                  </a:rPr>
                  <a:t>2</a:t>
                </a:r>
              </a:p>
            </p:txBody>
          </p:sp>
        </p:grpSp>
        <p:grpSp>
          <p:nvGrpSpPr>
            <p:cNvPr id="5138" name="Group 417"/>
            <p:cNvGrpSpPr>
              <a:grpSpLocks/>
            </p:cNvGrpSpPr>
            <p:nvPr/>
          </p:nvGrpSpPr>
          <p:grpSpPr bwMode="auto">
            <a:xfrm>
              <a:off x="2188" y="3099"/>
              <a:ext cx="834" cy="835"/>
              <a:chOff x="2212" y="3134"/>
              <a:chExt cx="818" cy="818"/>
            </a:xfrm>
          </p:grpSpPr>
          <p:sp>
            <p:nvSpPr>
              <p:cNvPr id="5172" name="타원 538"/>
              <p:cNvSpPr>
                <a:spLocks noChangeArrowheads="1"/>
              </p:cNvSpPr>
              <p:nvPr/>
            </p:nvSpPr>
            <p:spPr bwMode="auto">
              <a:xfrm>
                <a:off x="2212" y="3134"/>
                <a:ext cx="818" cy="818"/>
              </a:xfrm>
              <a:prstGeom prst="ellipse">
                <a:avLst/>
              </a:prstGeom>
              <a:solidFill>
                <a:srgbClr val="F2E5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73" name="타원 539"/>
              <p:cNvSpPr>
                <a:spLocks noChangeArrowheads="1"/>
              </p:cNvSpPr>
              <p:nvPr/>
            </p:nvSpPr>
            <p:spPr bwMode="auto">
              <a:xfrm>
                <a:off x="2272" y="3194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E4C8A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74" name="직선 연결선 698"/>
              <p:cNvCxnSpPr>
                <a:cxnSpLocks noChangeShapeType="1"/>
              </p:cNvCxnSpPr>
              <p:nvPr/>
            </p:nvCxnSpPr>
            <p:spPr bwMode="auto">
              <a:xfrm>
                <a:off x="2377" y="3402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75" name="TextBox 699"/>
              <p:cNvSpPr txBox="1">
                <a:spLocks noChangeArrowheads="1"/>
              </p:cNvSpPr>
              <p:nvPr/>
            </p:nvSpPr>
            <p:spPr bwMode="auto">
              <a:xfrm>
                <a:off x="2574" y="3201"/>
                <a:ext cx="9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AF8A65"/>
                    </a:solidFill>
                    <a:latin typeface="맑은 고딕" pitchFamily="50" charset="-127"/>
                    <a:ea typeface="맑은 고딕" pitchFamily="50" charset="-127"/>
                  </a:rPr>
                  <a:t>3</a:t>
                </a:r>
              </a:p>
            </p:txBody>
          </p:sp>
        </p:grpSp>
        <p:grpSp>
          <p:nvGrpSpPr>
            <p:cNvPr id="5139" name="Group 414"/>
            <p:cNvGrpSpPr>
              <a:grpSpLocks/>
            </p:cNvGrpSpPr>
            <p:nvPr/>
          </p:nvGrpSpPr>
          <p:grpSpPr bwMode="auto">
            <a:xfrm>
              <a:off x="2188" y="1342"/>
              <a:ext cx="834" cy="835"/>
              <a:chOff x="2212" y="1412"/>
              <a:chExt cx="818" cy="818"/>
            </a:xfrm>
          </p:grpSpPr>
          <p:sp>
            <p:nvSpPr>
              <p:cNvPr id="5168" name="타원 535"/>
              <p:cNvSpPr>
                <a:spLocks noChangeArrowheads="1"/>
              </p:cNvSpPr>
              <p:nvPr/>
            </p:nvSpPr>
            <p:spPr bwMode="auto">
              <a:xfrm>
                <a:off x="2212" y="1412"/>
                <a:ext cx="818" cy="818"/>
              </a:xfrm>
              <a:prstGeom prst="ellipse">
                <a:avLst/>
              </a:prstGeom>
              <a:solidFill>
                <a:srgbClr val="EAF2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69" name="타원 536"/>
              <p:cNvSpPr>
                <a:spLocks noChangeArrowheads="1"/>
              </p:cNvSpPr>
              <p:nvPr/>
            </p:nvSpPr>
            <p:spPr bwMode="auto">
              <a:xfrm>
                <a:off x="2272" y="1472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BBD5E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70" name="직선 연결선 696"/>
              <p:cNvCxnSpPr>
                <a:cxnSpLocks noChangeShapeType="1"/>
              </p:cNvCxnSpPr>
              <p:nvPr/>
            </p:nvCxnSpPr>
            <p:spPr bwMode="auto">
              <a:xfrm>
                <a:off x="2377" y="1680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71" name="TextBox 697"/>
              <p:cNvSpPr txBox="1">
                <a:spLocks noChangeArrowheads="1"/>
              </p:cNvSpPr>
              <p:nvPr/>
            </p:nvSpPr>
            <p:spPr bwMode="auto">
              <a:xfrm>
                <a:off x="2575" y="1479"/>
                <a:ext cx="9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518AC3"/>
                    </a:solidFill>
                    <a:latin typeface="맑은 고딕" pitchFamily="50" charset="-127"/>
                    <a:ea typeface="맑은 고딕" pitchFamily="50" charset="-127"/>
                  </a:rPr>
                  <a:t>1</a:t>
                </a:r>
              </a:p>
            </p:txBody>
          </p:sp>
        </p:grpSp>
        <p:sp>
          <p:nvSpPr>
            <p:cNvPr id="5140" name="AutoShape 66"/>
            <p:cNvSpPr>
              <a:spLocks noChangeArrowheads="1"/>
            </p:cNvSpPr>
            <p:nvPr/>
          </p:nvSpPr>
          <p:spPr bwMode="auto">
            <a:xfrm>
              <a:off x="417" y="1633"/>
              <a:ext cx="1701" cy="25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인터넷 기반으로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일반전화 대비</a:t>
              </a:r>
              <a:r>
                <a:rPr lang="ko-KR" altLang="en-US" sz="11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ko-KR" altLang="en-US" sz="11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통화료가 평균 </a:t>
              </a: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30% 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이상</a:t>
              </a:r>
              <a:r>
                <a:rPr lang="ko-KR" altLang="en-US" sz="1200" b="1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절감</a:t>
              </a: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됩니다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sp>
          <p:nvSpPr>
            <p:cNvPr id="5141" name="AutoShape 66"/>
            <p:cNvSpPr>
              <a:spLocks noChangeArrowheads="1"/>
            </p:cNvSpPr>
            <p:nvPr/>
          </p:nvSpPr>
          <p:spPr bwMode="auto">
            <a:xfrm>
              <a:off x="337" y="2511"/>
              <a:ext cx="1412" cy="25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구내교환기 설치가 없으므로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b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200" b="1">
                  <a:solidFill>
                    <a:srgbClr val="78AA6A"/>
                  </a:solidFill>
                  <a:latin typeface="맑은 고딕" pitchFamily="50" charset="-127"/>
                  <a:ea typeface="맑은 고딕" pitchFamily="50" charset="-127"/>
                </a:rPr>
                <a:t>유지보수 비용이 절감</a:t>
              </a: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됩니다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sp>
          <p:nvSpPr>
            <p:cNvPr id="5142" name="AutoShape 66"/>
            <p:cNvSpPr>
              <a:spLocks noChangeArrowheads="1"/>
            </p:cNvSpPr>
            <p:nvPr/>
          </p:nvSpPr>
          <p:spPr bwMode="auto">
            <a:xfrm>
              <a:off x="417" y="3313"/>
              <a:ext cx="1679" cy="40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고객측에는</a:t>
              </a:r>
              <a: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폰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전화기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만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있으면</a:t>
              </a:r>
              <a: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됩니다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 AP</a:t>
              </a:r>
              <a:r>
                <a:rPr lang="ko-KR" altLang="en-US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설치시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별도 케이블공사 없이</a:t>
              </a:r>
              <a: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b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200" b="1" dirty="0" err="1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WiFi</a:t>
              </a:r>
              <a:r>
                <a:rPr lang="ko-KR" altLang="en-US" sz="1200" b="1" dirty="0" err="1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폰으로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 통화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하실 수 있습니다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sp>
          <p:nvSpPr>
            <p:cNvPr id="5143" name="AutoShape 66"/>
            <p:cNvSpPr>
              <a:spLocks noChangeArrowheads="1"/>
            </p:cNvSpPr>
            <p:nvPr/>
          </p:nvSpPr>
          <p:spPr bwMode="auto">
            <a:xfrm>
              <a:off x="4664" y="2396"/>
              <a:ext cx="1388" cy="48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메신저/고객관리(CRM)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부가서비스 </a:t>
              </a:r>
              <a:r>
                <a:rPr lang="ko-KR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제공</a:t>
              </a:r>
              <a:r>
                <a:rPr lang="en-US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고급형</a:t>
              </a:r>
              <a:r>
                <a:rPr lang="en-US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및</a:t>
              </a:r>
              <a:endParaRPr lang="ko-KR" altLang="en-US" sz="1000" dirty="0">
                <a:solidFill>
                  <a:srgbClr val="80808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ko-KR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고객사</a:t>
              </a:r>
              <a:r>
                <a:rPr lang="ko-KR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업무용 솔루션과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연동솔루션(API</a:t>
              </a:r>
              <a:r>
                <a:rPr lang="ko-KR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제공이 가능합니다</a:t>
              </a:r>
              <a:r>
                <a:rPr lang="en-US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  <a:endParaRPr lang="ko-KR" altLang="ko-KR" sz="1000" dirty="0">
                <a:solidFill>
                  <a:srgbClr val="80808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5144" name="Group 418"/>
            <p:cNvGrpSpPr>
              <a:grpSpLocks/>
            </p:cNvGrpSpPr>
            <p:nvPr/>
          </p:nvGrpSpPr>
          <p:grpSpPr bwMode="auto">
            <a:xfrm>
              <a:off x="3253" y="3099"/>
              <a:ext cx="834" cy="835"/>
              <a:chOff x="3256" y="3134"/>
              <a:chExt cx="818" cy="818"/>
            </a:xfrm>
          </p:grpSpPr>
          <p:sp>
            <p:nvSpPr>
              <p:cNvPr id="5164" name="타원 535"/>
              <p:cNvSpPr>
                <a:spLocks noChangeArrowheads="1"/>
              </p:cNvSpPr>
              <p:nvPr/>
            </p:nvSpPr>
            <p:spPr bwMode="auto">
              <a:xfrm>
                <a:off x="3256" y="3134"/>
                <a:ext cx="818" cy="818"/>
              </a:xfrm>
              <a:prstGeom prst="ellipse">
                <a:avLst/>
              </a:prstGeom>
              <a:solidFill>
                <a:srgbClr val="EAF2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65" name="타원 536"/>
              <p:cNvSpPr>
                <a:spLocks noChangeArrowheads="1"/>
              </p:cNvSpPr>
              <p:nvPr/>
            </p:nvSpPr>
            <p:spPr bwMode="auto">
              <a:xfrm>
                <a:off x="3316" y="3194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BBD5E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66" name="직선 연결선 696"/>
              <p:cNvCxnSpPr>
                <a:cxnSpLocks noChangeShapeType="1"/>
              </p:cNvCxnSpPr>
              <p:nvPr/>
            </p:nvCxnSpPr>
            <p:spPr bwMode="auto">
              <a:xfrm>
                <a:off x="3450" y="3402"/>
                <a:ext cx="431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67" name="TextBox 697"/>
              <p:cNvSpPr txBox="1">
                <a:spLocks noChangeArrowheads="1"/>
              </p:cNvSpPr>
              <p:nvPr/>
            </p:nvSpPr>
            <p:spPr bwMode="auto">
              <a:xfrm>
                <a:off x="3619" y="3201"/>
                <a:ext cx="9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518AC3"/>
                    </a:solidFill>
                    <a:latin typeface="맑은 고딕" pitchFamily="50" charset="-127"/>
                    <a:ea typeface="맑은 고딕" pitchFamily="50" charset="-127"/>
                  </a:rPr>
                  <a:t>4</a:t>
                </a:r>
              </a:p>
            </p:txBody>
          </p:sp>
        </p:grpSp>
        <p:grpSp>
          <p:nvGrpSpPr>
            <p:cNvPr id="5145" name="Group 416"/>
            <p:cNvGrpSpPr>
              <a:grpSpLocks/>
            </p:cNvGrpSpPr>
            <p:nvPr/>
          </p:nvGrpSpPr>
          <p:grpSpPr bwMode="auto">
            <a:xfrm>
              <a:off x="3721" y="2221"/>
              <a:ext cx="835" cy="834"/>
              <a:chOff x="3715" y="2273"/>
              <a:chExt cx="818" cy="818"/>
            </a:xfrm>
          </p:grpSpPr>
          <p:sp>
            <p:nvSpPr>
              <p:cNvPr id="5160" name="타원 538"/>
              <p:cNvSpPr>
                <a:spLocks noChangeArrowheads="1"/>
              </p:cNvSpPr>
              <p:nvPr/>
            </p:nvSpPr>
            <p:spPr bwMode="auto">
              <a:xfrm>
                <a:off x="3715" y="2273"/>
                <a:ext cx="818" cy="818"/>
              </a:xfrm>
              <a:prstGeom prst="ellipse">
                <a:avLst/>
              </a:prstGeom>
              <a:solidFill>
                <a:srgbClr val="E9F3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61" name="타원 539"/>
              <p:cNvSpPr>
                <a:spLocks noChangeArrowheads="1"/>
              </p:cNvSpPr>
              <p:nvPr/>
            </p:nvSpPr>
            <p:spPr bwMode="auto">
              <a:xfrm>
                <a:off x="3775" y="2333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C4DDC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62" name="직선 연결선 698"/>
              <p:cNvCxnSpPr>
                <a:cxnSpLocks noChangeShapeType="1"/>
              </p:cNvCxnSpPr>
              <p:nvPr/>
            </p:nvCxnSpPr>
            <p:spPr bwMode="auto">
              <a:xfrm>
                <a:off x="3880" y="2541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63" name="TextBox 699"/>
              <p:cNvSpPr txBox="1">
                <a:spLocks noChangeArrowheads="1"/>
              </p:cNvSpPr>
              <p:nvPr/>
            </p:nvSpPr>
            <p:spPr bwMode="auto">
              <a:xfrm>
                <a:off x="4078" y="2340"/>
                <a:ext cx="92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78AA6A"/>
                    </a:solidFill>
                    <a:latin typeface="맑은 고딕" pitchFamily="50" charset="-127"/>
                    <a:ea typeface="맑은 고딕" pitchFamily="50" charset="-127"/>
                  </a:rPr>
                  <a:t>5</a:t>
                </a:r>
              </a:p>
            </p:txBody>
          </p:sp>
        </p:grpSp>
        <p:grpSp>
          <p:nvGrpSpPr>
            <p:cNvPr id="5146" name="Group 415"/>
            <p:cNvGrpSpPr>
              <a:grpSpLocks/>
            </p:cNvGrpSpPr>
            <p:nvPr/>
          </p:nvGrpSpPr>
          <p:grpSpPr bwMode="auto">
            <a:xfrm>
              <a:off x="3253" y="1342"/>
              <a:ext cx="834" cy="835"/>
              <a:chOff x="3256" y="1412"/>
              <a:chExt cx="818" cy="818"/>
            </a:xfrm>
          </p:grpSpPr>
          <p:sp>
            <p:nvSpPr>
              <p:cNvPr id="5156" name="타원 538"/>
              <p:cNvSpPr>
                <a:spLocks noChangeArrowheads="1"/>
              </p:cNvSpPr>
              <p:nvPr/>
            </p:nvSpPr>
            <p:spPr bwMode="auto">
              <a:xfrm>
                <a:off x="3256" y="1412"/>
                <a:ext cx="818" cy="818"/>
              </a:xfrm>
              <a:prstGeom prst="ellipse">
                <a:avLst/>
              </a:prstGeom>
              <a:solidFill>
                <a:srgbClr val="F2E5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57" name="타원 539"/>
              <p:cNvSpPr>
                <a:spLocks noChangeArrowheads="1"/>
              </p:cNvSpPr>
              <p:nvPr/>
            </p:nvSpPr>
            <p:spPr bwMode="auto">
              <a:xfrm>
                <a:off x="3316" y="1472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E4C8A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58" name="직선 연결선 698"/>
              <p:cNvCxnSpPr>
                <a:cxnSpLocks noChangeShapeType="1"/>
              </p:cNvCxnSpPr>
              <p:nvPr/>
            </p:nvCxnSpPr>
            <p:spPr bwMode="auto">
              <a:xfrm>
                <a:off x="3421" y="1680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59" name="TextBox 699"/>
              <p:cNvSpPr txBox="1">
                <a:spLocks noChangeArrowheads="1"/>
              </p:cNvSpPr>
              <p:nvPr/>
            </p:nvSpPr>
            <p:spPr bwMode="auto">
              <a:xfrm>
                <a:off x="3618" y="1479"/>
                <a:ext cx="9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AF8A65"/>
                    </a:solidFill>
                    <a:latin typeface="맑은 고딕" pitchFamily="50" charset="-127"/>
                    <a:ea typeface="맑은 고딕" pitchFamily="50" charset="-127"/>
                  </a:rPr>
                  <a:t>6</a:t>
                </a:r>
              </a:p>
            </p:txBody>
          </p:sp>
        </p:grpSp>
        <p:pic>
          <p:nvPicPr>
            <p:cNvPr id="5147" name="Picture 396" descr="lg유플러스(영문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4" y="2533"/>
              <a:ext cx="69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8" name="Picture 4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0" y="2537"/>
              <a:ext cx="5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9" name="Picture 40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1" y="3430"/>
              <a:ext cx="416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0" name="AutoShape 66"/>
            <p:cNvSpPr>
              <a:spLocks noChangeArrowheads="1"/>
            </p:cNvSpPr>
            <p:nvPr/>
          </p:nvSpPr>
          <p:spPr bwMode="auto">
            <a:xfrm>
              <a:off x="4178" y="1631"/>
              <a:ext cx="1732" cy="2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고객사</a:t>
              </a:r>
              <a:r>
                <a:rPr lang="ko-KR" altLang="en-US" sz="1100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N/W </a:t>
              </a:r>
              <a:r>
                <a:rPr lang="ko-KR" altLang="en-US" sz="1200" b="1" dirty="0" err="1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장애시에도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통화연결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이</a:t>
              </a:r>
              <a: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가능합니다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 </a:t>
              </a:r>
              <a:r>
                <a:rPr lang="en-US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연결번호 </a:t>
              </a:r>
              <a:r>
                <a:rPr lang="ko-KR" altLang="en-US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설정시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</a:p>
          </p:txBody>
        </p:sp>
        <p:sp>
          <p:nvSpPr>
            <p:cNvPr id="5151" name="AutoShape 66"/>
            <p:cNvSpPr>
              <a:spLocks noChangeArrowheads="1"/>
            </p:cNvSpPr>
            <p:nvPr/>
          </p:nvSpPr>
          <p:spPr bwMode="auto">
            <a:xfrm>
              <a:off x="4178" y="3309"/>
              <a:ext cx="1527" cy="4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사용자가 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직접 통신환경</a:t>
              </a:r>
              <a:b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착신전환</a:t>
              </a: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녹취</a:t>
              </a: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통화내역</a:t>
              </a: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을</a:t>
              </a:r>
              <a:b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관리</a:t>
              </a: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할 수 있습니다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pic>
          <p:nvPicPr>
            <p:cNvPr id="5152" name="Picture 40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" y="3430"/>
              <a:ext cx="41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3" name="Picture 40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9" y="2537"/>
              <a:ext cx="637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4" name="Picture 4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8" y="1657"/>
              <a:ext cx="6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5" name="Picture 4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" y="1657"/>
              <a:ext cx="5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9" name="Text Box 272"/>
          <p:cNvSpPr txBox="1">
            <a:spLocks noChangeArrowheads="1"/>
          </p:cNvSpPr>
          <p:nvPr/>
        </p:nvSpPr>
        <p:spPr bwMode="auto">
          <a:xfrm>
            <a:off x="1279798" y="235277"/>
            <a:ext cx="3193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200" b="1" dirty="0">
                <a:latin typeface="바탕체" pitchFamily="17" charset="-127"/>
                <a:ea typeface="바탕체" pitchFamily="17" charset="-127"/>
              </a:rPr>
              <a:t>Ⅱ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err="1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2200" b="1" dirty="0" err="1">
                <a:latin typeface="맑은 고딕" pitchFamily="50" charset="-127"/>
                <a:ea typeface="맑은 고딕" pitchFamily="50" charset="-127"/>
              </a:rPr>
              <a:t>서비스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특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징</a:t>
            </a:r>
            <a:endParaRPr lang="en-US" altLang="en-US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46443" y="953771"/>
            <a:ext cx="3811526" cy="215900"/>
            <a:chOff x="2755962" y="953771"/>
            <a:chExt cx="3811526" cy="215900"/>
          </a:xfrm>
        </p:grpSpPr>
        <p:sp>
          <p:nvSpPr>
            <p:cNvPr id="6233" name="Text Box 272"/>
            <p:cNvSpPr txBox="1">
              <a:spLocks noChangeArrowheads="1"/>
            </p:cNvSpPr>
            <p:nvPr/>
          </p:nvSpPr>
          <p:spPr bwMode="auto">
            <a:xfrm>
              <a:off x="3075050" y="953771"/>
              <a:ext cx="32035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고급형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, IMS</a:t>
              </a:r>
              <a:r>
                <a:rPr lang="en-US" altLang="ko-KR" sz="14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400" b="1" dirty="0" err="1" smtClean="0">
                  <a:latin typeface="맑은 고딕" pitchFamily="50" charset="-127"/>
                  <a:ea typeface="맑은 고딕" pitchFamily="50" charset="-127"/>
                </a:rPr>
                <a:t>센트릭스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무료 제공 서비스</a:t>
              </a:r>
            </a:p>
          </p:txBody>
        </p:sp>
        <p:grpSp>
          <p:nvGrpSpPr>
            <p:cNvPr id="6234" name="Group 96"/>
            <p:cNvGrpSpPr>
              <a:grpSpLocks/>
            </p:cNvGrpSpPr>
            <p:nvPr/>
          </p:nvGrpSpPr>
          <p:grpSpPr bwMode="auto">
            <a:xfrm>
              <a:off x="2755962" y="1009334"/>
              <a:ext cx="273050" cy="100013"/>
              <a:chOff x="462" y="1292"/>
              <a:chExt cx="161" cy="61"/>
            </a:xfrm>
          </p:grpSpPr>
          <p:sp>
            <p:nvSpPr>
              <p:cNvPr id="6238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 cap="rnd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95363"/>
                <a:endParaRPr lang="ko-KR" altLang="ko-KR" sz="1900">
                  <a:ea typeface="SLI 파트너 EB"/>
                  <a:cs typeface="SLI 파트너 EB"/>
                </a:endParaRPr>
              </a:p>
            </p:txBody>
          </p:sp>
          <p:sp>
            <p:nvSpPr>
              <p:cNvPr id="6239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6235" name="Group 99"/>
            <p:cNvGrpSpPr>
              <a:grpSpLocks/>
            </p:cNvGrpSpPr>
            <p:nvPr/>
          </p:nvGrpSpPr>
          <p:grpSpPr bwMode="auto">
            <a:xfrm flipH="1">
              <a:off x="6294438" y="1009334"/>
              <a:ext cx="273050" cy="100013"/>
              <a:chOff x="462" y="1292"/>
              <a:chExt cx="161" cy="61"/>
            </a:xfrm>
          </p:grpSpPr>
          <p:sp>
            <p:nvSpPr>
              <p:cNvPr id="6236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6237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graphicFrame>
        <p:nvGraphicFramePr>
          <p:cNvPr id="60040" name="Group 6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13014"/>
              </p:ext>
            </p:extLst>
          </p:nvPr>
        </p:nvGraphicFramePr>
        <p:xfrm>
          <a:off x="271463" y="1266337"/>
          <a:ext cx="9325259" cy="5089200"/>
        </p:xfrm>
        <a:graphic>
          <a:graphicData uri="http://schemas.openxmlformats.org/drawingml/2006/table">
            <a:tbl>
              <a:tblPr/>
              <a:tblGrid>
                <a:gridCol w="547477"/>
                <a:gridCol w="2263318"/>
                <a:gridCol w="1869948"/>
                <a:gridCol w="1908212"/>
                <a:gridCol w="2736304"/>
              </a:tblGrid>
              <a:tr h="214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순번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서비스명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센트릭스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센트릭스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비고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내선통화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당겨받기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돌려주기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Tx/>
                        <a:buChar char="-"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고급형센트릭스의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경우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인입한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호에 대하여 착신전환이 가능하지만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IMS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센트릭스는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대표번호로 호가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인입된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경우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착신전환이되지않습니다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.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개별번호로 걸려온 경우는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착신전환됨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Tx/>
                        <a:buChar char="-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 변경서비스는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번호명의관련한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본인확인 증명서 추가 필요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통화중대기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발신번호보호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발신제한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이동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/060)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 변경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착신전환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무조건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무응답시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 그룹핑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순차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랜덤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동시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균등착신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순차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랜덤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동시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균등착신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착신제한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블랙리스트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화이트리스트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블랙리스트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화이트리스트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회의통화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~6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~6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단축다이얼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부재중안내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익명발신수신거부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웹을 통한 고객 통신환경 관리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주소록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파일업로드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클릭투콜을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통한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전화걸기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회의통화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음성사서함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(30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분단위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통화중메모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통화이력조회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단말 및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인터넷장애시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연결번호 설정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44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영상통화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회의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미제공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비즈보이서비스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이용시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Biz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스카이프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이용시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가입자간 영상통화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영상회의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서비스 제공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232" name="Text Box 272"/>
          <p:cNvSpPr txBox="1">
            <a:spLocks noChangeArrowheads="1"/>
          </p:cNvSpPr>
          <p:nvPr/>
        </p:nvSpPr>
        <p:spPr bwMode="auto">
          <a:xfrm>
            <a:off x="1276650" y="235497"/>
            <a:ext cx="28276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200" b="1" dirty="0">
                <a:latin typeface="바탕체" pitchFamily="17" charset="-127"/>
                <a:ea typeface="바탕체" pitchFamily="17" charset="-127"/>
              </a:rPr>
              <a:t>Ⅲ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주요 기능 및 요금</a:t>
            </a:r>
            <a:r>
              <a:rPr lang="en-US" altLang="en-US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en-US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346"/>
          <p:cNvGrpSpPr>
            <a:grpSpLocks/>
          </p:cNvGrpSpPr>
          <p:nvPr/>
        </p:nvGrpSpPr>
        <p:grpSpPr bwMode="auto">
          <a:xfrm>
            <a:off x="3514725" y="969814"/>
            <a:ext cx="2854325" cy="212725"/>
            <a:chOff x="2222" y="665"/>
            <a:chExt cx="1798" cy="134"/>
          </a:xfrm>
        </p:grpSpPr>
        <p:sp>
          <p:nvSpPr>
            <p:cNvPr id="7237" name="Text Box 272"/>
            <p:cNvSpPr txBox="1">
              <a:spLocks noChangeArrowheads="1"/>
            </p:cNvSpPr>
            <p:nvPr/>
          </p:nvSpPr>
          <p:spPr bwMode="auto">
            <a:xfrm>
              <a:off x="2426" y="665"/>
              <a:ext cx="138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유료 제공 서비스 및 </a:t>
              </a:r>
              <a:r>
                <a:rPr lang="ko-KR" altLang="ko-KR" sz="1400" b="1" dirty="0" err="1">
                  <a:latin typeface="맑은 고딕" pitchFamily="50" charset="-127"/>
                  <a:ea typeface="맑은 고딕" pitchFamily="50" charset="-127"/>
                </a:rPr>
                <a:t>요금표</a:t>
              </a:r>
              <a:endParaRPr lang="ko-KR" altLang="ko-KR" sz="1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7238" name="Group 76"/>
            <p:cNvGrpSpPr>
              <a:grpSpLocks/>
            </p:cNvGrpSpPr>
            <p:nvPr/>
          </p:nvGrpSpPr>
          <p:grpSpPr bwMode="auto">
            <a:xfrm>
              <a:off x="2222" y="699"/>
              <a:ext cx="172" cy="63"/>
              <a:chOff x="462" y="1292"/>
              <a:chExt cx="161" cy="61"/>
            </a:xfrm>
          </p:grpSpPr>
          <p:sp>
            <p:nvSpPr>
              <p:cNvPr id="7242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7243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7239" name="Group 79"/>
            <p:cNvGrpSpPr>
              <a:grpSpLocks/>
            </p:cNvGrpSpPr>
            <p:nvPr/>
          </p:nvGrpSpPr>
          <p:grpSpPr bwMode="auto">
            <a:xfrm flipH="1">
              <a:off x="3848" y="699"/>
              <a:ext cx="172" cy="63"/>
              <a:chOff x="462" y="1292"/>
              <a:chExt cx="161" cy="61"/>
            </a:xfrm>
          </p:grpSpPr>
          <p:sp>
            <p:nvSpPr>
              <p:cNvPr id="7240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7241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sp>
        <p:nvSpPr>
          <p:cNvPr id="7171" name="Text Box 51"/>
          <p:cNvSpPr txBox="1">
            <a:spLocks noChangeArrowheads="1"/>
          </p:cNvSpPr>
          <p:nvPr/>
        </p:nvSpPr>
        <p:spPr bwMode="auto">
          <a:xfrm>
            <a:off x="235682" y="5904218"/>
            <a:ext cx="9359900" cy="405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Wingdings" pitchFamily="2" charset="2"/>
              <a:buNone/>
            </a:pPr>
            <a:r>
              <a:rPr lang="en-US" altLang="ko-KR" sz="900" b="1" i="1" dirty="0">
                <a:solidFill>
                  <a:srgbClr val="CC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* 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1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분 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50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원 적용국가 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일본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중국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홍콩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싱가포르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미국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본토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캐나다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호주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뉴질랜드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영국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프랑스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독일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네덜란드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스웨덴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스위스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스페인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그리스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노르웨이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덴마크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사이프러스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 err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아조레스섬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오스트리아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포르투갈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 err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마데이라</a:t>
            </a:r>
            <a:endParaRPr lang="ko-KR" altLang="en-US" sz="900" i="1" dirty="0">
              <a:solidFill>
                <a:srgbClr val="4D4D4D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  <p:graphicFrame>
        <p:nvGraphicFramePr>
          <p:cNvPr id="8272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247040"/>
              </p:ext>
            </p:extLst>
          </p:nvPr>
        </p:nvGraphicFramePr>
        <p:xfrm>
          <a:off x="271462" y="1412872"/>
          <a:ext cx="9324119" cy="4320386"/>
        </p:xfrm>
        <a:graphic>
          <a:graphicData uri="http://schemas.openxmlformats.org/drawingml/2006/table">
            <a:tbl>
              <a:tblPr/>
              <a:tblGrid>
                <a:gridCol w="882349"/>
                <a:gridCol w="802296"/>
                <a:gridCol w="1952017"/>
                <a:gridCol w="3549445"/>
                <a:gridCol w="2138012"/>
              </a:tblGrid>
              <a:tr h="32048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구 분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/IMS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센트릭스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비즈보이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36066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기본료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7,000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145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음성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무료통화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70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 무료통화 제공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이동전화 통화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4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국내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1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이동 전화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11.7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국제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주요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개국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1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타사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070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LG U</a:t>
                      </a:r>
                      <a:r>
                        <a:rPr kumimoji="1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070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4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영상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영상통화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미제공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18</a:t>
                      </a:r>
                      <a:r>
                        <a:rPr lang="ko-KR" altLang="en-US" sz="1000" dirty="0" smtClean="0"/>
                        <a:t>원</a:t>
                      </a:r>
                      <a:r>
                        <a:rPr lang="en-US" altLang="ko-KR" sz="1000" dirty="0" smtClean="0"/>
                        <a:t>/10</a:t>
                      </a:r>
                      <a:r>
                        <a:rPr lang="ko-KR" altLang="en-US" sz="1000" dirty="0" smtClean="0"/>
                        <a:t>초</a:t>
                      </a:r>
                      <a:endParaRPr lang="ko-KR" altLang="en-US" sz="1000" dirty="0"/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125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비즈스카이프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 공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1254">
                <a:tc rowSpan="3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유료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부가서비스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발신번호표시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53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통화연결음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 제공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14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ARS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단계별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안내멘트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제작비용 별도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좌동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Text Box 272"/>
          <p:cNvSpPr txBox="1">
            <a:spLocks noChangeArrowheads="1"/>
          </p:cNvSpPr>
          <p:nvPr/>
        </p:nvSpPr>
        <p:spPr bwMode="auto">
          <a:xfrm>
            <a:off x="1276650" y="235497"/>
            <a:ext cx="28276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200" b="1" dirty="0">
                <a:latin typeface="바탕체" pitchFamily="17" charset="-127"/>
                <a:ea typeface="바탕체" pitchFamily="17" charset="-127"/>
              </a:rPr>
              <a:t>Ⅲ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주요 기능 및 요금</a:t>
            </a:r>
            <a:r>
              <a:rPr lang="en-US" altLang="en-US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en-US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44" name="Group 3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489848"/>
              </p:ext>
            </p:extLst>
          </p:nvPr>
        </p:nvGraphicFramePr>
        <p:xfrm>
          <a:off x="271463" y="1349079"/>
          <a:ext cx="9325259" cy="5044155"/>
        </p:xfrm>
        <a:graphic>
          <a:graphicData uri="http://schemas.openxmlformats.org/drawingml/2006/table">
            <a:tbl>
              <a:tblPr/>
              <a:tblGrid>
                <a:gridCol w="1296367"/>
                <a:gridCol w="756084"/>
                <a:gridCol w="4356484"/>
                <a:gridCol w="1260140"/>
                <a:gridCol w="1656184"/>
              </a:tblGrid>
              <a:tr h="2369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서비스</a:t>
                      </a: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 기능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이용요금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비고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38497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자동음성안내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(ARS) +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</a:t>
                      </a: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단계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회사안내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후 대단위 담당부서 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연결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단계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대단위 부서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안내후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중단위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담당부서 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연결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단계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중단위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담당부서 안내 후 소단위 담당부서 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연결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15,000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Office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레터링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발신호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100Call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까지 원하는 문구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한글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자이내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200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200Call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까지 원하는 문구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한글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자이내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1,500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500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500Call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까지 원하는 문구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한글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자이내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2,500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2,000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2,000Call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까지 원하는 문구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한글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자이내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6,000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4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녹취서비스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 Type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최대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개까지 녹취할 수 있는 서버 공간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선택적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4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 Type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최대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개까지 녹취할 수 있는 서버 공간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자동녹취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</a:t>
                      </a: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통화내용을 자동으로 녹취해주는 서비스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 모두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수신시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Option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별로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자동녹취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Open API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A Type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고객사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업무용 솔루션과 연동할 수 있는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Open API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로 기업통신기능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스트리밍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미제공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IMS 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부가서비스 청약필요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: A Type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만 기본제공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청약필요없음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 Type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고객사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업무용 솔루션과 연동할 수 있는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Open API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“A Type”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기능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스트리밍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4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Biz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스카이프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사의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스카이프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서비스와 연계된 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 제공예정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2859218" y="957821"/>
            <a:ext cx="4185976" cy="215444"/>
            <a:chOff x="2431926" y="957821"/>
            <a:chExt cx="4185976" cy="215444"/>
          </a:xfrm>
        </p:grpSpPr>
        <p:sp>
          <p:nvSpPr>
            <p:cNvPr id="8261" name="Text Box 272"/>
            <p:cNvSpPr txBox="1">
              <a:spLocks noChangeArrowheads="1"/>
            </p:cNvSpPr>
            <p:nvPr/>
          </p:nvSpPr>
          <p:spPr bwMode="auto">
            <a:xfrm>
              <a:off x="2788989" y="957821"/>
              <a:ext cx="34993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고급형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, IMS </a:t>
              </a:r>
              <a:r>
                <a:rPr lang="ko-KR" altLang="ko-KR" sz="1400" b="1" dirty="0" err="1" smtClean="0">
                  <a:latin typeface="맑은 고딕" pitchFamily="50" charset="-127"/>
                  <a:ea typeface="맑은 고딕" pitchFamily="50" charset="-127"/>
                </a:rPr>
                <a:t>센트릭스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부가서비스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이용요금</a:t>
              </a:r>
            </a:p>
          </p:txBody>
        </p:sp>
        <p:grpSp>
          <p:nvGrpSpPr>
            <p:cNvPr id="8262" name="Group 76"/>
            <p:cNvGrpSpPr>
              <a:grpSpLocks/>
            </p:cNvGrpSpPr>
            <p:nvPr/>
          </p:nvGrpSpPr>
          <p:grpSpPr bwMode="auto">
            <a:xfrm>
              <a:off x="2431926" y="1013156"/>
              <a:ext cx="273050" cy="100013"/>
              <a:chOff x="462" y="1292"/>
              <a:chExt cx="161" cy="61"/>
            </a:xfrm>
          </p:grpSpPr>
          <p:sp>
            <p:nvSpPr>
              <p:cNvPr id="8266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8267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8263" name="Group 79"/>
            <p:cNvGrpSpPr>
              <a:grpSpLocks/>
            </p:cNvGrpSpPr>
            <p:nvPr/>
          </p:nvGrpSpPr>
          <p:grpSpPr bwMode="auto">
            <a:xfrm flipH="1">
              <a:off x="6344852" y="1013156"/>
              <a:ext cx="273050" cy="100013"/>
              <a:chOff x="462" y="1292"/>
              <a:chExt cx="161" cy="61"/>
            </a:xfrm>
          </p:grpSpPr>
          <p:sp>
            <p:nvSpPr>
              <p:cNvPr id="8264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8265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sp>
        <p:nvSpPr>
          <p:cNvPr id="8260" name="Text Box 272"/>
          <p:cNvSpPr txBox="1">
            <a:spLocks noChangeArrowheads="1"/>
          </p:cNvSpPr>
          <p:nvPr/>
        </p:nvSpPr>
        <p:spPr bwMode="auto">
          <a:xfrm>
            <a:off x="1147763" y="142875"/>
            <a:ext cx="3594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400" b="1" dirty="0">
                <a:latin typeface="바탕체" pitchFamily="17" charset="-127"/>
                <a:ea typeface="바탕체" pitchFamily="17" charset="-127"/>
              </a:rPr>
              <a:t>Ⅲ</a:t>
            </a:r>
            <a:r>
              <a:rPr lang="en-US" altLang="en-US" sz="24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400" b="1" dirty="0" err="1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en-US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2400" b="1" dirty="0" err="1">
                <a:latin typeface="맑은 고딕" pitchFamily="50" charset="-127"/>
                <a:ea typeface="맑은 고딕" pitchFamily="50" charset="-127"/>
              </a:rPr>
              <a:t>제공</a:t>
            </a:r>
            <a:r>
              <a:rPr lang="en-US" altLang="en-US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2400" b="1" dirty="0" err="1">
                <a:latin typeface="맑은 고딕" pitchFamily="50" charset="-127"/>
                <a:ea typeface="맑은 고딕" pitchFamily="50" charset="-127"/>
              </a:rPr>
              <a:t>서비스</a:t>
            </a:r>
            <a:r>
              <a:rPr lang="en-US" altLang="en-US" sz="2400" b="1" dirty="0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4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407"/>
          <p:cNvGrpSpPr>
            <a:grpSpLocks/>
          </p:cNvGrpSpPr>
          <p:nvPr/>
        </p:nvGrpSpPr>
        <p:grpSpPr bwMode="auto">
          <a:xfrm>
            <a:off x="2539206" y="1000131"/>
            <a:ext cx="4826000" cy="215901"/>
            <a:chOff x="1577" y="668"/>
            <a:chExt cx="3040" cy="136"/>
          </a:xfrm>
        </p:grpSpPr>
        <p:sp>
          <p:nvSpPr>
            <p:cNvPr id="9320" name="Text Box 272"/>
            <p:cNvSpPr txBox="1">
              <a:spLocks noChangeArrowheads="1"/>
            </p:cNvSpPr>
            <p:nvPr/>
          </p:nvSpPr>
          <p:spPr bwMode="auto">
            <a:xfrm>
              <a:off x="2010" y="668"/>
              <a:ext cx="217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유선IP폰, 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CPG 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등 </a:t>
              </a:r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다양한 종류의 단말 제공</a:t>
              </a:r>
            </a:p>
          </p:txBody>
        </p:sp>
        <p:grpSp>
          <p:nvGrpSpPr>
            <p:cNvPr id="9321" name="Group 63"/>
            <p:cNvGrpSpPr>
              <a:grpSpLocks/>
            </p:cNvGrpSpPr>
            <p:nvPr/>
          </p:nvGrpSpPr>
          <p:grpSpPr bwMode="auto">
            <a:xfrm>
              <a:off x="1577" y="703"/>
              <a:ext cx="172" cy="63"/>
              <a:chOff x="462" y="1292"/>
              <a:chExt cx="161" cy="61"/>
            </a:xfrm>
          </p:grpSpPr>
          <p:sp>
            <p:nvSpPr>
              <p:cNvPr id="9325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9326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9322" name="Group 66"/>
            <p:cNvGrpSpPr>
              <a:grpSpLocks/>
            </p:cNvGrpSpPr>
            <p:nvPr/>
          </p:nvGrpSpPr>
          <p:grpSpPr bwMode="auto">
            <a:xfrm flipH="1">
              <a:off x="4445" y="703"/>
              <a:ext cx="172" cy="63"/>
              <a:chOff x="462" y="1292"/>
              <a:chExt cx="161" cy="61"/>
            </a:xfrm>
          </p:grpSpPr>
          <p:sp>
            <p:nvSpPr>
              <p:cNvPr id="9323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9324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275719" y="1763069"/>
            <a:ext cx="1791316" cy="4510731"/>
            <a:chOff x="275719" y="1763069"/>
            <a:chExt cx="1791316" cy="4510731"/>
          </a:xfrm>
        </p:grpSpPr>
        <p:sp>
          <p:nvSpPr>
            <p:cNvPr id="9222" name="직사각형 210"/>
            <p:cNvSpPr>
              <a:spLocks noChangeArrowheads="1"/>
            </p:cNvSpPr>
            <p:nvPr/>
          </p:nvSpPr>
          <p:spPr bwMode="auto">
            <a:xfrm>
              <a:off x="275719" y="2536050"/>
              <a:ext cx="1791316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28" name="모서리가 둥근 직사각형 215"/>
            <p:cNvSpPr>
              <a:spLocks noChangeArrowheads="1"/>
            </p:cNvSpPr>
            <p:nvPr/>
          </p:nvSpPr>
          <p:spPr bwMode="auto">
            <a:xfrm>
              <a:off x="329363" y="2601292"/>
              <a:ext cx="1685944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236" name="그룹 402"/>
            <p:cNvGrpSpPr>
              <a:grpSpLocks/>
            </p:cNvGrpSpPr>
            <p:nvPr/>
          </p:nvGrpSpPr>
          <p:grpSpPr bwMode="auto">
            <a:xfrm>
              <a:off x="277636" y="2259479"/>
              <a:ext cx="1789399" cy="276571"/>
              <a:chOff x="813634" y="5822663"/>
              <a:chExt cx="2714522" cy="309855"/>
            </a:xfrm>
          </p:grpSpPr>
          <p:cxnSp>
            <p:nvCxnSpPr>
              <p:cNvPr id="9315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316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9318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9319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2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ko-KR" sz="1100">
                      <a:latin typeface="맑은 고딕" pitchFamily="50" charset="-127"/>
                      <a:ea typeface="맑은 고딕" pitchFamily="50" charset="-127"/>
                    </a:rPr>
                    <a:t>U+</a:t>
                  </a:r>
                  <a:r>
                    <a:rPr lang="ko-KR" altLang="en-US" sz="1100">
                      <a:latin typeface="맑은 고딕" pitchFamily="50" charset="-127"/>
                      <a:ea typeface="맑은 고딕" pitchFamily="50" charset="-127"/>
                    </a:rPr>
                    <a:t>전용 </a:t>
                  </a:r>
                  <a:r>
                    <a:rPr lang="en-US" altLang="ko-KR" sz="110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</a:p>
              </p:txBody>
            </p:sp>
          </p:grpSp>
          <p:cxnSp>
            <p:nvCxnSpPr>
              <p:cNvPr id="9317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237" name="그룹 310"/>
            <p:cNvGrpSpPr>
              <a:grpSpLocks/>
            </p:cNvGrpSpPr>
            <p:nvPr/>
          </p:nvGrpSpPr>
          <p:grpSpPr bwMode="auto">
            <a:xfrm>
              <a:off x="277636" y="1763069"/>
              <a:ext cx="1789399" cy="276571"/>
              <a:chOff x="783279" y="836321"/>
              <a:chExt cx="2714400" cy="309855"/>
            </a:xfrm>
          </p:grpSpPr>
          <p:cxnSp>
            <p:nvCxnSpPr>
              <p:cNvPr id="9312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313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 smtClean="0">
                    <a:latin typeface="맑은 고딕" pitchFamily="50" charset="-127"/>
                    <a:ea typeface="맑은 고딕" pitchFamily="50" charset="-127"/>
                  </a:rPr>
                  <a:t>IP-355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9314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260" name="이등변 삼각형 82"/>
            <p:cNvSpPr>
              <a:spLocks noChangeArrowheads="1"/>
            </p:cNvSpPr>
            <p:nvPr/>
          </p:nvSpPr>
          <p:spPr bwMode="auto">
            <a:xfrm rot="10800000">
              <a:off x="1082291" y="2094954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70" name="Text Box 51"/>
            <p:cNvSpPr txBox="1">
              <a:spLocks noChangeArrowheads="1"/>
            </p:cNvSpPr>
            <p:nvPr/>
          </p:nvSpPr>
          <p:spPr bwMode="auto">
            <a:xfrm>
              <a:off x="329363" y="4156396"/>
              <a:ext cx="1685943" cy="16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HD </a:t>
              </a:r>
              <a:r>
                <a:rPr lang="ko-KR" altLang="en-US" sz="1100" b="1" dirty="0" err="1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보이스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단축버튼 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6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전화번호부저장</a:t>
              </a:r>
              <a:b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(100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)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err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착신전환 설정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수신거부 기능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  <p:pic>
          <p:nvPicPr>
            <p:cNvPr id="9271" name="Picture 419" descr="전화기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671" y="2938286"/>
              <a:ext cx="1563329" cy="879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1" name="Text Box 272"/>
          <p:cNvSpPr txBox="1">
            <a:spLocks noChangeArrowheads="1"/>
          </p:cNvSpPr>
          <p:nvPr/>
        </p:nvSpPr>
        <p:spPr bwMode="auto">
          <a:xfrm>
            <a:off x="1275359" y="231392"/>
            <a:ext cx="2529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 b="1" dirty="0">
                <a:latin typeface="바탕체" pitchFamily="17" charset="-127"/>
                <a:ea typeface="바탕체" pitchFamily="17" charset="-127"/>
              </a:rPr>
              <a:t>Ⅳ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err="1" smtClean="0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단말기</a:t>
            </a:r>
          </a:p>
        </p:txBody>
      </p:sp>
      <p:sp>
        <p:nvSpPr>
          <p:cNvPr id="102" name="직사각형 322"/>
          <p:cNvSpPr>
            <a:spLocks noChangeArrowheads="1"/>
          </p:cNvSpPr>
          <p:nvPr/>
        </p:nvSpPr>
        <p:spPr bwMode="auto">
          <a:xfrm>
            <a:off x="274638" y="1622656"/>
            <a:ext cx="7452000" cy="55314"/>
          </a:xfrm>
          <a:prstGeom prst="rect">
            <a:avLst/>
          </a:prstGeom>
          <a:solidFill>
            <a:srgbClr val="518AC3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103" name="TextBox 325"/>
          <p:cNvSpPr txBox="1">
            <a:spLocks noChangeArrowheads="1"/>
          </p:cNvSpPr>
          <p:nvPr/>
        </p:nvSpPr>
        <p:spPr bwMode="auto">
          <a:xfrm>
            <a:off x="3702188" y="1438275"/>
            <a:ext cx="596900" cy="15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유선 </a:t>
            </a:r>
            <a:r>
              <a:rPr lang="en-US" altLang="ko-KR" sz="1100" b="1" dirty="0">
                <a:latin typeface="맑은 고딕" pitchFamily="50" charset="-127"/>
                <a:ea typeface="맑은 고딕" pitchFamily="50" charset="-127"/>
              </a:rPr>
              <a:t>IP</a:t>
            </a:r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폰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162263" y="1762942"/>
            <a:ext cx="1791316" cy="4510857"/>
            <a:chOff x="2162263" y="1762942"/>
            <a:chExt cx="1791316" cy="4510857"/>
          </a:xfrm>
        </p:grpSpPr>
        <p:sp>
          <p:nvSpPr>
            <p:cNvPr id="86" name="직사각형 210"/>
            <p:cNvSpPr>
              <a:spLocks noChangeArrowheads="1"/>
            </p:cNvSpPr>
            <p:nvPr/>
          </p:nvSpPr>
          <p:spPr bwMode="auto">
            <a:xfrm>
              <a:off x="2162263" y="2535922"/>
              <a:ext cx="1791316" cy="373787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7" name="모서리가 둥근 직사각형 215"/>
            <p:cNvSpPr>
              <a:spLocks noChangeArrowheads="1"/>
            </p:cNvSpPr>
            <p:nvPr/>
          </p:nvSpPr>
          <p:spPr bwMode="auto">
            <a:xfrm>
              <a:off x="2215907" y="2601165"/>
              <a:ext cx="1685944" cy="356413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89" name="그룹 402"/>
            <p:cNvGrpSpPr>
              <a:grpSpLocks/>
            </p:cNvGrpSpPr>
            <p:nvPr/>
          </p:nvGrpSpPr>
          <p:grpSpPr bwMode="auto">
            <a:xfrm>
              <a:off x="2164180" y="2259352"/>
              <a:ext cx="1789399" cy="276571"/>
              <a:chOff x="813634" y="5822663"/>
              <a:chExt cx="2714522" cy="309855"/>
            </a:xfrm>
          </p:grpSpPr>
          <p:cxnSp>
            <p:nvCxnSpPr>
              <p:cNvPr id="90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1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93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94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3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고급형 </a:t>
                  </a:r>
                  <a:r>
                    <a:rPr lang="en-US" altLang="ko-KR" sz="1100" dirty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</a:p>
              </p:txBody>
            </p:sp>
          </p:grpSp>
          <p:cxnSp>
            <p:nvCxnSpPr>
              <p:cNvPr id="92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5" name="그룹 310"/>
            <p:cNvGrpSpPr>
              <a:grpSpLocks/>
            </p:cNvGrpSpPr>
            <p:nvPr/>
          </p:nvGrpSpPr>
          <p:grpSpPr bwMode="auto">
            <a:xfrm>
              <a:off x="2164180" y="1762942"/>
              <a:ext cx="1789399" cy="276571"/>
              <a:chOff x="783279" y="836321"/>
              <a:chExt cx="2714400" cy="309855"/>
            </a:xfrm>
          </p:grpSpPr>
          <p:cxnSp>
            <p:nvCxnSpPr>
              <p:cNvPr id="96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7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 smtClean="0">
                    <a:latin typeface="맑은 고딕" pitchFamily="50" charset="-127"/>
                    <a:ea typeface="맑은 고딕" pitchFamily="50" charset="-127"/>
                  </a:rPr>
                  <a:t>IL-500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98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9" name="이등변 삼각형 82"/>
            <p:cNvSpPr>
              <a:spLocks noChangeArrowheads="1"/>
            </p:cNvSpPr>
            <p:nvPr/>
          </p:nvSpPr>
          <p:spPr bwMode="auto">
            <a:xfrm rot="10800000">
              <a:off x="2968835" y="2094827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1984" y="2873180"/>
              <a:ext cx="1153790" cy="100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8" name="Text Box 51"/>
            <p:cNvSpPr txBox="1">
              <a:spLocks noChangeArrowheads="1"/>
            </p:cNvSpPr>
            <p:nvPr/>
          </p:nvSpPr>
          <p:spPr bwMode="auto">
            <a:xfrm>
              <a:off x="2231234" y="4156396"/>
              <a:ext cx="1655290" cy="1900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HD </a:t>
              </a:r>
              <a:r>
                <a:rPr lang="ko-KR" altLang="en-US" sz="1100" b="1" dirty="0" err="1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보이스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2-Tone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색상의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세련된 디자인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White &amp; 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Ivory)</a:t>
              </a:r>
              <a:endParaRPr lang="en-US" altLang="ko-KR" sz="11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8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 메모리 단축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버튼</a:t>
              </a:r>
              <a:endParaRPr lang="ko-KR" altLang="en-US" sz="11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벽걸이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기능</a:t>
              </a:r>
              <a:endParaRPr lang="en-US" altLang="ko-KR" sz="11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 Name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스티커 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  <a:endParaRPr lang="en-US" altLang="ko-KR" sz="11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 </a:t>
              </a:r>
              <a:r>
                <a:rPr lang="ko-KR" altLang="en-US" sz="1100" dirty="0" err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</a:t>
              </a:r>
              <a:endParaRPr lang="ko-KR" altLang="en-US" sz="11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048807" y="1752436"/>
            <a:ext cx="1791316" cy="4510731"/>
            <a:chOff x="4048807" y="1752436"/>
            <a:chExt cx="1791316" cy="4510731"/>
          </a:xfrm>
        </p:grpSpPr>
        <p:sp>
          <p:nvSpPr>
            <p:cNvPr id="151" name="직사각형 210"/>
            <p:cNvSpPr>
              <a:spLocks noChangeArrowheads="1"/>
            </p:cNvSpPr>
            <p:nvPr/>
          </p:nvSpPr>
          <p:spPr bwMode="auto">
            <a:xfrm>
              <a:off x="4048807" y="2525417"/>
              <a:ext cx="1791316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2" name="모서리가 둥근 직사각형 215"/>
            <p:cNvSpPr>
              <a:spLocks noChangeArrowheads="1"/>
            </p:cNvSpPr>
            <p:nvPr/>
          </p:nvSpPr>
          <p:spPr bwMode="auto">
            <a:xfrm>
              <a:off x="4102451" y="2590659"/>
              <a:ext cx="1685944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53" name="그룹 402"/>
            <p:cNvGrpSpPr>
              <a:grpSpLocks/>
            </p:cNvGrpSpPr>
            <p:nvPr/>
          </p:nvGrpSpPr>
          <p:grpSpPr bwMode="auto">
            <a:xfrm>
              <a:off x="4050724" y="2248846"/>
              <a:ext cx="1789399" cy="276571"/>
              <a:chOff x="813634" y="5822663"/>
              <a:chExt cx="2714522" cy="309855"/>
            </a:xfrm>
          </p:grpSpPr>
          <p:cxnSp>
            <p:nvCxnSpPr>
              <p:cNvPr id="161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62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164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165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3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고급형 </a:t>
                  </a:r>
                  <a:r>
                    <a:rPr lang="en-US" altLang="ko-KR" sz="1100" dirty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</a:p>
              </p:txBody>
            </p:sp>
          </p:grpSp>
          <p:cxnSp>
            <p:nvCxnSpPr>
              <p:cNvPr id="163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54" name="그룹 310"/>
            <p:cNvGrpSpPr>
              <a:grpSpLocks/>
            </p:cNvGrpSpPr>
            <p:nvPr/>
          </p:nvGrpSpPr>
          <p:grpSpPr bwMode="auto">
            <a:xfrm>
              <a:off x="4050724" y="1752436"/>
              <a:ext cx="1789399" cy="276571"/>
              <a:chOff x="783279" y="836321"/>
              <a:chExt cx="2714400" cy="309855"/>
            </a:xfrm>
          </p:grpSpPr>
          <p:cxnSp>
            <p:nvCxnSpPr>
              <p:cNvPr id="158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9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 smtClean="0">
                    <a:latin typeface="맑은 고딕" pitchFamily="50" charset="-127"/>
                    <a:ea typeface="맑은 고딕" pitchFamily="50" charset="-127"/>
                  </a:rPr>
                  <a:t>IP-700S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160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55" name="이등변 삼각형 82"/>
            <p:cNvSpPr>
              <a:spLocks noChangeArrowheads="1"/>
            </p:cNvSpPr>
            <p:nvPr/>
          </p:nvSpPr>
          <p:spPr bwMode="auto">
            <a:xfrm rot="10800000">
              <a:off x="4855379" y="2084321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0517" y="2899990"/>
              <a:ext cx="1229812" cy="955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9" name="Text Box 51"/>
            <p:cNvSpPr txBox="1">
              <a:spLocks noChangeArrowheads="1"/>
            </p:cNvSpPr>
            <p:nvPr/>
          </p:nvSpPr>
          <p:spPr bwMode="auto">
            <a:xfrm>
              <a:off x="4102451" y="4156396"/>
              <a:ext cx="1685944" cy="149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</a:t>
              </a: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3.5”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컬러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LCD</a:t>
              </a:r>
            </a:p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- HD </a:t>
              </a:r>
              <a:r>
                <a:rPr lang="ko-KR" altLang="en-US" sz="1100" b="1" dirty="0" err="1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보이스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endParaRPr lang="ko-KR" altLang="en-US" sz="1100" b="1" dirty="0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단축버튼 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10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  <a:endParaRPr lang="ko-KR" altLang="en-US" sz="11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err="1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착신전환 설정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수신거부 기능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935351" y="1752309"/>
            <a:ext cx="1791316" cy="4510857"/>
            <a:chOff x="5935351" y="1752309"/>
            <a:chExt cx="1791316" cy="4510857"/>
          </a:xfrm>
        </p:grpSpPr>
        <p:sp>
          <p:nvSpPr>
            <p:cNvPr id="167" name="직사각형 210"/>
            <p:cNvSpPr>
              <a:spLocks noChangeArrowheads="1"/>
            </p:cNvSpPr>
            <p:nvPr/>
          </p:nvSpPr>
          <p:spPr bwMode="auto">
            <a:xfrm>
              <a:off x="5935351" y="2525289"/>
              <a:ext cx="1791316" cy="373787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8" name="모서리가 둥근 직사각형 215"/>
            <p:cNvSpPr>
              <a:spLocks noChangeArrowheads="1"/>
            </p:cNvSpPr>
            <p:nvPr/>
          </p:nvSpPr>
          <p:spPr bwMode="auto">
            <a:xfrm>
              <a:off x="5988995" y="2590532"/>
              <a:ext cx="1685944" cy="356413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69" name="그룹 402"/>
            <p:cNvGrpSpPr>
              <a:grpSpLocks/>
            </p:cNvGrpSpPr>
            <p:nvPr/>
          </p:nvGrpSpPr>
          <p:grpSpPr bwMode="auto">
            <a:xfrm>
              <a:off x="5937268" y="2248719"/>
              <a:ext cx="1789399" cy="276571"/>
              <a:chOff x="813634" y="5822663"/>
              <a:chExt cx="2714522" cy="309855"/>
            </a:xfrm>
          </p:grpSpPr>
          <p:cxnSp>
            <p:nvCxnSpPr>
              <p:cNvPr id="177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78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180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181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3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일반형 </a:t>
                  </a:r>
                  <a:r>
                    <a:rPr lang="en-US" altLang="ko-KR" sz="1100" dirty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</a:p>
              </p:txBody>
            </p:sp>
          </p:grpSp>
          <p:cxnSp>
            <p:nvCxnSpPr>
              <p:cNvPr id="179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0" name="그룹 310"/>
            <p:cNvGrpSpPr>
              <a:grpSpLocks/>
            </p:cNvGrpSpPr>
            <p:nvPr/>
          </p:nvGrpSpPr>
          <p:grpSpPr bwMode="auto">
            <a:xfrm>
              <a:off x="5937268" y="1752309"/>
              <a:ext cx="1789399" cy="276571"/>
              <a:chOff x="783279" y="836321"/>
              <a:chExt cx="2714400" cy="309855"/>
            </a:xfrm>
          </p:grpSpPr>
          <p:cxnSp>
            <p:nvCxnSpPr>
              <p:cNvPr id="174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5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IP-255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176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1" name="이등변 삼각형 82"/>
            <p:cNvSpPr>
              <a:spLocks noChangeArrowheads="1"/>
            </p:cNvSpPr>
            <p:nvPr/>
          </p:nvSpPr>
          <p:spPr bwMode="auto">
            <a:xfrm rot="10800000">
              <a:off x="6741923" y="2084194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0" name="Text Box 51"/>
            <p:cNvSpPr txBox="1">
              <a:spLocks noChangeArrowheads="1"/>
            </p:cNvSpPr>
            <p:nvPr/>
          </p:nvSpPr>
          <p:spPr bwMode="auto">
            <a:xfrm>
              <a:off x="5988995" y="4156396"/>
              <a:ext cx="1685943" cy="149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단축버튼 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6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전화번호부저장 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(100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)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err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착신전환 설정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수신거부 기능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  <p:pic>
          <p:nvPicPr>
            <p:cNvPr id="211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0467" y="3012038"/>
              <a:ext cx="1143000" cy="7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3" name="직사각형 322"/>
          <p:cNvSpPr>
            <a:spLocks noChangeArrowheads="1"/>
          </p:cNvSpPr>
          <p:nvPr/>
        </p:nvSpPr>
        <p:spPr bwMode="auto">
          <a:xfrm>
            <a:off x="7823810" y="1622656"/>
            <a:ext cx="1800000" cy="55314"/>
          </a:xfrm>
          <a:prstGeom prst="rect">
            <a:avLst/>
          </a:prstGeom>
          <a:solidFill>
            <a:srgbClr val="78AA6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224" name="TextBox 325"/>
          <p:cNvSpPr txBox="1">
            <a:spLocks noChangeArrowheads="1"/>
          </p:cNvSpPr>
          <p:nvPr/>
        </p:nvSpPr>
        <p:spPr bwMode="auto">
          <a:xfrm>
            <a:off x="8377562" y="1438275"/>
            <a:ext cx="69249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1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포트 </a:t>
            </a:r>
            <a:r>
              <a:rPr lang="en-US" altLang="ko-KR" sz="1100" b="1" dirty="0">
                <a:latin typeface="맑은 고딕" pitchFamily="50" charset="-127"/>
                <a:ea typeface="맑은 고딕" pitchFamily="50" charset="-127"/>
              </a:rPr>
              <a:t>CPG</a:t>
            </a:r>
          </a:p>
        </p:txBody>
      </p:sp>
      <p:sp>
        <p:nvSpPr>
          <p:cNvPr id="100" name="Line 318"/>
          <p:cNvSpPr>
            <a:spLocks noChangeShapeType="1"/>
          </p:cNvSpPr>
          <p:nvPr/>
        </p:nvSpPr>
        <p:spPr bwMode="auto">
          <a:xfrm>
            <a:off x="7771151" y="1468060"/>
            <a:ext cx="1588" cy="4788000"/>
          </a:xfrm>
          <a:prstGeom prst="line">
            <a:avLst/>
          </a:prstGeom>
          <a:noFill/>
          <a:ln w="12700">
            <a:solidFill>
              <a:srgbClr val="777777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anchor="ctr"/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7821893" y="1752309"/>
            <a:ext cx="1791316" cy="4510857"/>
            <a:chOff x="7821893" y="1752309"/>
            <a:chExt cx="1791316" cy="4510857"/>
          </a:xfrm>
        </p:grpSpPr>
        <p:sp>
          <p:nvSpPr>
            <p:cNvPr id="183" name="직사각형 210"/>
            <p:cNvSpPr>
              <a:spLocks noChangeArrowheads="1"/>
            </p:cNvSpPr>
            <p:nvPr/>
          </p:nvSpPr>
          <p:spPr bwMode="auto">
            <a:xfrm>
              <a:off x="7821893" y="2525289"/>
              <a:ext cx="1791316" cy="373787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4" name="모서리가 둥근 직사각형 215"/>
            <p:cNvSpPr>
              <a:spLocks noChangeArrowheads="1"/>
            </p:cNvSpPr>
            <p:nvPr/>
          </p:nvSpPr>
          <p:spPr bwMode="auto">
            <a:xfrm>
              <a:off x="7875537" y="2590532"/>
              <a:ext cx="1685944" cy="356413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7" name="이등변 삼각형 82"/>
            <p:cNvSpPr>
              <a:spLocks noChangeArrowheads="1"/>
            </p:cNvSpPr>
            <p:nvPr/>
          </p:nvSpPr>
          <p:spPr bwMode="auto">
            <a:xfrm rot="10800000">
              <a:off x="8628465" y="2084194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212" name="그룹 402"/>
            <p:cNvGrpSpPr>
              <a:grpSpLocks/>
            </p:cNvGrpSpPr>
            <p:nvPr/>
          </p:nvGrpSpPr>
          <p:grpSpPr bwMode="auto">
            <a:xfrm>
              <a:off x="7823810" y="2248719"/>
              <a:ext cx="1780510" cy="276571"/>
              <a:chOff x="813634" y="5822663"/>
              <a:chExt cx="2714522" cy="309855"/>
            </a:xfrm>
          </p:grpSpPr>
          <p:cxnSp>
            <p:nvCxnSpPr>
              <p:cNvPr id="213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4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216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C4DD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217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2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atin typeface="맑은 고딕" pitchFamily="50" charset="-127"/>
                      <a:ea typeface="맑은 고딕" pitchFamily="50" charset="-127"/>
                    </a:rPr>
                    <a:t>CPG</a:t>
                  </a:r>
                  <a:endParaRPr lang="ko-KR" altLang="en-US" sz="11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215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" name="그룹 10"/>
            <p:cNvGrpSpPr/>
            <p:nvPr/>
          </p:nvGrpSpPr>
          <p:grpSpPr>
            <a:xfrm>
              <a:off x="7823810" y="1752309"/>
              <a:ext cx="1780510" cy="276571"/>
              <a:chOff x="7823810" y="1752309"/>
              <a:chExt cx="1780510" cy="276571"/>
            </a:xfrm>
          </p:grpSpPr>
          <p:cxnSp>
            <p:nvCxnSpPr>
              <p:cNvPr id="219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23810" y="2028880"/>
                <a:ext cx="178051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0" name="직사각형 303"/>
              <p:cNvSpPr>
                <a:spLocks noChangeArrowheads="1"/>
              </p:cNvSpPr>
              <p:nvPr/>
            </p:nvSpPr>
            <p:spPr bwMode="auto">
              <a:xfrm>
                <a:off x="7933681" y="1808179"/>
                <a:ext cx="1560768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CPG-4020</a:t>
                </a:r>
              </a:p>
            </p:txBody>
          </p:sp>
          <p:cxnSp>
            <p:nvCxnSpPr>
              <p:cNvPr id="221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23810" y="1752309"/>
                <a:ext cx="178051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22" name="Text Box 51"/>
            <p:cNvSpPr txBox="1">
              <a:spLocks noChangeArrowheads="1"/>
            </p:cNvSpPr>
            <p:nvPr/>
          </p:nvSpPr>
          <p:spPr bwMode="auto">
            <a:xfrm>
              <a:off x="7875538" y="4156396"/>
              <a:ext cx="1685944" cy="663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b="1" dirty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팩스연결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일반전화기 연결 </a:t>
              </a:r>
              <a:endParaRPr lang="ko-KR" altLang="en-US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공유기 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기능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NAT)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제공</a:t>
              </a:r>
            </a:p>
          </p:txBody>
        </p:sp>
        <p:pic>
          <p:nvPicPr>
            <p:cNvPr id="118" name="Picture 12" descr="mai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8438"/>
            <a:stretch>
              <a:fillRect/>
            </a:stretch>
          </p:blipFill>
          <p:spPr bwMode="auto">
            <a:xfrm>
              <a:off x="8150184" y="3046078"/>
              <a:ext cx="1136650" cy="663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4" name="Text Box 51"/>
          <p:cNvSpPr txBox="1">
            <a:spLocks noChangeArrowheads="1"/>
          </p:cNvSpPr>
          <p:nvPr/>
        </p:nvSpPr>
        <p:spPr bwMode="auto">
          <a:xfrm>
            <a:off x="7785165" y="6267975"/>
            <a:ext cx="166754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000" rIns="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내선통화 사용불가</a:t>
            </a:r>
          </a:p>
        </p:txBody>
      </p:sp>
      <p:sp>
        <p:nvSpPr>
          <p:cNvPr id="105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6</a:t>
            </a:r>
          </a:p>
        </p:txBody>
      </p:sp>
      <p:sp>
        <p:nvSpPr>
          <p:cNvPr id="5" name="타원 4"/>
          <p:cNvSpPr/>
          <p:nvPr/>
        </p:nvSpPr>
        <p:spPr bwMode="auto">
          <a:xfrm>
            <a:off x="359058" y="2672916"/>
            <a:ext cx="1624637" cy="133214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>
            <a:outerShdw dist="25400" dir="16200000" algn="t" rotWithShape="0">
              <a:srgbClr val="000000">
                <a:alpha val="39999"/>
              </a:srgbClr>
            </a:outerShdw>
          </a:effectLst>
        </p:spPr>
        <p:txBody>
          <a:bodyPr rot="10800000" vert="ea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3" name="타원 122"/>
          <p:cNvSpPr/>
          <p:nvPr/>
        </p:nvSpPr>
        <p:spPr bwMode="auto">
          <a:xfrm>
            <a:off x="4125405" y="2672916"/>
            <a:ext cx="1624637" cy="133214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>
            <a:outerShdw dist="25400" dir="16200000" algn="t" rotWithShape="0">
              <a:srgbClr val="000000">
                <a:alpha val="39999"/>
              </a:srgbClr>
            </a:outerShdw>
          </a:effectLst>
        </p:spPr>
        <p:txBody>
          <a:bodyPr rot="10800000" vert="ea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50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4" name="직사각형 322"/>
          <p:cNvSpPr>
            <a:spLocks noChangeArrowheads="1"/>
          </p:cNvSpPr>
          <p:nvPr/>
        </p:nvSpPr>
        <p:spPr bwMode="auto">
          <a:xfrm>
            <a:off x="264005" y="1622656"/>
            <a:ext cx="1476000" cy="55314"/>
          </a:xfrm>
          <a:prstGeom prst="rect">
            <a:avLst/>
          </a:prstGeom>
          <a:solidFill>
            <a:srgbClr val="518AC3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9235" name="TextBox 325"/>
          <p:cNvSpPr txBox="1">
            <a:spLocks noChangeArrowheads="1"/>
          </p:cNvSpPr>
          <p:nvPr/>
        </p:nvSpPr>
        <p:spPr bwMode="auto">
          <a:xfrm>
            <a:off x="811746" y="1438275"/>
            <a:ext cx="41197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IP</a:t>
            </a:r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키폰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54" name="직사각형 322"/>
          <p:cNvSpPr>
            <a:spLocks noChangeArrowheads="1"/>
          </p:cNvSpPr>
          <p:nvPr/>
        </p:nvSpPr>
        <p:spPr bwMode="auto">
          <a:xfrm>
            <a:off x="1801934" y="1622656"/>
            <a:ext cx="3042000" cy="55314"/>
          </a:xfrm>
          <a:prstGeom prst="rect">
            <a:avLst/>
          </a:prstGeom>
          <a:solidFill>
            <a:srgbClr val="78AA6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9255" name="TextBox 325"/>
          <p:cNvSpPr txBox="1">
            <a:spLocks noChangeArrowheads="1"/>
          </p:cNvSpPr>
          <p:nvPr/>
        </p:nvSpPr>
        <p:spPr bwMode="auto">
          <a:xfrm>
            <a:off x="2951039" y="1438275"/>
            <a:ext cx="74379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회의용 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IP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폰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20" name="Text Box 272"/>
          <p:cNvSpPr txBox="1">
            <a:spLocks noChangeArrowheads="1"/>
          </p:cNvSpPr>
          <p:nvPr/>
        </p:nvSpPr>
        <p:spPr bwMode="auto">
          <a:xfrm>
            <a:off x="1275359" y="231392"/>
            <a:ext cx="2529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 b="1" dirty="0">
                <a:latin typeface="바탕체" pitchFamily="17" charset="-127"/>
                <a:ea typeface="바탕체" pitchFamily="17" charset="-127"/>
              </a:rPr>
              <a:t>Ⅳ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err="1" smtClean="0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단말기</a:t>
            </a:r>
          </a:p>
        </p:txBody>
      </p:sp>
      <p:grpSp>
        <p:nvGrpSpPr>
          <p:cNvPr id="110" name="그룹 109"/>
          <p:cNvGrpSpPr/>
          <p:nvPr/>
        </p:nvGrpSpPr>
        <p:grpSpPr>
          <a:xfrm>
            <a:off x="2264083" y="1000354"/>
            <a:ext cx="5376247" cy="215444"/>
            <a:chOff x="1953241" y="1000354"/>
            <a:chExt cx="5376247" cy="215444"/>
          </a:xfrm>
        </p:grpSpPr>
        <p:sp>
          <p:nvSpPr>
            <p:cNvPr id="111" name="Text Box 272"/>
            <p:cNvSpPr txBox="1">
              <a:spLocks noChangeArrowheads="1"/>
            </p:cNvSpPr>
            <p:nvPr/>
          </p:nvSpPr>
          <p:spPr bwMode="auto">
            <a:xfrm>
              <a:off x="2372490" y="1000354"/>
              <a:ext cx="45461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400" b="1" dirty="0" err="1" smtClean="0">
                  <a:latin typeface="맑은 고딕" pitchFamily="50" charset="-127"/>
                  <a:ea typeface="맑은 고딕" pitchFamily="50" charset="-127"/>
                </a:rPr>
                <a:t>키</a:t>
              </a:r>
              <a:r>
                <a:rPr lang="ko-KR" altLang="ko-KR" sz="1400" b="1" dirty="0" err="1" smtClean="0">
                  <a:latin typeface="맑은 고딕" pitchFamily="50" charset="-127"/>
                  <a:ea typeface="맑은 고딕" pitchFamily="50" charset="-127"/>
                </a:rPr>
                <a:t>폰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회의용 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폰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 WIFI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폰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등 다양한 종류의 단말 제공</a:t>
              </a:r>
            </a:p>
          </p:txBody>
        </p:sp>
        <p:grpSp>
          <p:nvGrpSpPr>
            <p:cNvPr id="112" name="Group 63"/>
            <p:cNvGrpSpPr>
              <a:grpSpLocks/>
            </p:cNvGrpSpPr>
            <p:nvPr/>
          </p:nvGrpSpPr>
          <p:grpSpPr bwMode="auto">
            <a:xfrm>
              <a:off x="1953241" y="1055689"/>
              <a:ext cx="273050" cy="100013"/>
              <a:chOff x="462" y="1292"/>
              <a:chExt cx="161" cy="61"/>
            </a:xfrm>
          </p:grpSpPr>
          <p:sp>
            <p:nvSpPr>
              <p:cNvPr id="116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118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113" name="Group 66"/>
            <p:cNvGrpSpPr>
              <a:grpSpLocks/>
            </p:cNvGrpSpPr>
            <p:nvPr/>
          </p:nvGrpSpPr>
          <p:grpSpPr bwMode="auto">
            <a:xfrm flipH="1">
              <a:off x="7056438" y="1055689"/>
              <a:ext cx="273050" cy="100013"/>
              <a:chOff x="462" y="1292"/>
              <a:chExt cx="161" cy="61"/>
            </a:xfrm>
          </p:grpSpPr>
          <p:sp>
            <p:nvSpPr>
              <p:cNvPr id="114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115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sp>
        <p:nvSpPr>
          <p:cNvPr id="9259" name="TextBox 325"/>
          <p:cNvSpPr txBox="1">
            <a:spLocks noChangeArrowheads="1"/>
          </p:cNvSpPr>
          <p:nvPr/>
        </p:nvSpPr>
        <p:spPr bwMode="auto">
          <a:xfrm>
            <a:off x="8803873" y="1438275"/>
            <a:ext cx="18594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en-US" sz="1100" b="1" dirty="0">
                <a:latin typeface="맑은 고딕" pitchFamily="50" charset="-127"/>
                <a:ea typeface="맑은 고딕" pitchFamily="50" charset="-127"/>
              </a:rPr>
              <a:t>AP</a:t>
            </a:r>
            <a:endParaRPr lang="en-US" altLang="ko-KR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4" name="직사각형 322"/>
          <p:cNvSpPr>
            <a:spLocks noChangeArrowheads="1"/>
          </p:cNvSpPr>
          <p:nvPr/>
        </p:nvSpPr>
        <p:spPr bwMode="auto">
          <a:xfrm>
            <a:off x="8149847" y="1622656"/>
            <a:ext cx="1494000" cy="553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9" name="직사각형 322"/>
          <p:cNvSpPr>
            <a:spLocks noChangeArrowheads="1"/>
          </p:cNvSpPr>
          <p:nvPr/>
        </p:nvSpPr>
        <p:spPr bwMode="auto">
          <a:xfrm>
            <a:off x="4930414" y="1622656"/>
            <a:ext cx="3132000" cy="55314"/>
          </a:xfrm>
          <a:prstGeom prst="rect">
            <a:avLst/>
          </a:prstGeom>
          <a:solidFill>
            <a:srgbClr val="AF8A65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0" name="TextBox 325"/>
          <p:cNvSpPr txBox="1">
            <a:spLocks noChangeArrowheads="1"/>
          </p:cNvSpPr>
          <p:nvPr/>
        </p:nvSpPr>
        <p:spPr bwMode="auto">
          <a:xfrm>
            <a:off x="6284354" y="1438275"/>
            <a:ext cx="4344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en-US" sz="1100" b="1" dirty="0" err="1">
                <a:latin typeface="맑은 고딕" pitchFamily="50" charset="-127"/>
                <a:ea typeface="맑은 고딕" pitchFamily="50" charset="-127"/>
              </a:rPr>
              <a:t>WiFi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폰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8114165" y="1763069"/>
            <a:ext cx="1554565" cy="4510731"/>
            <a:chOff x="8084554" y="1763069"/>
            <a:chExt cx="1554565" cy="4510731"/>
          </a:xfrm>
        </p:grpSpPr>
        <p:sp>
          <p:nvSpPr>
            <p:cNvPr id="9227" name="직사각형 210"/>
            <p:cNvSpPr>
              <a:spLocks noChangeArrowheads="1"/>
            </p:cNvSpPr>
            <p:nvPr/>
          </p:nvSpPr>
          <p:spPr bwMode="auto">
            <a:xfrm>
              <a:off x="8145463" y="2536050"/>
              <a:ext cx="1484313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33" name="모서리가 둥근 직사각형 215"/>
            <p:cNvSpPr>
              <a:spLocks noChangeArrowheads="1"/>
            </p:cNvSpPr>
            <p:nvPr/>
          </p:nvSpPr>
          <p:spPr bwMode="auto">
            <a:xfrm>
              <a:off x="8188325" y="2601292"/>
              <a:ext cx="1397000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65" name="이등변 삼각형 82"/>
            <p:cNvSpPr>
              <a:spLocks noChangeArrowheads="1"/>
            </p:cNvSpPr>
            <p:nvPr/>
          </p:nvSpPr>
          <p:spPr bwMode="auto">
            <a:xfrm rot="10800000">
              <a:off x="8812213" y="2094954"/>
              <a:ext cx="149225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8139730" y="2259479"/>
              <a:ext cx="1483240" cy="276571"/>
              <a:chOff x="9903926" y="2259479"/>
              <a:chExt cx="1483240" cy="276571"/>
            </a:xfrm>
          </p:grpSpPr>
          <p:cxnSp>
            <p:nvCxnSpPr>
              <p:cNvPr id="123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9903966" y="2536050"/>
                <a:ext cx="1483200" cy="0"/>
              </a:xfrm>
              <a:prstGeom prst="lin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2225" algn="ctr">
                <a:solidFill>
                  <a:srgbClr val="7030A0"/>
                </a:solidFill>
                <a:round/>
                <a:headEnd/>
                <a:tailEnd/>
              </a:ln>
              <a:extLst/>
            </p:spPr>
          </p:cxnSp>
          <p:grpSp>
            <p:nvGrpSpPr>
              <p:cNvPr id="5" name="그룹 4"/>
              <p:cNvGrpSpPr/>
              <p:nvPr/>
            </p:nvGrpSpPr>
            <p:grpSpPr>
              <a:xfrm>
                <a:off x="9903926" y="2259479"/>
                <a:ext cx="1483240" cy="244885"/>
                <a:chOff x="9903926" y="2259479"/>
                <a:chExt cx="1483240" cy="244885"/>
              </a:xfrm>
            </p:grpSpPr>
            <p:grpSp>
              <p:nvGrpSpPr>
                <p:cNvPr id="124" name="그룹 685"/>
                <p:cNvGrpSpPr>
                  <a:grpSpLocks/>
                </p:cNvGrpSpPr>
                <p:nvPr/>
              </p:nvGrpSpPr>
              <p:grpSpPr bwMode="auto">
                <a:xfrm>
                  <a:off x="9903926" y="2291165"/>
                  <a:ext cx="1483200" cy="213199"/>
                  <a:chOff x="813634" y="5858162"/>
                  <a:chExt cx="2714522" cy="238856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sp>
                <p:nvSpPr>
                  <p:cNvPr id="126" name="직사각형 216"/>
                  <p:cNvSpPr>
                    <a:spLocks noChangeArrowheads="1"/>
                  </p:cNvSpPr>
                  <p:nvPr/>
                </p:nvSpPr>
                <p:spPr bwMode="auto">
                  <a:xfrm>
                    <a:off x="813634" y="5858162"/>
                    <a:ext cx="2714522" cy="238856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587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defTabSz="995363"/>
                    <a:endParaRPr lang="ko-KR" altLang="ko-KR" sz="1900"/>
                  </a:p>
                </p:txBody>
              </p:sp>
              <p:sp>
                <p:nvSpPr>
                  <p:cNvPr id="127" name="직사각형 218"/>
                  <p:cNvSpPr>
                    <a:spLocks noChangeArrowheads="1"/>
                  </p:cNvSpPr>
                  <p:nvPr/>
                </p:nvSpPr>
                <p:spPr bwMode="auto">
                  <a:xfrm>
                    <a:off x="981194" y="5892958"/>
                    <a:ext cx="2379402" cy="18964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atin typeface="맑은 고딕" pitchFamily="50" charset="-127"/>
                        <a:ea typeface="맑은 고딕" pitchFamily="50" charset="-127"/>
                      </a:rPr>
                      <a:t>무선 </a:t>
                    </a:r>
                    <a:r>
                      <a:rPr lang="en-US" altLang="ko-KR" sz="1100" dirty="0" smtClean="0">
                        <a:latin typeface="맑은 고딕" pitchFamily="50" charset="-127"/>
                        <a:ea typeface="맑은 고딕" pitchFamily="50" charset="-127"/>
                      </a:rPr>
                      <a:t>AP</a:t>
                    </a:r>
                    <a:endParaRPr lang="en-US" altLang="ko-KR" sz="1100" dirty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</p:grpSp>
            <p:cxnSp>
              <p:nvCxnSpPr>
                <p:cNvPr id="125" name="직선 연결선 224"/>
                <p:cNvCxnSpPr>
                  <a:cxnSpLocks noChangeShapeType="1"/>
                </p:cNvCxnSpPr>
                <p:nvPr/>
              </p:nvCxnSpPr>
              <p:spPr bwMode="auto">
                <a:xfrm>
                  <a:off x="9903966" y="2259479"/>
                  <a:ext cx="1483200" cy="0"/>
                </a:xfrm>
                <a:prstGeom prst="lin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2225" algn="ctr">
                  <a:solidFill>
                    <a:srgbClr val="7030A0"/>
                  </a:solidFill>
                  <a:round/>
                  <a:headEnd/>
                  <a:tailEnd/>
                </a:ln>
                <a:extLst/>
              </p:spPr>
            </p:cxnSp>
          </p:grpSp>
        </p:grpSp>
        <p:grpSp>
          <p:nvGrpSpPr>
            <p:cNvPr id="4" name="그룹 3"/>
            <p:cNvGrpSpPr/>
            <p:nvPr/>
          </p:nvGrpSpPr>
          <p:grpSpPr>
            <a:xfrm>
              <a:off x="8084554" y="1763069"/>
              <a:ext cx="1554565" cy="276571"/>
              <a:chOff x="9848750" y="1763069"/>
              <a:chExt cx="1554565" cy="276571"/>
            </a:xfrm>
          </p:grpSpPr>
          <p:cxnSp>
            <p:nvCxnSpPr>
              <p:cNvPr id="129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9884432" y="2039640"/>
                <a:ext cx="1483200" cy="0"/>
              </a:xfrm>
              <a:prstGeom prst="line">
                <a:avLst/>
              </a:prstGeom>
              <a:ln>
                <a:solidFill>
                  <a:srgbClr val="7030A0"/>
                </a:solidFill>
                <a:headEnd/>
                <a:tailEnd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30" name="직사각형 303"/>
              <p:cNvSpPr>
                <a:spLocks noChangeArrowheads="1"/>
              </p:cNvSpPr>
              <p:nvPr/>
            </p:nvSpPr>
            <p:spPr bwMode="auto">
              <a:xfrm>
                <a:off x="9848750" y="1818939"/>
                <a:ext cx="1554565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APA2000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131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9884432" y="1763069"/>
                <a:ext cx="1483200" cy="0"/>
              </a:xfrm>
              <a:prstGeom prst="line">
                <a:avLst/>
              </a:prstGeom>
              <a:ln>
                <a:solidFill>
                  <a:srgbClr val="7030A0"/>
                </a:solidFill>
                <a:headEnd/>
                <a:tailEnd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32" name="Text Box 51"/>
            <p:cNvSpPr txBox="1">
              <a:spLocks noChangeArrowheads="1"/>
            </p:cNvSpPr>
            <p:nvPr/>
          </p:nvSpPr>
          <p:spPr bwMode="auto">
            <a:xfrm>
              <a:off x="8199094" y="4041068"/>
              <a:ext cx="1395230" cy="645168"/>
            </a:xfrm>
            <a:prstGeom prst="rect">
              <a:avLst/>
            </a:prstGeom>
            <a:noFill/>
            <a:ln w="3175" cap="rnd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b="1" dirty="0" err="1">
                  <a:solidFill>
                    <a:srgbClr val="7030A0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무선랜</a:t>
              </a:r>
              <a:r>
                <a:rPr lang="ko-KR" altLang="en-US" sz="1100" b="1" dirty="0">
                  <a:solidFill>
                    <a:srgbClr val="7030A0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b="1" dirty="0" smtClean="0">
                  <a:solidFill>
                    <a:srgbClr val="7030A0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기능</a:t>
              </a:r>
              <a:endParaRPr lang="ko-KR" altLang="en-US" sz="1100" b="1" dirty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공유기 기능</a:t>
              </a:r>
              <a:b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(NAT)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제공</a:t>
              </a:r>
            </a:p>
          </p:txBody>
        </p:sp>
        <p:pic>
          <p:nvPicPr>
            <p:cNvPr id="168" name="Picture 414" descr="A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3181" y="2895052"/>
              <a:ext cx="1087288" cy="889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그룹 20"/>
          <p:cNvGrpSpPr/>
          <p:nvPr/>
        </p:nvGrpSpPr>
        <p:grpSpPr>
          <a:xfrm>
            <a:off x="4930415" y="1763069"/>
            <a:ext cx="1484313" cy="4510731"/>
            <a:chOff x="6520984" y="1763069"/>
            <a:chExt cx="1484313" cy="4510731"/>
          </a:xfrm>
        </p:grpSpPr>
        <p:sp>
          <p:nvSpPr>
            <p:cNvPr id="162" name="직사각형 210"/>
            <p:cNvSpPr>
              <a:spLocks noChangeArrowheads="1"/>
            </p:cNvSpPr>
            <p:nvPr/>
          </p:nvSpPr>
          <p:spPr bwMode="auto">
            <a:xfrm>
              <a:off x="6520984" y="2536050"/>
              <a:ext cx="1484313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3" name="모서리가 둥근 직사각형 215"/>
            <p:cNvSpPr>
              <a:spLocks noChangeArrowheads="1"/>
            </p:cNvSpPr>
            <p:nvPr/>
          </p:nvSpPr>
          <p:spPr bwMode="auto">
            <a:xfrm>
              <a:off x="6563846" y="2601292"/>
              <a:ext cx="1397000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64" name="그룹 402"/>
            <p:cNvGrpSpPr>
              <a:grpSpLocks/>
            </p:cNvGrpSpPr>
            <p:nvPr/>
          </p:nvGrpSpPr>
          <p:grpSpPr bwMode="auto">
            <a:xfrm>
              <a:off x="6520984" y="2259479"/>
              <a:ext cx="1482725" cy="276571"/>
              <a:chOff x="813634" y="5822663"/>
              <a:chExt cx="2714522" cy="309855"/>
            </a:xfrm>
          </p:grpSpPr>
          <p:cxnSp>
            <p:nvCxnSpPr>
              <p:cNvPr id="172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AF8A6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73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175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E4C8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176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5" y="5892958"/>
                  <a:ext cx="2379402" cy="1896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ko-KR" sz="1100" dirty="0" err="1" smtClean="0">
                      <a:latin typeface="맑은 고딕" pitchFamily="50" charset="-127"/>
                      <a:ea typeface="맑은 고딕" pitchFamily="50" charset="-127"/>
                    </a:rPr>
                    <a:t>WiFi</a:t>
                  </a:r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  <a:endParaRPr lang="ko-KR" altLang="en-US" sz="11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174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AF8A6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65" name="그룹 310"/>
            <p:cNvGrpSpPr>
              <a:grpSpLocks/>
            </p:cNvGrpSpPr>
            <p:nvPr/>
          </p:nvGrpSpPr>
          <p:grpSpPr bwMode="auto">
            <a:xfrm>
              <a:off x="6520984" y="1763069"/>
              <a:ext cx="1482725" cy="276571"/>
              <a:chOff x="783279" y="836321"/>
              <a:chExt cx="2714400" cy="309855"/>
            </a:xfrm>
          </p:grpSpPr>
          <p:cxnSp>
            <p:nvCxnSpPr>
              <p:cNvPr id="169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AF8A6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0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 smtClean="0">
                    <a:latin typeface="맑은 고딕" pitchFamily="50" charset="-127"/>
                    <a:ea typeface="맑은 고딕" pitchFamily="50" charset="-127"/>
                  </a:rPr>
                  <a:t>WPL-5000E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171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AF8A6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6" name="Text Box 51"/>
            <p:cNvSpPr txBox="1">
              <a:spLocks noChangeArrowheads="1"/>
            </p:cNvSpPr>
            <p:nvPr/>
          </p:nvSpPr>
          <p:spPr bwMode="auto">
            <a:xfrm>
              <a:off x="6563846" y="4041068"/>
              <a:ext cx="1397000" cy="1069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2.4</a:t>
              </a:r>
              <a:r>
                <a:rPr lang="ko-KR" altLang="en-US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인치 </a:t>
              </a:r>
              <a:r>
                <a:rPr lang="en-US" altLang="ko-KR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LCD</a:t>
              </a: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- 13.5mm</a:t>
              </a:r>
              <a:r>
                <a:rPr lang="ko-KR" altLang="en-US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의 </a:t>
              </a:r>
              <a:r>
                <a:rPr lang="en-US" altLang="ko-KR" sz="1100" b="1" dirty="0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100" b="1" dirty="0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b="1" dirty="0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</a:t>
              </a:r>
              <a:r>
                <a:rPr lang="ko-KR" altLang="en-US" sz="1100" b="1" dirty="0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슬림형 </a:t>
              </a:r>
              <a:r>
                <a:rPr lang="ko-KR" altLang="en-US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두께 </a:t>
              </a: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USB </a:t>
              </a:r>
              <a:r>
                <a:rPr lang="ko-KR" altLang="en-US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충전 가능 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  <p:sp>
          <p:nvSpPr>
            <p:cNvPr id="167" name="이등변 삼각형 82"/>
            <p:cNvSpPr>
              <a:spLocks noChangeArrowheads="1"/>
            </p:cNvSpPr>
            <p:nvPr/>
          </p:nvSpPr>
          <p:spPr bwMode="auto">
            <a:xfrm rot="10800000">
              <a:off x="7187734" y="2094954"/>
              <a:ext cx="149225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4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1450" y="2746238"/>
              <a:ext cx="781792" cy="1186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그룹 16"/>
          <p:cNvGrpSpPr/>
          <p:nvPr/>
        </p:nvGrpSpPr>
        <p:grpSpPr>
          <a:xfrm>
            <a:off x="266700" y="1763069"/>
            <a:ext cx="1484313" cy="4510731"/>
            <a:chOff x="266700" y="1763069"/>
            <a:chExt cx="1484313" cy="4510731"/>
          </a:xfrm>
        </p:grpSpPr>
        <p:sp>
          <p:nvSpPr>
            <p:cNvPr id="9222" name="직사각형 210"/>
            <p:cNvSpPr>
              <a:spLocks noChangeArrowheads="1"/>
            </p:cNvSpPr>
            <p:nvPr/>
          </p:nvSpPr>
          <p:spPr bwMode="auto">
            <a:xfrm>
              <a:off x="266700" y="2536050"/>
              <a:ext cx="1484313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28" name="모서리가 둥근 직사각형 215"/>
            <p:cNvSpPr>
              <a:spLocks noChangeArrowheads="1"/>
            </p:cNvSpPr>
            <p:nvPr/>
          </p:nvSpPr>
          <p:spPr bwMode="auto">
            <a:xfrm>
              <a:off x="310223" y="2601292"/>
              <a:ext cx="1397000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236" name="그룹 402"/>
            <p:cNvGrpSpPr>
              <a:grpSpLocks/>
            </p:cNvGrpSpPr>
            <p:nvPr/>
          </p:nvGrpSpPr>
          <p:grpSpPr bwMode="auto">
            <a:xfrm>
              <a:off x="268288" y="2259479"/>
              <a:ext cx="1482725" cy="276571"/>
              <a:chOff x="813634" y="5822663"/>
              <a:chExt cx="2714522" cy="309855"/>
            </a:xfrm>
          </p:grpSpPr>
          <p:cxnSp>
            <p:nvCxnSpPr>
              <p:cNvPr id="9315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316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9318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9319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5" y="5892952"/>
                  <a:ext cx="2379402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고급형 </a:t>
                  </a:r>
                  <a:r>
                    <a:rPr lang="en-US" altLang="ko-KR" sz="1100" dirty="0" smtClean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 err="1" smtClean="0">
                      <a:latin typeface="맑은 고딕" pitchFamily="50" charset="-127"/>
                      <a:ea typeface="맑은 고딕" pitchFamily="50" charset="-127"/>
                    </a:rPr>
                    <a:t>키폰</a:t>
                  </a:r>
                  <a:endParaRPr lang="ko-KR" altLang="en-US" sz="11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9317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237" name="그룹 310"/>
            <p:cNvGrpSpPr>
              <a:grpSpLocks/>
            </p:cNvGrpSpPr>
            <p:nvPr/>
          </p:nvGrpSpPr>
          <p:grpSpPr bwMode="auto">
            <a:xfrm>
              <a:off x="268288" y="1763069"/>
              <a:ext cx="1482725" cy="276571"/>
              <a:chOff x="783279" y="836321"/>
              <a:chExt cx="2714400" cy="309855"/>
            </a:xfrm>
          </p:grpSpPr>
          <p:cxnSp>
            <p:nvCxnSpPr>
              <p:cNvPr id="9312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313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IP-700S + EK700S</a:t>
                </a:r>
              </a:p>
            </p:txBody>
          </p:sp>
          <p:cxnSp>
            <p:nvCxnSpPr>
              <p:cNvPr id="9314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260" name="이등변 삼각형 82"/>
            <p:cNvSpPr>
              <a:spLocks noChangeArrowheads="1"/>
            </p:cNvSpPr>
            <p:nvPr/>
          </p:nvSpPr>
          <p:spPr bwMode="auto">
            <a:xfrm rot="10800000">
              <a:off x="935038" y="2094954"/>
              <a:ext cx="149225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8" name="Text Box 51"/>
            <p:cNvSpPr txBox="1">
              <a:spLocks noChangeArrowheads="1"/>
            </p:cNvSpPr>
            <p:nvPr/>
          </p:nvSpPr>
          <p:spPr bwMode="auto">
            <a:xfrm>
              <a:off x="308371" y="4041068"/>
              <a:ext cx="1399779" cy="2011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</a:t>
              </a: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3.5”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컬러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LCD</a:t>
              </a:r>
            </a:p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- HD </a:t>
              </a:r>
              <a:r>
                <a:rPr lang="ko-KR" altLang="en-US" sz="1100" b="1" dirty="0" err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보이스</a:t>
              </a:r>
              <a:r>
                <a:rPr lang="ko-KR" altLang="en-US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endParaRPr lang="en-US" altLang="ko-KR" sz="1100" b="1" dirty="0" smtClean="0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- (EK700S 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 시</a:t>
              </a: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b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Extension </a:t>
              </a: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BLF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30Key </a:t>
              </a:r>
              <a:endParaRPr lang="ko-KR" altLang="en-US" sz="1100" b="1" dirty="0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단축버튼 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10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  <a:endPara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 err="1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착신전환 설정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수신거부 기능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  <p:pic>
          <p:nvPicPr>
            <p:cNvPr id="199" name="Picture 3" descr="C:\Users\anaker7942\Documents\2014년_기업070사업팀\단말 관리\IP-700 출시\IMGP06322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260" y="2848050"/>
              <a:ext cx="1310927" cy="983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25" name="직사각형 210"/>
          <p:cNvSpPr>
            <a:spLocks noChangeArrowheads="1"/>
          </p:cNvSpPr>
          <p:nvPr/>
        </p:nvSpPr>
        <p:spPr bwMode="auto">
          <a:xfrm>
            <a:off x="1803273" y="2536050"/>
            <a:ext cx="1484313" cy="37377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31" name="모서리가 둥근 직사각형 215"/>
          <p:cNvSpPr>
            <a:spLocks noChangeArrowheads="1"/>
          </p:cNvSpPr>
          <p:nvPr/>
        </p:nvSpPr>
        <p:spPr bwMode="auto">
          <a:xfrm>
            <a:off x="1847723" y="2601292"/>
            <a:ext cx="1397000" cy="35640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9245" name="그룹 402"/>
          <p:cNvGrpSpPr>
            <a:grpSpLocks/>
          </p:cNvGrpSpPr>
          <p:nvPr/>
        </p:nvGrpSpPr>
        <p:grpSpPr bwMode="auto">
          <a:xfrm>
            <a:off x="1804860" y="2259479"/>
            <a:ext cx="1482725" cy="276571"/>
            <a:chOff x="813634" y="5822663"/>
            <a:chExt cx="2714522" cy="309855"/>
          </a:xfrm>
        </p:grpSpPr>
        <p:cxnSp>
          <p:nvCxnSpPr>
            <p:cNvPr id="9291" name="직선 연결선 213"/>
            <p:cNvCxnSpPr>
              <a:cxnSpLocks noChangeShapeType="1"/>
            </p:cNvCxnSpPr>
            <p:nvPr/>
          </p:nvCxnSpPr>
          <p:spPr bwMode="auto">
            <a:xfrm>
              <a:off x="813695" y="6132518"/>
              <a:ext cx="2714400" cy="0"/>
            </a:xfrm>
            <a:prstGeom prst="line">
              <a:avLst/>
            </a:prstGeom>
            <a:noFill/>
            <a:ln w="22225" algn="ctr">
              <a:solidFill>
                <a:srgbClr val="78AA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9292" name="그룹 685"/>
            <p:cNvGrpSpPr>
              <a:grpSpLocks/>
            </p:cNvGrpSpPr>
            <p:nvPr/>
          </p:nvGrpSpPr>
          <p:grpSpPr bwMode="auto">
            <a:xfrm>
              <a:off x="813634" y="5858162"/>
              <a:ext cx="2714522" cy="238856"/>
              <a:chOff x="813634" y="5858162"/>
              <a:chExt cx="2714522" cy="238856"/>
            </a:xfrm>
          </p:grpSpPr>
          <p:sp>
            <p:nvSpPr>
              <p:cNvPr id="9294" name="직사각형 216"/>
              <p:cNvSpPr>
                <a:spLocks noChangeArrowheads="1"/>
              </p:cNvSpPr>
              <p:nvPr/>
            </p:nvSpPr>
            <p:spPr bwMode="auto">
              <a:xfrm>
                <a:off x="813634" y="5858162"/>
                <a:ext cx="2714522" cy="238856"/>
              </a:xfrm>
              <a:prstGeom prst="rect">
                <a:avLst/>
              </a:prstGeom>
              <a:solidFill>
                <a:srgbClr val="C4D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9295" name="직사각형 218"/>
              <p:cNvSpPr>
                <a:spLocks noChangeArrowheads="1"/>
              </p:cNvSpPr>
              <p:nvPr/>
            </p:nvSpPr>
            <p:spPr bwMode="auto">
              <a:xfrm>
                <a:off x="981195" y="5892952"/>
                <a:ext cx="2379402" cy="189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ko-KR" altLang="en-US" sz="1100" dirty="0" smtClean="0">
                    <a:latin typeface="맑은 고딕" pitchFamily="50" charset="-127"/>
                    <a:ea typeface="맑은 고딕" pitchFamily="50" charset="-127"/>
                  </a:rPr>
                  <a:t>회의용 고급형 </a:t>
                </a:r>
                <a:r>
                  <a:rPr lang="en-US" altLang="ko-KR" sz="1100" dirty="0" smtClean="0">
                    <a:latin typeface="맑은 고딕" pitchFamily="50" charset="-127"/>
                    <a:ea typeface="맑은 고딕" pitchFamily="50" charset="-127"/>
                  </a:rPr>
                  <a:t>IP</a:t>
                </a:r>
                <a:r>
                  <a:rPr lang="ko-KR" altLang="en-US" sz="1100" dirty="0" smtClean="0">
                    <a:latin typeface="맑은 고딕" pitchFamily="50" charset="-127"/>
                    <a:ea typeface="맑은 고딕" pitchFamily="50" charset="-127"/>
                  </a:rPr>
                  <a:t>폰</a:t>
                </a:r>
                <a:endParaRPr lang="ko-KR" altLang="en-US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cxnSp>
          <p:nvCxnSpPr>
            <p:cNvPr id="9293" name="직선 연결선 224"/>
            <p:cNvCxnSpPr>
              <a:cxnSpLocks noChangeShapeType="1"/>
            </p:cNvCxnSpPr>
            <p:nvPr/>
          </p:nvCxnSpPr>
          <p:spPr bwMode="auto">
            <a:xfrm>
              <a:off x="813695" y="5822663"/>
              <a:ext cx="2714400" cy="0"/>
            </a:xfrm>
            <a:prstGeom prst="line">
              <a:avLst/>
            </a:prstGeom>
            <a:noFill/>
            <a:ln w="22225" algn="ctr">
              <a:solidFill>
                <a:srgbClr val="78AA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46" name="그룹 310"/>
          <p:cNvGrpSpPr>
            <a:grpSpLocks/>
          </p:cNvGrpSpPr>
          <p:nvPr/>
        </p:nvGrpSpPr>
        <p:grpSpPr bwMode="auto">
          <a:xfrm>
            <a:off x="1804860" y="1763069"/>
            <a:ext cx="1482725" cy="276571"/>
            <a:chOff x="783279" y="836321"/>
            <a:chExt cx="2714400" cy="309855"/>
          </a:xfrm>
        </p:grpSpPr>
        <p:cxnSp>
          <p:nvCxnSpPr>
            <p:cNvPr id="9288" name="직선 연결선 299"/>
            <p:cNvCxnSpPr>
              <a:cxnSpLocks noChangeShapeType="1"/>
            </p:cNvCxnSpPr>
            <p:nvPr/>
          </p:nvCxnSpPr>
          <p:spPr bwMode="auto">
            <a:xfrm>
              <a:off x="783279" y="1146176"/>
              <a:ext cx="2714400" cy="0"/>
            </a:xfrm>
            <a:prstGeom prst="line">
              <a:avLst/>
            </a:prstGeom>
            <a:noFill/>
            <a:ln w="22225" algn="ctr">
              <a:solidFill>
                <a:srgbClr val="78AA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89" name="직사각형 303"/>
            <p:cNvSpPr>
              <a:spLocks noChangeArrowheads="1"/>
            </p:cNvSpPr>
            <p:nvPr/>
          </p:nvSpPr>
          <p:spPr bwMode="auto">
            <a:xfrm>
              <a:off x="950777" y="898915"/>
              <a:ext cx="2379401" cy="189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altLang="en-US" sz="1100" dirty="0">
                  <a:latin typeface="맑은 고딕" pitchFamily="50" charset="-127"/>
                  <a:ea typeface="맑은 고딕" pitchFamily="50" charset="-127"/>
                </a:rPr>
                <a:t>IP 6000</a:t>
              </a:r>
            </a:p>
          </p:txBody>
        </p:sp>
        <p:cxnSp>
          <p:nvCxnSpPr>
            <p:cNvPr id="9290" name="직선 연결선 301"/>
            <p:cNvCxnSpPr>
              <a:cxnSpLocks noChangeShapeType="1"/>
            </p:cNvCxnSpPr>
            <p:nvPr/>
          </p:nvCxnSpPr>
          <p:spPr bwMode="auto">
            <a:xfrm>
              <a:off x="783279" y="836321"/>
              <a:ext cx="2714400" cy="0"/>
            </a:xfrm>
            <a:prstGeom prst="line">
              <a:avLst/>
            </a:prstGeom>
            <a:noFill/>
            <a:ln w="22225" algn="ctr">
              <a:solidFill>
                <a:srgbClr val="78AA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247" name="Text Box 51"/>
          <p:cNvSpPr txBox="1">
            <a:spLocks noChangeArrowheads="1"/>
          </p:cNvSpPr>
          <p:nvPr/>
        </p:nvSpPr>
        <p:spPr bwMode="auto">
          <a:xfrm>
            <a:off x="1847722" y="4041068"/>
            <a:ext cx="1397001" cy="140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vl="1"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-윤고딕320" pitchFamily="18" charset="-127"/>
              <a:buChar char="-"/>
            </a:pPr>
            <a:r>
              <a:rPr lang="ko-KR" altLang="en-US" sz="1100" b="1" dirty="0" smtClean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중형회의실 규모</a:t>
            </a:r>
            <a:r>
              <a:rPr lang="en-US" altLang="ko-KR" sz="1100" b="1" dirty="0" smtClean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/>
            </a:r>
            <a:br>
              <a:rPr lang="en-US" altLang="ko-KR" sz="1100" b="1" dirty="0" smtClean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</a:br>
            <a:r>
              <a:rPr lang="en-US" altLang="ko-KR" sz="1100" b="1" dirty="0" smtClean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en-US" altLang="ko-KR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8</a:t>
            </a:r>
            <a:r>
              <a:rPr lang="ko-KR" altLang="en-US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인 이내</a:t>
            </a:r>
            <a:r>
              <a:rPr lang="en-US" altLang="ko-KR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</a:t>
            </a:r>
          </a:p>
          <a:p>
            <a:pPr lvl="1"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-윤고딕320" pitchFamily="18" charset="-127"/>
              <a:buChar char="-"/>
            </a:pPr>
            <a:r>
              <a: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마이크 감도 </a:t>
            </a: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</a:t>
            </a:r>
            <a:b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</a:br>
            <a:r>
              <a:rPr lang="ko-KR" altLang="en-US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반경 </a:t>
            </a:r>
            <a:r>
              <a:rPr lang="en-US" altLang="ko-KR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3.6m </a:t>
            </a:r>
            <a:r>
              <a: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이내</a:t>
            </a:r>
          </a:p>
          <a:p>
            <a:pPr lvl="1"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-윤고딕320" pitchFamily="18" charset="-127"/>
              <a:buChar char="-"/>
            </a:pPr>
            <a:r>
              <a: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전송대역 </a:t>
            </a: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</a:t>
            </a:r>
            <a:b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</a:b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220Hz </a:t>
            </a:r>
            <a:r>
              <a:rPr lang="en-US" altLang="ko-KR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~ </a:t>
            </a: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14KHz</a:t>
            </a:r>
            <a:endParaRPr lang="ko-KR" altLang="en-US" sz="1000" dirty="0" smtClean="0">
              <a:solidFill>
                <a:srgbClr val="4D4D4D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lvl="1"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-윤고딕320" pitchFamily="18" charset="-127"/>
              <a:buChar char="-"/>
            </a:pPr>
            <a:r>
              <a:rPr lang="en-US" altLang="ko-KR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POE </a:t>
            </a:r>
            <a:r>
              <a:rPr lang="ko-KR" altLang="en-US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지원</a:t>
            </a:r>
          </a:p>
        </p:txBody>
      </p:sp>
      <p:sp>
        <p:nvSpPr>
          <p:cNvPr id="9263" name="이등변 삼각형 82"/>
          <p:cNvSpPr>
            <a:spLocks noChangeArrowheads="1"/>
          </p:cNvSpPr>
          <p:nvPr/>
        </p:nvSpPr>
        <p:spPr bwMode="auto">
          <a:xfrm rot="10800000">
            <a:off x="2471610" y="2094954"/>
            <a:ext cx="149225" cy="106374"/>
          </a:xfrm>
          <a:prstGeom prst="triangle">
            <a:avLst>
              <a:gd name="adj" fmla="val 50000"/>
            </a:avLst>
          </a:prstGeom>
          <a:solidFill>
            <a:srgbClr val="686562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0" name="Picture 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1" b="15425"/>
          <a:stretch>
            <a:fillRect/>
          </a:stretch>
        </p:blipFill>
        <p:spPr bwMode="auto">
          <a:xfrm>
            <a:off x="1914135" y="2925057"/>
            <a:ext cx="1264177" cy="82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" name="Text Box 51"/>
          <p:cNvSpPr txBox="1">
            <a:spLocks noChangeArrowheads="1"/>
          </p:cNvSpPr>
          <p:nvPr/>
        </p:nvSpPr>
        <p:spPr bwMode="auto">
          <a:xfrm>
            <a:off x="1847722" y="5841268"/>
            <a:ext cx="139700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* </a:t>
            </a:r>
            <a:r>
              <a:rPr lang="ko-KR" altLang="en-US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별도 구매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3366844" y="1763069"/>
            <a:ext cx="1484313" cy="4510731"/>
            <a:chOff x="4957413" y="1763069"/>
            <a:chExt cx="1484313" cy="4510731"/>
          </a:xfrm>
        </p:grpSpPr>
        <p:sp>
          <p:nvSpPr>
            <p:cNvPr id="9226" name="직사각형 210"/>
            <p:cNvSpPr>
              <a:spLocks noChangeArrowheads="1"/>
            </p:cNvSpPr>
            <p:nvPr/>
          </p:nvSpPr>
          <p:spPr bwMode="auto">
            <a:xfrm>
              <a:off x="4957413" y="2536050"/>
              <a:ext cx="1484313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32" name="모서리가 둥근 직사각형 215"/>
            <p:cNvSpPr>
              <a:spLocks noChangeArrowheads="1"/>
            </p:cNvSpPr>
            <p:nvPr/>
          </p:nvSpPr>
          <p:spPr bwMode="auto">
            <a:xfrm>
              <a:off x="5003670" y="2601292"/>
              <a:ext cx="1397000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248" name="그룹 402"/>
            <p:cNvGrpSpPr>
              <a:grpSpLocks/>
            </p:cNvGrpSpPr>
            <p:nvPr/>
          </p:nvGrpSpPr>
          <p:grpSpPr bwMode="auto">
            <a:xfrm>
              <a:off x="4959000" y="2259479"/>
              <a:ext cx="1482725" cy="276571"/>
              <a:chOff x="813634" y="5822663"/>
              <a:chExt cx="2714522" cy="309855"/>
            </a:xfrm>
          </p:grpSpPr>
          <p:cxnSp>
            <p:nvCxnSpPr>
              <p:cNvPr id="9283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284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9286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C4DD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9287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5" y="5892952"/>
                  <a:ext cx="2379402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회의용 고급형 </a:t>
                  </a:r>
                  <a:r>
                    <a:rPr lang="en-US" altLang="ko-KR" sz="1100" dirty="0" smtClean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  <a:endParaRPr lang="en-US" altLang="ko-KR" sz="11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9285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249" name="그룹 310"/>
            <p:cNvGrpSpPr>
              <a:grpSpLocks/>
            </p:cNvGrpSpPr>
            <p:nvPr/>
          </p:nvGrpSpPr>
          <p:grpSpPr bwMode="auto">
            <a:xfrm>
              <a:off x="4959000" y="1763069"/>
              <a:ext cx="1482725" cy="276571"/>
              <a:chOff x="783279" y="836321"/>
              <a:chExt cx="2714400" cy="309855"/>
            </a:xfrm>
          </p:grpSpPr>
          <p:cxnSp>
            <p:nvCxnSpPr>
              <p:cNvPr id="9280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81" name="직사각형 303"/>
              <p:cNvSpPr>
                <a:spLocks noChangeArrowheads="1"/>
              </p:cNvSpPr>
              <p:nvPr/>
            </p:nvSpPr>
            <p:spPr bwMode="auto">
              <a:xfrm>
                <a:off x="951839" y="898292"/>
                <a:ext cx="2377280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IP 7000</a:t>
                </a:r>
              </a:p>
            </p:txBody>
          </p:sp>
          <p:cxnSp>
            <p:nvCxnSpPr>
              <p:cNvPr id="9282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264" name="이등변 삼각형 82"/>
            <p:cNvSpPr>
              <a:spLocks noChangeArrowheads="1"/>
            </p:cNvSpPr>
            <p:nvPr/>
          </p:nvSpPr>
          <p:spPr bwMode="auto">
            <a:xfrm rot="10800000">
              <a:off x="5625750" y="2094954"/>
              <a:ext cx="149225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201" name="Picture 5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18"/>
            <a:stretch>
              <a:fillRect/>
            </a:stretch>
          </p:blipFill>
          <p:spPr bwMode="auto">
            <a:xfrm>
              <a:off x="5005506" y="2898286"/>
              <a:ext cx="1393328" cy="88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3" name="Text Box 51"/>
            <p:cNvSpPr txBox="1">
              <a:spLocks noChangeArrowheads="1"/>
            </p:cNvSpPr>
            <p:nvPr/>
          </p:nvSpPr>
          <p:spPr bwMode="auto">
            <a:xfrm>
              <a:off x="5022791" y="4041068"/>
              <a:ext cx="1368000" cy="177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b="1" dirty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대</a:t>
              </a:r>
              <a:r>
                <a:rPr lang="ko-KR" altLang="en-US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형회의실 규모</a:t>
              </a:r>
              <a:r>
                <a:rPr lang="en-US" altLang="ko-KR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</a:t>
              </a:r>
              <a:r>
                <a:rPr lang="en-US" altLang="ko-KR" sz="1100" b="1" dirty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8</a:t>
              </a:r>
              <a:r>
                <a:rPr lang="ko-KR" altLang="en-US" sz="1100" b="1" dirty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인 </a:t>
              </a:r>
              <a:r>
                <a:rPr lang="ko-KR" altLang="en-US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이상</a:t>
              </a:r>
              <a:r>
                <a:rPr lang="en-US" altLang="ko-KR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)</a:t>
              </a:r>
              <a:endParaRPr lang="en-US" altLang="ko-KR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마이크 감도 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:</a:t>
              </a:r>
              <a:b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반경 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6m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이내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전송대역 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: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160Hz ~ 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22KHz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POE 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지원</a:t>
              </a:r>
              <a:endPara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휴대폰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/PC 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가능</a:t>
              </a:r>
              <a:endPara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</p:txBody>
        </p:sp>
      </p:grpSp>
      <p:sp>
        <p:nvSpPr>
          <p:cNvPr id="205" name="Line 317"/>
          <p:cNvSpPr>
            <a:spLocks noChangeShapeType="1"/>
          </p:cNvSpPr>
          <p:nvPr/>
        </p:nvSpPr>
        <p:spPr bwMode="auto">
          <a:xfrm>
            <a:off x="1762723" y="1468060"/>
            <a:ext cx="1588" cy="4788000"/>
          </a:xfrm>
          <a:prstGeom prst="line">
            <a:avLst/>
          </a:prstGeom>
          <a:noFill/>
          <a:ln w="12700">
            <a:solidFill>
              <a:srgbClr val="777777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anchor="ctr"/>
          <a:lstStyle/>
          <a:p>
            <a:endParaRPr lang="ko-KR" altLang="en-US"/>
          </a:p>
        </p:txBody>
      </p:sp>
      <p:sp>
        <p:nvSpPr>
          <p:cNvPr id="206" name="Line 318"/>
          <p:cNvSpPr>
            <a:spLocks noChangeShapeType="1"/>
          </p:cNvSpPr>
          <p:nvPr/>
        </p:nvSpPr>
        <p:spPr bwMode="auto">
          <a:xfrm>
            <a:off x="4884438" y="1468060"/>
            <a:ext cx="1588" cy="4788000"/>
          </a:xfrm>
          <a:prstGeom prst="line">
            <a:avLst/>
          </a:prstGeom>
          <a:noFill/>
          <a:ln w="12700">
            <a:solidFill>
              <a:srgbClr val="777777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anchor="ctr"/>
          <a:lstStyle/>
          <a:p>
            <a:endParaRPr lang="ko-KR" altLang="en-US"/>
          </a:p>
        </p:txBody>
      </p:sp>
      <p:sp>
        <p:nvSpPr>
          <p:cNvPr id="207" name="Line 318"/>
          <p:cNvSpPr>
            <a:spLocks noChangeShapeType="1"/>
          </p:cNvSpPr>
          <p:nvPr/>
        </p:nvSpPr>
        <p:spPr bwMode="auto">
          <a:xfrm>
            <a:off x="8097839" y="1468060"/>
            <a:ext cx="1588" cy="4788000"/>
          </a:xfrm>
          <a:prstGeom prst="line">
            <a:avLst/>
          </a:prstGeom>
          <a:noFill/>
          <a:ln w="12700">
            <a:solidFill>
              <a:srgbClr val="777777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anchor="ctr"/>
          <a:lstStyle/>
          <a:p>
            <a:endParaRPr lang="ko-KR" altLang="en-US"/>
          </a:p>
        </p:txBody>
      </p:sp>
      <p:sp>
        <p:nvSpPr>
          <p:cNvPr id="121" name="Text Box 51"/>
          <p:cNvSpPr txBox="1">
            <a:spLocks noChangeArrowheads="1"/>
          </p:cNvSpPr>
          <p:nvPr/>
        </p:nvSpPr>
        <p:spPr bwMode="auto">
          <a:xfrm>
            <a:off x="3440800" y="5841268"/>
            <a:ext cx="139700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* </a:t>
            </a:r>
            <a:r>
              <a:rPr lang="ko-KR" altLang="en-US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별도 구매</a:t>
            </a:r>
          </a:p>
        </p:txBody>
      </p:sp>
      <p:sp>
        <p:nvSpPr>
          <p:cNvPr id="128" name="Text Box 51"/>
          <p:cNvSpPr txBox="1">
            <a:spLocks noChangeArrowheads="1"/>
          </p:cNvSpPr>
          <p:nvPr/>
        </p:nvSpPr>
        <p:spPr bwMode="auto">
          <a:xfrm>
            <a:off x="1819858" y="6267975"/>
            <a:ext cx="139700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000" rIns="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IMS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서비스 </a:t>
            </a:r>
            <a:r>
              <a:rPr lang="ko-KR" altLang="en-US" sz="100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미제공</a:t>
            </a:r>
            <a:endParaRPr lang="ko-KR" altLang="en-US" sz="10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  <p:sp>
        <p:nvSpPr>
          <p:cNvPr id="133" name="Text Box 51"/>
          <p:cNvSpPr txBox="1">
            <a:spLocks noChangeArrowheads="1"/>
          </p:cNvSpPr>
          <p:nvPr/>
        </p:nvSpPr>
        <p:spPr bwMode="auto">
          <a:xfrm>
            <a:off x="3368030" y="6267975"/>
            <a:ext cx="139700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000" rIns="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IMS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서비스 </a:t>
            </a:r>
            <a:r>
              <a:rPr lang="ko-KR" altLang="en-US" sz="100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미제공</a:t>
            </a:r>
            <a:endParaRPr lang="ko-KR" altLang="en-US" sz="10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  <p:sp>
        <p:nvSpPr>
          <p:cNvPr id="135" name="직사각형 210"/>
          <p:cNvSpPr>
            <a:spLocks noChangeArrowheads="1"/>
          </p:cNvSpPr>
          <p:nvPr/>
        </p:nvSpPr>
        <p:spPr bwMode="auto">
          <a:xfrm>
            <a:off x="6479357" y="2536050"/>
            <a:ext cx="1584000" cy="37377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6" name="직선 연결선 213"/>
          <p:cNvCxnSpPr>
            <a:cxnSpLocks noChangeShapeType="1"/>
          </p:cNvCxnSpPr>
          <p:nvPr/>
        </p:nvCxnSpPr>
        <p:spPr bwMode="auto">
          <a:xfrm>
            <a:off x="6481476" y="2536050"/>
            <a:ext cx="1937704" cy="0"/>
          </a:xfrm>
          <a:prstGeom prst="line">
            <a:avLst/>
          </a:prstGeom>
          <a:solidFill>
            <a:srgbClr val="D1A25D"/>
          </a:solidFill>
          <a:ln w="22225" algn="ctr">
            <a:solidFill>
              <a:srgbClr val="C99343"/>
            </a:solidFill>
            <a:round/>
            <a:headEnd/>
            <a:tailEnd/>
          </a:ln>
          <a:extLst/>
        </p:spPr>
      </p:cxnSp>
      <p:cxnSp>
        <p:nvCxnSpPr>
          <p:cNvPr id="137" name="직선 연결선 224"/>
          <p:cNvCxnSpPr>
            <a:cxnSpLocks noChangeShapeType="1"/>
          </p:cNvCxnSpPr>
          <p:nvPr/>
        </p:nvCxnSpPr>
        <p:spPr bwMode="auto">
          <a:xfrm>
            <a:off x="6481476" y="2259479"/>
            <a:ext cx="1937704" cy="0"/>
          </a:xfrm>
          <a:prstGeom prst="line">
            <a:avLst/>
          </a:prstGeom>
          <a:solidFill>
            <a:srgbClr val="D1A25D"/>
          </a:solidFill>
          <a:ln w="22225" algn="ctr">
            <a:solidFill>
              <a:srgbClr val="C99343"/>
            </a:solidFill>
            <a:round/>
            <a:headEnd/>
            <a:tailEnd/>
          </a:ln>
          <a:extLst/>
        </p:spPr>
      </p:cxnSp>
      <p:sp>
        <p:nvSpPr>
          <p:cNvPr id="140" name="모서리가 둥근 직사각형 215"/>
          <p:cNvSpPr>
            <a:spLocks noChangeArrowheads="1"/>
          </p:cNvSpPr>
          <p:nvPr/>
        </p:nvSpPr>
        <p:spPr bwMode="auto">
          <a:xfrm>
            <a:off x="6527222" y="2601292"/>
            <a:ext cx="1492420" cy="35640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41" name="그룹 685"/>
          <p:cNvGrpSpPr>
            <a:grpSpLocks/>
          </p:cNvGrpSpPr>
          <p:nvPr/>
        </p:nvGrpSpPr>
        <p:grpSpPr bwMode="auto">
          <a:xfrm>
            <a:off x="6481432" y="2291165"/>
            <a:ext cx="1584000" cy="213199"/>
            <a:chOff x="813634" y="5858162"/>
            <a:chExt cx="2714522" cy="238856"/>
          </a:xfrm>
          <a:solidFill>
            <a:srgbClr val="C99343"/>
          </a:solidFill>
        </p:grpSpPr>
        <p:sp>
          <p:nvSpPr>
            <p:cNvPr id="152" name="직사각형 216"/>
            <p:cNvSpPr>
              <a:spLocks noChangeArrowheads="1"/>
            </p:cNvSpPr>
            <p:nvPr/>
          </p:nvSpPr>
          <p:spPr bwMode="auto">
            <a:xfrm>
              <a:off x="813634" y="5858162"/>
              <a:ext cx="2714522" cy="2388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95363"/>
              <a:endParaRPr lang="ko-KR" altLang="ko-KR" sz="1900"/>
            </a:p>
          </p:txBody>
        </p:sp>
        <p:sp>
          <p:nvSpPr>
            <p:cNvPr id="153" name="직사각형 218"/>
            <p:cNvSpPr>
              <a:spLocks noChangeArrowheads="1"/>
            </p:cNvSpPr>
            <p:nvPr/>
          </p:nvSpPr>
          <p:spPr bwMode="auto">
            <a:xfrm>
              <a:off x="981194" y="5892952"/>
              <a:ext cx="2379402" cy="18964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ko-KR" altLang="en-US" sz="1100" dirty="0" smtClean="0">
                  <a:latin typeface="맑은 고딕" pitchFamily="50" charset="-127"/>
                  <a:ea typeface="맑은 고딕" pitchFamily="50" charset="-127"/>
                </a:rPr>
                <a:t>패드 </a:t>
              </a:r>
              <a:r>
                <a:rPr lang="en-US" altLang="ko-KR" sz="110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100" dirty="0" err="1" smtClean="0">
                  <a:latin typeface="맑은 고딕" pitchFamily="50" charset="-127"/>
                  <a:ea typeface="맑은 고딕" pitchFamily="50" charset="-127"/>
                </a:rPr>
                <a:t>안드로이드</a:t>
              </a:r>
              <a:r>
                <a:rPr lang="en-US" altLang="ko-KR" sz="1100" dirty="0" smtClean="0">
                  <a:latin typeface="맑은 고딕" pitchFamily="50" charset="-127"/>
                  <a:ea typeface="맑은 고딕" pitchFamily="50" charset="-127"/>
                </a:rPr>
                <a:t>OS)</a:t>
              </a:r>
              <a:endParaRPr lang="ko-KR" altLang="en-US" sz="11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42" name="그룹 310"/>
          <p:cNvGrpSpPr>
            <a:grpSpLocks/>
          </p:cNvGrpSpPr>
          <p:nvPr/>
        </p:nvGrpSpPr>
        <p:grpSpPr bwMode="auto">
          <a:xfrm>
            <a:off x="6481432" y="1763069"/>
            <a:ext cx="1584000" cy="276571"/>
            <a:chOff x="783279" y="836321"/>
            <a:chExt cx="2714400" cy="309855"/>
          </a:xfrm>
          <a:solidFill>
            <a:srgbClr val="D1A25D"/>
          </a:solidFill>
        </p:grpSpPr>
        <p:cxnSp>
          <p:nvCxnSpPr>
            <p:cNvPr id="148" name="직선 연결선 299"/>
            <p:cNvCxnSpPr>
              <a:cxnSpLocks noChangeShapeType="1"/>
            </p:cNvCxnSpPr>
            <p:nvPr/>
          </p:nvCxnSpPr>
          <p:spPr bwMode="auto">
            <a:xfrm>
              <a:off x="783279" y="1146176"/>
              <a:ext cx="2714400" cy="0"/>
            </a:xfrm>
            <a:prstGeom prst="line">
              <a:avLst/>
            </a:prstGeom>
            <a:grpFill/>
            <a:ln w="22225" algn="ctr">
              <a:solidFill>
                <a:srgbClr val="C99343"/>
              </a:solidFill>
              <a:round/>
              <a:headEnd/>
              <a:tailEnd/>
            </a:ln>
            <a:extLst/>
          </p:spPr>
        </p:cxnSp>
        <p:sp>
          <p:nvSpPr>
            <p:cNvPr id="150" name="직사각형 303"/>
            <p:cNvSpPr>
              <a:spLocks noChangeArrowheads="1"/>
            </p:cNvSpPr>
            <p:nvPr/>
          </p:nvSpPr>
          <p:spPr bwMode="auto">
            <a:xfrm>
              <a:off x="950777" y="898915"/>
              <a:ext cx="2379401" cy="1896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ko-KR" altLang="en-US" sz="1100" dirty="0" err="1" smtClean="0">
                  <a:latin typeface="맑은 고딕" pitchFamily="50" charset="-127"/>
                  <a:ea typeface="맑은 고딕" pitchFamily="50" charset="-127"/>
                </a:rPr>
                <a:t>비즈보</a:t>
              </a:r>
              <a:r>
                <a:rPr lang="ko-KR" altLang="en-US" sz="1100" dirty="0" err="1">
                  <a:latin typeface="맑은 고딕" pitchFamily="50" charset="-127"/>
                  <a:ea typeface="맑은 고딕" pitchFamily="50" charset="-127"/>
                </a:rPr>
                <a:t>이</a:t>
              </a:r>
              <a:endParaRPr lang="en-US" altLang="ko-KR" sz="1100" dirty="0"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151" name="직선 연결선 301"/>
            <p:cNvCxnSpPr>
              <a:cxnSpLocks noChangeShapeType="1"/>
            </p:cNvCxnSpPr>
            <p:nvPr/>
          </p:nvCxnSpPr>
          <p:spPr bwMode="auto">
            <a:xfrm>
              <a:off x="783279" y="836321"/>
              <a:ext cx="2714400" cy="0"/>
            </a:xfrm>
            <a:prstGeom prst="line">
              <a:avLst/>
            </a:prstGeom>
            <a:grpFill/>
            <a:ln w="22225" algn="ctr">
              <a:solidFill>
                <a:srgbClr val="C99343"/>
              </a:solidFill>
              <a:round/>
              <a:headEnd/>
              <a:tailEnd/>
            </a:ln>
            <a:extLst/>
          </p:spPr>
        </p:cxnSp>
      </p:grpSp>
      <p:sp>
        <p:nvSpPr>
          <p:cNvPr id="143" name="이등변 삼각형 82"/>
          <p:cNvSpPr>
            <a:spLocks noChangeArrowheads="1"/>
          </p:cNvSpPr>
          <p:nvPr/>
        </p:nvSpPr>
        <p:spPr bwMode="auto">
          <a:xfrm rot="10800000">
            <a:off x="7193724" y="2094954"/>
            <a:ext cx="159418" cy="106374"/>
          </a:xfrm>
          <a:prstGeom prst="triangle">
            <a:avLst>
              <a:gd name="adj" fmla="val 50000"/>
            </a:avLst>
          </a:prstGeom>
          <a:solidFill>
            <a:srgbClr val="686562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4" name="Text Box 51"/>
          <p:cNvSpPr txBox="1">
            <a:spLocks noChangeArrowheads="1"/>
          </p:cNvSpPr>
          <p:nvPr/>
        </p:nvSpPr>
        <p:spPr bwMode="auto">
          <a:xfrm>
            <a:off x="6500378" y="4034563"/>
            <a:ext cx="1492419" cy="173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</a:t>
            </a: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- 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단축버튼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/BLF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제공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- 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영상통화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- 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조직도 연동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- G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메일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/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캘린더 연동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- App</a:t>
            </a:r>
            <a:r>
              <a:rPr lang="ko-KR" altLang="en-US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기반 부가서비스</a:t>
            </a:r>
            <a:endParaRPr lang="en-US" altLang="ko-KR" sz="1000" b="1" dirty="0" smtClean="0">
              <a:solidFill>
                <a:srgbClr val="C99343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 . </a:t>
            </a:r>
            <a:r>
              <a:rPr lang="ko-KR" altLang="en-US" sz="1000" b="1" dirty="0" err="1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홈도서관</a:t>
            </a:r>
            <a:endParaRPr lang="en-US" altLang="ko-KR" sz="1000" b="1" dirty="0" smtClean="0">
              <a:solidFill>
                <a:srgbClr val="C99343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 . HD TV</a:t>
            </a:r>
            <a:r>
              <a:rPr lang="ko-KR" altLang="en-US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시청</a:t>
            </a:r>
            <a:endParaRPr lang="en-US" altLang="ko-KR" sz="1000" b="1" dirty="0" smtClean="0">
              <a:solidFill>
                <a:srgbClr val="C99343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 . CCTV</a:t>
            </a: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 . U+</a:t>
            </a:r>
            <a:r>
              <a:rPr lang="ko-KR" altLang="en-US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브리핑</a:t>
            </a:r>
            <a:endParaRPr lang="ko-KR" altLang="en-US" sz="1000" b="1" dirty="0">
              <a:solidFill>
                <a:srgbClr val="C99343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  <p:grpSp>
        <p:nvGrpSpPr>
          <p:cNvPr id="145" name="그룹 144"/>
          <p:cNvGrpSpPr/>
          <p:nvPr/>
        </p:nvGrpSpPr>
        <p:grpSpPr>
          <a:xfrm>
            <a:off x="6665115" y="2788656"/>
            <a:ext cx="1216633" cy="974655"/>
            <a:chOff x="4232126" y="2670369"/>
            <a:chExt cx="1488372" cy="974655"/>
          </a:xfrm>
        </p:grpSpPr>
        <p:pic>
          <p:nvPicPr>
            <p:cNvPr id="146" name="Picture 5" descr="유플러스 홈보이 단말기 - LG G Pad 8.3, Samsung Galaxy Tab3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2" t="2275" r="62850" b="17197"/>
            <a:stretch/>
          </p:blipFill>
          <p:spPr bwMode="auto">
            <a:xfrm>
              <a:off x="4232126" y="2670369"/>
              <a:ext cx="1488372" cy="97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7" name="타원 146"/>
            <p:cNvSpPr/>
            <p:nvPr/>
          </p:nvSpPr>
          <p:spPr bwMode="auto">
            <a:xfrm>
              <a:off x="4242758" y="2772194"/>
              <a:ext cx="432048" cy="343402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rot="10800000" vert="ea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55" name="Text Box 165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7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6" name="Text Box 51"/>
          <p:cNvSpPr txBox="1">
            <a:spLocks noChangeArrowheads="1"/>
          </p:cNvSpPr>
          <p:nvPr/>
        </p:nvSpPr>
        <p:spPr bwMode="auto">
          <a:xfrm>
            <a:off x="6428370" y="6267975"/>
            <a:ext cx="166754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000" rIns="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고급형 서비스 </a:t>
            </a:r>
            <a:r>
              <a:rPr lang="ko-KR" altLang="en-US" sz="100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미제공</a:t>
            </a:r>
            <a:endParaRPr lang="ko-KR" altLang="en-US" sz="10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AutoShape 1672"/>
          <p:cNvSpPr>
            <a:spLocks noChangeArrowheads="1"/>
          </p:cNvSpPr>
          <p:nvPr/>
        </p:nvSpPr>
        <p:spPr bwMode="auto">
          <a:xfrm>
            <a:off x="776288" y="5137150"/>
            <a:ext cx="8855075" cy="1116013"/>
          </a:xfrm>
          <a:prstGeom prst="roundRect">
            <a:avLst>
              <a:gd name="adj" fmla="val 1208"/>
            </a:avLst>
          </a:prstGeom>
          <a:solidFill>
            <a:srgbClr val="F3F3F3"/>
          </a:solidFill>
          <a:ln w="127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100" kern="0">
              <a:solidFill>
                <a:sysClr val="windowText" lastClr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1267" name="Rectangle 114"/>
          <p:cNvSpPr>
            <a:spLocks noChangeArrowheads="1"/>
          </p:cNvSpPr>
          <p:nvPr/>
        </p:nvSpPr>
        <p:spPr bwMode="auto">
          <a:xfrm>
            <a:off x="1243013" y="5294313"/>
            <a:ext cx="7777162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92075" indent="-92075" eaLnBrk="0" latinLnBrk="0" hangingPunct="0">
              <a:lnSpc>
                <a:spcPct val="130000"/>
              </a:lnSpc>
              <a:buSzPct val="90000"/>
              <a:buFont typeface="Wingdings" pitchFamily="2" charset="2"/>
              <a:buChar char="§"/>
            </a:pPr>
            <a:r>
              <a:rPr lang="ko-KR" altLang="en-US" sz="1300" b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고객의 민원업무는 </a:t>
            </a:r>
            <a:r>
              <a:rPr lang="en-US" altLang="ko-KR" sz="1300" b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LG U</a:t>
            </a:r>
            <a:r>
              <a:rPr lang="en-US" altLang="ko-KR" sz="1300" b="1" baseline="300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+</a:t>
            </a:r>
            <a:r>
              <a:rPr lang="ko-KR" altLang="en-US" sz="1300" b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가 직접 응대 처리</a:t>
            </a:r>
          </a:p>
          <a:p>
            <a:pPr marL="203200" lvl="1" indent="-109538" eaLnBrk="0" latinLnBrk="0" hangingPunct="0">
              <a:lnSpc>
                <a:spcPct val="130000"/>
              </a:lnSpc>
              <a:buSzPct val="90000"/>
              <a:buFont typeface="-윤고딕310" pitchFamily="18" charset="-127"/>
              <a:buChar char="-"/>
            </a:pP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업무시간 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전담 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SM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응대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현장지원 필요 시 담당자 출동 </a:t>
            </a:r>
          </a:p>
          <a:p>
            <a:pPr marL="203200" lvl="1" indent="-109538" eaLnBrk="0" latinLnBrk="0" hangingPunct="0">
              <a:lnSpc>
                <a:spcPct val="130000"/>
              </a:lnSpc>
              <a:buSzPct val="90000"/>
              <a:buFont typeface="-윤고딕310" pitchFamily="18" charset="-127"/>
              <a:buChar char="-"/>
            </a:pP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업무시간 이외 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품질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1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팀 응대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현장지원 필요 시 비상연락망 가동</a:t>
            </a:r>
          </a:p>
        </p:txBody>
      </p:sp>
      <p:grpSp>
        <p:nvGrpSpPr>
          <p:cNvPr id="11268" name="Group 249"/>
          <p:cNvGrpSpPr>
            <a:grpSpLocks/>
          </p:cNvGrpSpPr>
          <p:nvPr/>
        </p:nvGrpSpPr>
        <p:grpSpPr bwMode="auto">
          <a:xfrm>
            <a:off x="271463" y="5137150"/>
            <a:ext cx="515937" cy="1119188"/>
            <a:chOff x="171" y="3133"/>
            <a:chExt cx="325" cy="705"/>
          </a:xfrm>
        </p:grpSpPr>
        <p:grpSp>
          <p:nvGrpSpPr>
            <p:cNvPr id="11331" name="Group 155"/>
            <p:cNvGrpSpPr>
              <a:grpSpLocks/>
            </p:cNvGrpSpPr>
            <p:nvPr/>
          </p:nvGrpSpPr>
          <p:grpSpPr bwMode="auto">
            <a:xfrm rot="5400000">
              <a:off x="-32" y="3336"/>
              <a:ext cx="705" cy="299"/>
              <a:chOff x="2538" y="3668"/>
              <a:chExt cx="1709" cy="195"/>
            </a:xfrm>
          </p:grpSpPr>
          <p:cxnSp>
            <p:nvCxnSpPr>
              <p:cNvPr id="11334" name="직선 연결선 245"/>
              <p:cNvCxnSpPr>
                <a:cxnSpLocks noChangeShapeType="1"/>
              </p:cNvCxnSpPr>
              <p:nvPr/>
            </p:nvCxnSpPr>
            <p:spPr bwMode="auto">
              <a:xfrm>
                <a:off x="2538" y="3863"/>
                <a:ext cx="1709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35" name="직사각형 248"/>
              <p:cNvSpPr>
                <a:spLocks noChangeArrowheads="1"/>
              </p:cNvSpPr>
              <p:nvPr/>
            </p:nvSpPr>
            <p:spPr bwMode="auto">
              <a:xfrm>
                <a:off x="2538" y="3690"/>
                <a:ext cx="1709" cy="151"/>
              </a:xfrm>
              <a:prstGeom prst="rect">
                <a:avLst/>
              </a:prstGeom>
              <a:solidFill>
                <a:srgbClr val="C4D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11336" name="직선 연결선 247"/>
              <p:cNvCxnSpPr>
                <a:cxnSpLocks noChangeShapeType="1"/>
              </p:cNvCxnSpPr>
              <p:nvPr/>
            </p:nvCxnSpPr>
            <p:spPr bwMode="auto">
              <a:xfrm>
                <a:off x="2538" y="3668"/>
                <a:ext cx="1709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332" name="직사각형 116"/>
            <p:cNvSpPr>
              <a:spLocks noChangeArrowheads="1"/>
            </p:cNvSpPr>
            <p:nvPr/>
          </p:nvSpPr>
          <p:spPr bwMode="auto">
            <a:xfrm>
              <a:off x="226" y="3167"/>
              <a:ext cx="188" cy="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업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무</a:t>
              </a:r>
            </a:p>
            <a:p>
              <a:pPr algn="ctr"/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지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원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체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계</a:t>
              </a:r>
            </a:p>
          </p:txBody>
        </p:sp>
        <p:sp>
          <p:nvSpPr>
            <p:cNvPr id="11333" name="타원 340"/>
            <p:cNvSpPr>
              <a:spLocks noChangeArrowheads="1"/>
            </p:cNvSpPr>
            <p:nvPr/>
          </p:nvSpPr>
          <p:spPr bwMode="auto">
            <a:xfrm>
              <a:off x="450" y="3463"/>
              <a:ext cx="46" cy="46"/>
            </a:xfrm>
            <a:prstGeom prst="ellipse">
              <a:avLst/>
            </a:prstGeom>
            <a:solidFill>
              <a:schemeClr val="bg1"/>
            </a:solidFill>
            <a:ln w="22225" algn="ctr">
              <a:solidFill>
                <a:srgbClr val="78AA6A"/>
              </a:solidFill>
              <a:round/>
              <a:headEnd/>
              <a:tailEnd/>
            </a:ln>
          </p:spPr>
          <p:txBody>
            <a:bodyPr/>
            <a:lstStyle/>
            <a:p>
              <a:pPr defTabSz="995363"/>
              <a:endParaRPr lang="ko-KR" altLang="ko-KR" sz="1900"/>
            </a:p>
          </p:txBody>
        </p:sp>
      </p:grpSp>
      <p:sp>
        <p:nvSpPr>
          <p:cNvPr id="5" name="AutoShape 1672"/>
          <p:cNvSpPr>
            <a:spLocks noChangeArrowheads="1"/>
          </p:cNvSpPr>
          <p:nvPr/>
        </p:nvSpPr>
        <p:spPr bwMode="auto">
          <a:xfrm>
            <a:off x="776288" y="2098675"/>
            <a:ext cx="8855075" cy="2808288"/>
          </a:xfrm>
          <a:prstGeom prst="roundRect">
            <a:avLst>
              <a:gd name="adj" fmla="val 1208"/>
            </a:avLst>
          </a:prstGeom>
          <a:solidFill>
            <a:srgbClr val="F3F3F3"/>
          </a:solidFill>
          <a:ln w="127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100" kern="0">
              <a:solidFill>
                <a:sysClr val="windowText" lastClr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pSp>
        <p:nvGrpSpPr>
          <p:cNvPr id="11270" name="Group 248"/>
          <p:cNvGrpSpPr>
            <a:grpSpLocks/>
          </p:cNvGrpSpPr>
          <p:nvPr/>
        </p:nvGrpSpPr>
        <p:grpSpPr bwMode="auto">
          <a:xfrm>
            <a:off x="271463" y="2093913"/>
            <a:ext cx="515937" cy="2820987"/>
            <a:chOff x="171" y="1206"/>
            <a:chExt cx="325" cy="1777"/>
          </a:xfrm>
        </p:grpSpPr>
        <p:grpSp>
          <p:nvGrpSpPr>
            <p:cNvPr id="11325" name="Group 147"/>
            <p:cNvGrpSpPr>
              <a:grpSpLocks/>
            </p:cNvGrpSpPr>
            <p:nvPr/>
          </p:nvGrpSpPr>
          <p:grpSpPr bwMode="auto">
            <a:xfrm rot="5400000">
              <a:off x="-568" y="1945"/>
              <a:ext cx="1777" cy="299"/>
              <a:chOff x="2538" y="3668"/>
              <a:chExt cx="1709" cy="195"/>
            </a:xfrm>
          </p:grpSpPr>
          <p:cxnSp>
            <p:nvCxnSpPr>
              <p:cNvPr id="11328" name="직선 연결선 245"/>
              <p:cNvCxnSpPr>
                <a:cxnSpLocks noChangeShapeType="1"/>
              </p:cNvCxnSpPr>
              <p:nvPr/>
            </p:nvCxnSpPr>
            <p:spPr bwMode="auto">
              <a:xfrm>
                <a:off x="2538" y="3863"/>
                <a:ext cx="1709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29" name="직사각형 248"/>
              <p:cNvSpPr>
                <a:spLocks noChangeArrowheads="1"/>
              </p:cNvSpPr>
              <p:nvPr/>
            </p:nvSpPr>
            <p:spPr bwMode="auto">
              <a:xfrm>
                <a:off x="2538" y="3690"/>
                <a:ext cx="1709" cy="151"/>
              </a:xfrm>
              <a:prstGeom prst="rect">
                <a:avLst/>
              </a:prstGeom>
              <a:solidFill>
                <a:srgbClr val="BBD5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defTabSz="995363"/>
                <a:endParaRPr lang="ko-KR" altLang="ko-KR" sz="1900" b="1"/>
              </a:p>
            </p:txBody>
          </p:sp>
          <p:cxnSp>
            <p:nvCxnSpPr>
              <p:cNvPr id="11330" name="직선 연결선 247"/>
              <p:cNvCxnSpPr>
                <a:cxnSpLocks noChangeShapeType="1"/>
              </p:cNvCxnSpPr>
              <p:nvPr/>
            </p:nvCxnSpPr>
            <p:spPr bwMode="auto">
              <a:xfrm>
                <a:off x="2538" y="3668"/>
                <a:ext cx="1709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326" name="직사각형 116"/>
            <p:cNvSpPr>
              <a:spLocks noChangeArrowheads="1"/>
            </p:cNvSpPr>
            <p:nvPr/>
          </p:nvSpPr>
          <p:spPr bwMode="auto">
            <a:xfrm>
              <a:off x="226" y="1776"/>
              <a:ext cx="188" cy="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장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애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처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리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체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계</a:t>
              </a:r>
            </a:p>
          </p:txBody>
        </p:sp>
        <p:sp>
          <p:nvSpPr>
            <p:cNvPr id="11327" name="타원 340"/>
            <p:cNvSpPr>
              <a:spLocks noChangeArrowheads="1"/>
            </p:cNvSpPr>
            <p:nvPr/>
          </p:nvSpPr>
          <p:spPr bwMode="auto">
            <a:xfrm>
              <a:off x="450" y="2071"/>
              <a:ext cx="46" cy="46"/>
            </a:xfrm>
            <a:prstGeom prst="ellipse">
              <a:avLst/>
            </a:prstGeom>
            <a:solidFill>
              <a:schemeClr val="bg1"/>
            </a:solidFill>
            <a:ln w="22225" algn="ctr">
              <a:solidFill>
                <a:srgbClr val="518AC3"/>
              </a:solidFill>
              <a:round/>
              <a:headEnd/>
              <a:tailEnd/>
            </a:ln>
          </p:spPr>
          <p:txBody>
            <a:bodyPr/>
            <a:lstStyle/>
            <a:p>
              <a:pPr defTabSz="995363"/>
              <a:endParaRPr lang="ko-KR" altLang="ko-KR" sz="1900" b="1"/>
            </a:p>
          </p:txBody>
        </p:sp>
      </p:grpSp>
      <p:grpSp>
        <p:nvGrpSpPr>
          <p:cNvPr id="11271" name="Group 306"/>
          <p:cNvGrpSpPr>
            <a:grpSpLocks/>
          </p:cNvGrpSpPr>
          <p:nvPr/>
        </p:nvGrpSpPr>
        <p:grpSpPr bwMode="auto">
          <a:xfrm>
            <a:off x="6032500" y="2563813"/>
            <a:ext cx="3311525" cy="974725"/>
            <a:chOff x="3800" y="1615"/>
            <a:chExt cx="2086" cy="614"/>
          </a:xfrm>
        </p:grpSpPr>
        <p:sp>
          <p:nvSpPr>
            <p:cNvPr id="11316" name="AutoShape 196"/>
            <p:cNvSpPr>
              <a:spLocks noChangeArrowheads="1"/>
            </p:cNvSpPr>
            <p:nvPr/>
          </p:nvSpPr>
          <p:spPr bwMode="auto">
            <a:xfrm>
              <a:off x="4072" y="1718"/>
              <a:ext cx="1814" cy="408"/>
            </a:xfrm>
            <a:prstGeom prst="roundRect">
              <a:avLst>
                <a:gd name="adj" fmla="val 16667"/>
              </a:avLst>
            </a:prstGeom>
            <a:solidFill>
              <a:srgbClr val="DCD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ko-KR" altLang="en-US"/>
            </a:p>
          </p:txBody>
        </p:sp>
        <p:grpSp>
          <p:nvGrpSpPr>
            <p:cNvPr id="11317" name="Group 188"/>
            <p:cNvGrpSpPr>
              <a:grpSpLocks/>
            </p:cNvGrpSpPr>
            <p:nvPr/>
          </p:nvGrpSpPr>
          <p:grpSpPr bwMode="auto">
            <a:xfrm>
              <a:off x="3800" y="1615"/>
              <a:ext cx="613" cy="614"/>
              <a:chOff x="8265" y="-1107"/>
              <a:chExt cx="613" cy="614"/>
            </a:xfrm>
          </p:grpSpPr>
          <p:grpSp>
            <p:nvGrpSpPr>
              <p:cNvPr id="11319" name="그룹 531"/>
              <p:cNvGrpSpPr>
                <a:grpSpLocks/>
              </p:cNvGrpSpPr>
              <p:nvPr/>
            </p:nvGrpSpPr>
            <p:grpSpPr bwMode="auto">
              <a:xfrm>
                <a:off x="8265" y="-1107"/>
                <a:ext cx="613" cy="614"/>
                <a:chOff x="8924167" y="4703758"/>
                <a:chExt cx="974452" cy="974452"/>
              </a:xfrm>
            </p:grpSpPr>
            <p:sp>
              <p:nvSpPr>
                <p:cNvPr id="11323" name="타원 532"/>
                <p:cNvSpPr>
                  <a:spLocks noChangeArrowheads="1"/>
                </p:cNvSpPr>
                <p:nvPr/>
              </p:nvSpPr>
              <p:spPr bwMode="auto">
                <a:xfrm>
                  <a:off x="8924167" y="4703758"/>
                  <a:ext cx="974452" cy="974452"/>
                </a:xfrm>
                <a:prstGeom prst="ellipse">
                  <a:avLst/>
                </a:prstGeom>
                <a:solidFill>
                  <a:srgbClr val="EAF2F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 b="1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1324" name="타원 533"/>
                <p:cNvSpPr>
                  <a:spLocks noChangeArrowheads="1"/>
                </p:cNvSpPr>
                <p:nvPr/>
              </p:nvSpPr>
              <p:spPr bwMode="auto">
                <a:xfrm>
                  <a:off x="8995768" y="4775359"/>
                  <a:ext cx="831250" cy="831250"/>
                </a:xfrm>
                <a:prstGeom prst="ellipse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 b="1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11320" name="직선 연결선 693"/>
              <p:cNvCxnSpPr>
                <a:cxnSpLocks noChangeShapeType="1"/>
              </p:cNvCxnSpPr>
              <p:nvPr/>
            </p:nvCxnSpPr>
            <p:spPr bwMode="auto">
              <a:xfrm>
                <a:off x="8381" y="-819"/>
                <a:ext cx="365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21" name="TextBox 695"/>
              <p:cNvSpPr txBox="1">
                <a:spLocks noChangeArrowheads="1"/>
              </p:cNvSpPr>
              <p:nvPr/>
            </p:nvSpPr>
            <p:spPr bwMode="auto">
              <a:xfrm>
                <a:off x="8527" y="-992"/>
                <a:ext cx="7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1600" b="1" i="1">
                    <a:latin typeface="맑은 고딕" pitchFamily="50" charset="-127"/>
                    <a:ea typeface="맑은 고딕" pitchFamily="50" charset="-127"/>
                  </a:rPr>
                  <a:t>1</a:t>
                </a:r>
              </a:p>
            </p:txBody>
          </p:sp>
          <p:sp>
            <p:nvSpPr>
              <p:cNvPr id="11322" name="TextBox 695"/>
              <p:cNvSpPr txBox="1">
                <a:spLocks noChangeArrowheads="1"/>
              </p:cNvSpPr>
              <p:nvPr/>
            </p:nvSpPr>
            <p:spPr bwMode="auto">
              <a:xfrm>
                <a:off x="8467" y="-771"/>
                <a:ext cx="20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ko-KR" altLang="en-US" sz="1300" b="1" i="1">
                    <a:latin typeface="맑은 고딕" pitchFamily="50" charset="-127"/>
                    <a:ea typeface="맑은 고딕" pitchFamily="50" charset="-127"/>
                  </a:rPr>
                  <a:t>단계</a:t>
                </a:r>
              </a:p>
            </p:txBody>
          </p:sp>
        </p:grpSp>
        <p:sp>
          <p:nvSpPr>
            <p:cNvPr id="11318" name="직사각형 116"/>
            <p:cNvSpPr>
              <a:spLocks noChangeArrowheads="1"/>
            </p:cNvSpPr>
            <p:nvPr/>
          </p:nvSpPr>
          <p:spPr bwMode="auto">
            <a:xfrm>
              <a:off x="4435" y="1755"/>
              <a:ext cx="1429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주간 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: </a:t>
              </a: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전담 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 (</a:t>
              </a: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고객지원팀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)</a:t>
              </a:r>
            </a:p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야간 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: </a:t>
              </a: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품질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</a:t>
              </a: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팀</a:t>
              </a:r>
            </a:p>
          </p:txBody>
        </p:sp>
      </p:grpSp>
      <p:grpSp>
        <p:nvGrpSpPr>
          <p:cNvPr id="11272" name="Group 305"/>
          <p:cNvGrpSpPr>
            <a:grpSpLocks/>
          </p:cNvGrpSpPr>
          <p:nvPr/>
        </p:nvGrpSpPr>
        <p:grpSpPr bwMode="auto">
          <a:xfrm>
            <a:off x="6032500" y="3644900"/>
            <a:ext cx="3311525" cy="974725"/>
            <a:chOff x="3800" y="2296"/>
            <a:chExt cx="2086" cy="614"/>
          </a:xfrm>
        </p:grpSpPr>
        <p:sp>
          <p:nvSpPr>
            <p:cNvPr id="11307" name="AutoShape 201"/>
            <p:cNvSpPr>
              <a:spLocks noChangeArrowheads="1"/>
            </p:cNvSpPr>
            <p:nvPr/>
          </p:nvSpPr>
          <p:spPr bwMode="auto">
            <a:xfrm>
              <a:off x="4072" y="2399"/>
              <a:ext cx="1814" cy="408"/>
            </a:xfrm>
            <a:prstGeom prst="roundRect">
              <a:avLst>
                <a:gd name="adj" fmla="val 16667"/>
              </a:avLst>
            </a:prstGeom>
            <a:solidFill>
              <a:srgbClr val="DCD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ko-KR" altLang="en-US"/>
            </a:p>
          </p:txBody>
        </p:sp>
        <p:grpSp>
          <p:nvGrpSpPr>
            <p:cNvPr id="11308" name="Group 202"/>
            <p:cNvGrpSpPr>
              <a:grpSpLocks/>
            </p:cNvGrpSpPr>
            <p:nvPr/>
          </p:nvGrpSpPr>
          <p:grpSpPr bwMode="auto">
            <a:xfrm>
              <a:off x="3800" y="2296"/>
              <a:ext cx="613" cy="614"/>
              <a:chOff x="8265" y="-1107"/>
              <a:chExt cx="613" cy="614"/>
            </a:xfrm>
          </p:grpSpPr>
          <p:grpSp>
            <p:nvGrpSpPr>
              <p:cNvPr id="11310" name="그룹 531"/>
              <p:cNvGrpSpPr>
                <a:grpSpLocks/>
              </p:cNvGrpSpPr>
              <p:nvPr/>
            </p:nvGrpSpPr>
            <p:grpSpPr bwMode="auto">
              <a:xfrm>
                <a:off x="8265" y="-1107"/>
                <a:ext cx="613" cy="614"/>
                <a:chOff x="8924167" y="4703758"/>
                <a:chExt cx="974452" cy="974452"/>
              </a:xfrm>
            </p:grpSpPr>
            <p:sp>
              <p:nvSpPr>
                <p:cNvPr id="11314" name="타원 532"/>
                <p:cNvSpPr>
                  <a:spLocks noChangeArrowheads="1"/>
                </p:cNvSpPr>
                <p:nvPr/>
              </p:nvSpPr>
              <p:spPr bwMode="auto">
                <a:xfrm>
                  <a:off x="8924167" y="4703758"/>
                  <a:ext cx="974452" cy="974452"/>
                </a:xfrm>
                <a:prstGeom prst="ellipse">
                  <a:avLst/>
                </a:prstGeom>
                <a:solidFill>
                  <a:srgbClr val="EAF2F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 b="1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1315" name="타원 533"/>
                <p:cNvSpPr>
                  <a:spLocks noChangeArrowheads="1"/>
                </p:cNvSpPr>
                <p:nvPr/>
              </p:nvSpPr>
              <p:spPr bwMode="auto">
                <a:xfrm>
                  <a:off x="8995768" y="4775359"/>
                  <a:ext cx="831250" cy="831250"/>
                </a:xfrm>
                <a:prstGeom prst="ellipse">
                  <a:avLst/>
                </a:prstGeom>
                <a:solidFill>
                  <a:srgbClr val="92B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 b="1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11311" name="직선 연결선 693"/>
              <p:cNvCxnSpPr>
                <a:cxnSpLocks noChangeShapeType="1"/>
              </p:cNvCxnSpPr>
              <p:nvPr/>
            </p:nvCxnSpPr>
            <p:spPr bwMode="auto">
              <a:xfrm>
                <a:off x="8381" y="-819"/>
                <a:ext cx="365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12" name="TextBox 695"/>
              <p:cNvSpPr txBox="1">
                <a:spLocks noChangeArrowheads="1"/>
              </p:cNvSpPr>
              <p:nvPr/>
            </p:nvSpPr>
            <p:spPr bwMode="auto">
              <a:xfrm>
                <a:off x="8527" y="-992"/>
                <a:ext cx="7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1600" b="1" i="1">
                    <a:latin typeface="맑은 고딕" pitchFamily="50" charset="-127"/>
                    <a:ea typeface="맑은 고딕" pitchFamily="50" charset="-127"/>
                  </a:rPr>
                  <a:t>2</a:t>
                </a:r>
              </a:p>
            </p:txBody>
          </p:sp>
          <p:sp>
            <p:nvSpPr>
              <p:cNvPr id="11313" name="TextBox 695"/>
              <p:cNvSpPr txBox="1">
                <a:spLocks noChangeArrowheads="1"/>
              </p:cNvSpPr>
              <p:nvPr/>
            </p:nvSpPr>
            <p:spPr bwMode="auto">
              <a:xfrm>
                <a:off x="8467" y="-771"/>
                <a:ext cx="20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ko-KR" altLang="en-US" sz="1300" b="1" i="1">
                    <a:latin typeface="맑은 고딕" pitchFamily="50" charset="-127"/>
                    <a:ea typeface="맑은 고딕" pitchFamily="50" charset="-127"/>
                  </a:rPr>
                  <a:t>단계</a:t>
                </a:r>
              </a:p>
            </p:txBody>
          </p:sp>
        </p:grpSp>
        <p:sp>
          <p:nvSpPr>
            <p:cNvPr id="11309" name="직사각형 116"/>
            <p:cNvSpPr>
              <a:spLocks noChangeArrowheads="1"/>
            </p:cNvSpPr>
            <p:nvPr/>
          </p:nvSpPr>
          <p:spPr bwMode="auto">
            <a:xfrm>
              <a:off x="4435" y="2505"/>
              <a:ext cx="1338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전국 지사 NW팀</a:t>
              </a:r>
            </a:p>
          </p:txBody>
        </p:sp>
      </p:grpSp>
      <p:sp>
        <p:nvSpPr>
          <p:cNvPr id="11273" name="Text Box 70"/>
          <p:cNvSpPr txBox="1">
            <a:spLocks noChangeArrowheads="1"/>
          </p:cNvSpPr>
          <p:nvPr/>
        </p:nvSpPr>
        <p:spPr bwMode="auto">
          <a:xfrm>
            <a:off x="2503488" y="2779713"/>
            <a:ext cx="720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장애신고</a:t>
            </a:r>
          </a:p>
        </p:txBody>
      </p:sp>
      <p:sp>
        <p:nvSpPr>
          <p:cNvPr id="11274" name="Line 83"/>
          <p:cNvSpPr>
            <a:spLocks noChangeShapeType="1"/>
          </p:cNvSpPr>
          <p:nvPr/>
        </p:nvSpPr>
        <p:spPr bwMode="auto">
          <a:xfrm>
            <a:off x="2325688" y="3001963"/>
            <a:ext cx="1065212" cy="0"/>
          </a:xfrm>
          <a:prstGeom prst="line">
            <a:avLst/>
          </a:prstGeom>
          <a:noFill/>
          <a:ln w="9525">
            <a:solidFill>
              <a:srgbClr val="969696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75" name="Text Box 71"/>
          <p:cNvSpPr txBox="1">
            <a:spLocks noChangeArrowheads="1"/>
          </p:cNvSpPr>
          <p:nvPr/>
        </p:nvSpPr>
        <p:spPr bwMode="auto">
          <a:xfrm>
            <a:off x="3332163" y="3392488"/>
            <a:ext cx="11160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출동지시 </a:t>
            </a:r>
            <a:r>
              <a:rPr lang="en-US" altLang="ko-KR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ko-KR" altLang="en-US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타스크</a:t>
            </a:r>
            <a:r>
              <a:rPr lang="en-US" altLang="ko-KR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</a:t>
            </a:r>
          </a:p>
        </p:txBody>
      </p:sp>
      <p:sp>
        <p:nvSpPr>
          <p:cNvPr id="11276" name="Text Box 69"/>
          <p:cNvSpPr txBox="1">
            <a:spLocks noChangeArrowheads="1"/>
          </p:cNvSpPr>
          <p:nvPr/>
        </p:nvSpPr>
        <p:spPr bwMode="auto">
          <a:xfrm>
            <a:off x="2503488" y="4371975"/>
            <a:ext cx="720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현장조치</a:t>
            </a:r>
          </a:p>
        </p:txBody>
      </p:sp>
      <p:cxnSp>
        <p:nvCxnSpPr>
          <p:cNvPr id="11277" name="AutoShape 256"/>
          <p:cNvCxnSpPr>
            <a:cxnSpLocks noChangeShapeType="1"/>
          </p:cNvCxnSpPr>
          <p:nvPr/>
        </p:nvCxnSpPr>
        <p:spPr bwMode="auto">
          <a:xfrm rot="16200000" flipV="1">
            <a:off x="3025775" y="2984501"/>
            <a:ext cx="230187" cy="2614612"/>
          </a:xfrm>
          <a:prstGeom prst="bentConnector3">
            <a:avLst>
              <a:gd name="adj1" fmla="val -92412"/>
            </a:avLst>
          </a:prstGeom>
          <a:noFill/>
          <a:ln w="25400">
            <a:solidFill>
              <a:srgbClr val="CC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8" name="AutoShape 257"/>
          <p:cNvCxnSpPr>
            <a:cxnSpLocks noChangeShapeType="1"/>
            <a:stCxn id="11280" idx="2"/>
          </p:cNvCxnSpPr>
          <p:nvPr/>
        </p:nvCxnSpPr>
        <p:spPr bwMode="auto">
          <a:xfrm>
            <a:off x="4448175" y="3290888"/>
            <a:ext cx="0" cy="447675"/>
          </a:xfrm>
          <a:prstGeom prst="straightConnector1">
            <a:avLst/>
          </a:prstGeom>
          <a:noFill/>
          <a:ln w="25400">
            <a:solidFill>
              <a:srgbClr val="518AC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9" name="Freeform 67"/>
          <p:cNvSpPr>
            <a:spLocks/>
          </p:cNvSpPr>
          <p:nvPr/>
        </p:nvSpPr>
        <p:spPr bwMode="auto">
          <a:xfrm>
            <a:off x="5492750" y="2646363"/>
            <a:ext cx="973138" cy="1876425"/>
          </a:xfrm>
          <a:custGeom>
            <a:avLst/>
            <a:gdLst>
              <a:gd name="T0" fmla="*/ 0 w 348"/>
              <a:gd name="T1" fmla="*/ 2147483647 h 907"/>
              <a:gd name="T2" fmla="*/ 2147483647 w 348"/>
              <a:gd name="T3" fmla="*/ 0 h 907"/>
              <a:gd name="T4" fmla="*/ 2147483647 w 348"/>
              <a:gd name="T5" fmla="*/ 2147483647 h 907"/>
              <a:gd name="T6" fmla="*/ 0 w 348"/>
              <a:gd name="T7" fmla="*/ 2147483647 h 907"/>
              <a:gd name="T8" fmla="*/ 0 w 348"/>
              <a:gd name="T9" fmla="*/ 2147483647 h 9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8"/>
              <a:gd name="T16" fmla="*/ 0 h 907"/>
              <a:gd name="T17" fmla="*/ 348 w 348"/>
              <a:gd name="T18" fmla="*/ 907 h 9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8" h="907">
                <a:moveTo>
                  <a:pt x="0" y="531"/>
                </a:moveTo>
                <a:lnTo>
                  <a:pt x="348" y="0"/>
                </a:lnTo>
                <a:lnTo>
                  <a:pt x="348" y="907"/>
                </a:lnTo>
                <a:lnTo>
                  <a:pt x="0" y="854"/>
                </a:lnTo>
                <a:lnTo>
                  <a:pt x="0" y="531"/>
                </a:lnTo>
                <a:close/>
              </a:path>
            </a:pathLst>
          </a:custGeom>
          <a:gradFill rotWithShape="1">
            <a:gsLst>
              <a:gs pos="0">
                <a:srgbClr val="BBD5E3">
                  <a:alpha val="85001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80" name="모서리가 둥근 직사각형 93"/>
          <p:cNvSpPr>
            <a:spLocks noChangeArrowheads="1"/>
          </p:cNvSpPr>
          <p:nvPr/>
        </p:nvSpPr>
        <p:spPr bwMode="auto">
          <a:xfrm>
            <a:off x="3403600" y="2636838"/>
            <a:ext cx="2089150" cy="639762"/>
          </a:xfrm>
          <a:prstGeom prst="roundRect">
            <a:avLst>
              <a:gd name="adj" fmla="val 2810"/>
            </a:avLst>
          </a:prstGeom>
          <a:solidFill>
            <a:schemeClr val="bg1"/>
          </a:solidFill>
          <a:ln w="28575" cap="rnd" algn="ctr">
            <a:solidFill>
              <a:srgbClr val="518AC3"/>
            </a:solidFill>
            <a:round/>
            <a:headEnd/>
            <a:tailEnd/>
          </a:ln>
        </p:spPr>
        <p:txBody>
          <a:bodyPr anchor="ctr"/>
          <a:lstStyle/>
          <a:p>
            <a:pPr algn="ctr" defTabSz="995363" latinLnBrk="0">
              <a:lnSpc>
                <a:spcPct val="120000"/>
              </a:lnSpc>
            </a:pPr>
            <a: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1544-8585</a:t>
            </a:r>
            <a:b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(24</a:t>
            </a:r>
            <a:r>
              <a:rPr kumimoji="0" lang="ko-KR" altLang="en-US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시간 </a:t>
            </a:r>
            <a: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365</a:t>
            </a:r>
            <a:r>
              <a:rPr kumimoji="0" lang="ko-KR" altLang="en-US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일 근무</a:t>
            </a:r>
            <a: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1281" name="모서리가 둥근 직사각형 93"/>
          <p:cNvSpPr>
            <a:spLocks noChangeArrowheads="1"/>
          </p:cNvSpPr>
          <p:nvPr/>
        </p:nvSpPr>
        <p:spPr bwMode="auto">
          <a:xfrm>
            <a:off x="3403600" y="3752850"/>
            <a:ext cx="2089150" cy="639763"/>
          </a:xfrm>
          <a:prstGeom prst="roundRect">
            <a:avLst>
              <a:gd name="adj" fmla="val 2810"/>
            </a:avLst>
          </a:prstGeom>
          <a:solidFill>
            <a:schemeClr val="bg1"/>
          </a:solidFill>
          <a:ln w="28575" cap="rnd" algn="ctr">
            <a:solidFill>
              <a:srgbClr val="518AC3"/>
            </a:solidFill>
            <a:round/>
            <a:headEnd/>
            <a:tailEnd/>
          </a:ln>
        </p:spPr>
        <p:txBody>
          <a:bodyPr anchor="ctr"/>
          <a:lstStyle/>
          <a:p>
            <a:pPr algn="ctr" defTabSz="995363" latinLnBrk="0">
              <a:lnSpc>
                <a:spcPct val="120000"/>
              </a:lnSpc>
            </a:pPr>
            <a:r>
              <a:rPr kumimoji="0" lang="ko-KR" altLang="en-US" sz="1300" b="1">
                <a:latin typeface="맑은 고딕" pitchFamily="50" charset="-127"/>
                <a:ea typeface="맑은 고딕" pitchFamily="50" charset="-127"/>
              </a:rPr>
              <a:t>전국 지사 </a:t>
            </a:r>
            <a:r>
              <a:rPr kumimoji="0" lang="en-US" altLang="ko-KR" sz="1300" b="1">
                <a:latin typeface="맑은 고딕" pitchFamily="50" charset="-127"/>
                <a:ea typeface="맑은 고딕" pitchFamily="50" charset="-127"/>
              </a:rPr>
              <a:t>NW</a:t>
            </a:r>
            <a:r>
              <a:rPr kumimoji="0" lang="ko-KR" altLang="en-US" sz="1300" b="1">
                <a:latin typeface="맑은 고딕" pitchFamily="50" charset="-127"/>
                <a:ea typeface="맑은 고딕" pitchFamily="50" charset="-127"/>
              </a:rPr>
              <a:t>팀</a:t>
            </a:r>
          </a:p>
          <a:p>
            <a:pPr algn="ctr" defTabSz="995363" latinLnBrk="0">
              <a:lnSpc>
                <a:spcPct val="120000"/>
              </a:lnSpc>
            </a:pPr>
            <a:r>
              <a:rPr kumimoji="0" lang="en-US" altLang="ko-KR" sz="1300" b="1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300" b="1">
                <a:latin typeface="맑은 고딕" pitchFamily="50" charset="-127"/>
                <a:ea typeface="맑은 고딕" pitchFamily="50" charset="-127"/>
              </a:rPr>
              <a:t>전국 </a:t>
            </a:r>
            <a:r>
              <a:rPr kumimoji="0" lang="en-US" altLang="ko-KR" sz="1300" b="1">
                <a:latin typeface="맑은 고딕" pitchFamily="50" charset="-127"/>
                <a:ea typeface="맑은 고딕" pitchFamily="50" charset="-127"/>
              </a:rPr>
              <a:t>500</a:t>
            </a:r>
            <a:r>
              <a:rPr kumimoji="0" lang="ko-KR" altLang="en-US" sz="1300" b="1">
                <a:latin typeface="맑은 고딕" pitchFamily="50" charset="-127"/>
                <a:ea typeface="맑은 고딕" pitchFamily="50" charset="-127"/>
              </a:rPr>
              <a:t>여명</a:t>
            </a:r>
            <a:r>
              <a:rPr kumimoji="0" lang="en-US" altLang="ko-KR" sz="1300" b="1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pSp>
        <p:nvGrpSpPr>
          <p:cNvPr id="11282" name="Group 292"/>
          <p:cNvGrpSpPr>
            <a:grpSpLocks/>
          </p:cNvGrpSpPr>
          <p:nvPr/>
        </p:nvGrpSpPr>
        <p:grpSpPr bwMode="auto">
          <a:xfrm>
            <a:off x="242888" y="944563"/>
            <a:ext cx="9436100" cy="1066800"/>
            <a:chOff x="147" y="475"/>
            <a:chExt cx="5944" cy="672"/>
          </a:xfrm>
        </p:grpSpPr>
        <p:grpSp>
          <p:nvGrpSpPr>
            <p:cNvPr id="11295" name="Group 293"/>
            <p:cNvGrpSpPr>
              <a:grpSpLocks/>
            </p:cNvGrpSpPr>
            <p:nvPr/>
          </p:nvGrpSpPr>
          <p:grpSpPr bwMode="auto">
            <a:xfrm>
              <a:off x="147" y="475"/>
              <a:ext cx="5944" cy="672"/>
              <a:chOff x="147" y="475"/>
              <a:chExt cx="5944" cy="672"/>
            </a:xfrm>
          </p:grpSpPr>
          <p:grpSp>
            <p:nvGrpSpPr>
              <p:cNvPr id="11297" name="그룹 274"/>
              <p:cNvGrpSpPr>
                <a:grpSpLocks/>
              </p:cNvGrpSpPr>
              <p:nvPr/>
            </p:nvGrpSpPr>
            <p:grpSpPr bwMode="auto">
              <a:xfrm flipH="1" flipV="1">
                <a:off x="5531" y="475"/>
                <a:ext cx="560" cy="592"/>
                <a:chOff x="1104900" y="1530276"/>
                <a:chExt cx="1235572" cy="2138183"/>
              </a:xfrm>
            </p:grpSpPr>
            <p:sp>
              <p:nvSpPr>
                <p:cNvPr id="11304" name="모서리가 둥근 직사각형 60"/>
                <p:cNvSpPr>
                  <a:spLocks noChangeArrowheads="1"/>
                </p:cNvSpPr>
                <p:nvPr/>
              </p:nvSpPr>
              <p:spPr bwMode="auto">
                <a:xfrm>
                  <a:off x="1158324" y="1593130"/>
                  <a:ext cx="1110140" cy="1831305"/>
                </a:xfrm>
                <a:prstGeom prst="roundRect">
                  <a:avLst>
                    <a:gd name="adj" fmla="val 4185"/>
                  </a:avLst>
                </a:prstGeom>
                <a:noFill/>
                <a:ln w="28575" cap="rnd" algn="ctr">
                  <a:solidFill>
                    <a:srgbClr val="518AC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05" name="모서리가 둥근 직사각형 61"/>
                <p:cNvSpPr>
                  <a:spLocks noChangeArrowheads="1"/>
                </p:cNvSpPr>
                <p:nvPr/>
              </p:nvSpPr>
              <p:spPr bwMode="auto">
                <a:xfrm>
                  <a:off x="1980432" y="1530276"/>
                  <a:ext cx="360040" cy="184538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06" name="모서리가 둥근 직사각형 62"/>
                <p:cNvSpPr>
                  <a:spLocks noChangeArrowheads="1"/>
                </p:cNvSpPr>
                <p:nvPr/>
              </p:nvSpPr>
              <p:spPr bwMode="auto">
                <a:xfrm>
                  <a:off x="1104900" y="3288928"/>
                  <a:ext cx="1234439" cy="3795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1298" name="그룹 273"/>
              <p:cNvGrpSpPr>
                <a:grpSpLocks/>
              </p:cNvGrpSpPr>
              <p:nvPr/>
            </p:nvGrpSpPr>
            <p:grpSpPr bwMode="auto">
              <a:xfrm>
                <a:off x="147" y="555"/>
                <a:ext cx="560" cy="592"/>
                <a:chOff x="1104900" y="1530276"/>
                <a:chExt cx="1235572" cy="2138183"/>
              </a:xfrm>
            </p:grpSpPr>
            <p:sp>
              <p:nvSpPr>
                <p:cNvPr id="11301" name="모서리가 둥근 직사각형 57"/>
                <p:cNvSpPr>
                  <a:spLocks noChangeArrowheads="1"/>
                </p:cNvSpPr>
                <p:nvPr/>
              </p:nvSpPr>
              <p:spPr bwMode="auto">
                <a:xfrm>
                  <a:off x="1158324" y="1593130"/>
                  <a:ext cx="1110140" cy="1831305"/>
                </a:xfrm>
                <a:prstGeom prst="roundRect">
                  <a:avLst>
                    <a:gd name="adj" fmla="val 4185"/>
                  </a:avLst>
                </a:prstGeom>
                <a:noFill/>
                <a:ln w="28575" cap="rnd" algn="ctr">
                  <a:solidFill>
                    <a:srgbClr val="518AC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02" name="모서리가 둥근 직사각형 58"/>
                <p:cNvSpPr>
                  <a:spLocks noChangeArrowheads="1"/>
                </p:cNvSpPr>
                <p:nvPr/>
              </p:nvSpPr>
              <p:spPr bwMode="auto">
                <a:xfrm>
                  <a:off x="1980432" y="1530276"/>
                  <a:ext cx="360040" cy="184538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03" name="모서리가 둥근 직사각형 59"/>
                <p:cNvSpPr>
                  <a:spLocks noChangeArrowheads="1"/>
                </p:cNvSpPr>
                <p:nvPr/>
              </p:nvSpPr>
              <p:spPr bwMode="auto">
                <a:xfrm>
                  <a:off x="1104900" y="3288928"/>
                  <a:ext cx="1234439" cy="3795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</p:grpSp>
          <p:cxnSp>
            <p:nvCxnSpPr>
              <p:cNvPr id="11299" name="직선 연결선 55"/>
              <p:cNvCxnSpPr>
                <a:cxnSpLocks noChangeShapeType="1"/>
              </p:cNvCxnSpPr>
              <p:nvPr/>
            </p:nvCxnSpPr>
            <p:spPr bwMode="auto">
              <a:xfrm>
                <a:off x="557" y="578"/>
                <a:ext cx="5510" cy="0"/>
              </a:xfrm>
              <a:prstGeom prst="line">
                <a:avLst/>
              </a:prstGeom>
              <a:noFill/>
              <a:ln w="12700">
                <a:solidFill>
                  <a:srgbClr val="BBD5E3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0" name="직선 연결선 56"/>
              <p:cNvCxnSpPr>
                <a:cxnSpLocks noChangeShapeType="1"/>
              </p:cNvCxnSpPr>
              <p:nvPr/>
            </p:nvCxnSpPr>
            <p:spPr bwMode="auto">
              <a:xfrm>
                <a:off x="171" y="1049"/>
                <a:ext cx="5511" cy="0"/>
              </a:xfrm>
              <a:prstGeom prst="line">
                <a:avLst/>
              </a:prstGeom>
              <a:noFill/>
              <a:ln w="12700">
                <a:solidFill>
                  <a:srgbClr val="BBD5E3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296" name="AutoShape 66"/>
            <p:cNvSpPr>
              <a:spLocks noChangeArrowheads="1"/>
            </p:cNvSpPr>
            <p:nvPr/>
          </p:nvSpPr>
          <p:spPr bwMode="auto">
            <a:xfrm>
              <a:off x="232" y="621"/>
              <a:ext cx="5745" cy="465"/>
            </a:xfrm>
            <a:custGeom>
              <a:avLst/>
              <a:gdLst>
                <a:gd name="T0" fmla="*/ 509 w 21600"/>
                <a:gd name="T1" fmla="*/ 0 h 21600"/>
                <a:gd name="T2" fmla="*/ 509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300" b="1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고객님의 인터넷전화 문의 및 장애처리 요청은 </a:t>
              </a:r>
              <a:r>
                <a:rPr lang="en-US" altLang="ko-KR" sz="1300" b="1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LG U+</a:t>
              </a:r>
              <a:r>
                <a:rPr lang="ko-KR" altLang="en-US" sz="1300" b="1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에서 직접 응대 처리합니다</a:t>
              </a:r>
              <a:r>
                <a:rPr lang="en-US" altLang="ko-KR" sz="1300" b="1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.</a:t>
              </a:r>
            </a:p>
            <a:p>
              <a:pPr marL="190500" lvl="1" indent="-96838" eaLnBrk="0" latinLnBrk="0" hangingPunct="0">
                <a:lnSpc>
                  <a:spcPct val="120000"/>
                </a:lnSpc>
                <a:buSzPct val="90000"/>
                <a:buFont typeface="-윤고딕310" pitchFamily="18" charset="-127"/>
                <a:buChar char="-"/>
              </a:pP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dirty="0" err="1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센트릭스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서비스 운영부서에서 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365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일 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24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시간 </a:t>
              </a:r>
              <a:r>
                <a:rPr lang="ko-KR" altLang="en-US" sz="1100" dirty="0" err="1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무중단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서비스 운영</a:t>
              </a:r>
              <a:endParaRPr lang="en-US" altLang="ko-KR" sz="11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marL="190500" lvl="1" indent="-96838" eaLnBrk="0" latinLnBrk="0" hangingPunct="0">
                <a:lnSpc>
                  <a:spcPct val="120000"/>
                </a:lnSpc>
                <a:buSzPct val="90000"/>
                <a:buFont typeface="-윤고딕310" pitchFamily="18" charset="-127"/>
                <a:buChar char="-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SM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,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품질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팀에서 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24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시간 상시 응대 및 현장 조치가 필요한 경우 지역센터에서 현장 출동 처리</a:t>
              </a:r>
            </a:p>
          </p:txBody>
        </p:sp>
      </p:grpSp>
      <p:grpSp>
        <p:nvGrpSpPr>
          <p:cNvPr id="11283" name="Group 321"/>
          <p:cNvGrpSpPr>
            <a:grpSpLocks/>
          </p:cNvGrpSpPr>
          <p:nvPr/>
        </p:nvGrpSpPr>
        <p:grpSpPr bwMode="auto">
          <a:xfrm>
            <a:off x="1171575" y="2276475"/>
            <a:ext cx="1325563" cy="1900238"/>
            <a:chOff x="738" y="1434"/>
            <a:chExt cx="835" cy="1197"/>
          </a:xfrm>
        </p:grpSpPr>
        <p:grpSp>
          <p:nvGrpSpPr>
            <p:cNvPr id="11287" name="Group 319"/>
            <p:cNvGrpSpPr>
              <a:grpSpLocks/>
            </p:cNvGrpSpPr>
            <p:nvPr/>
          </p:nvGrpSpPr>
          <p:grpSpPr bwMode="auto">
            <a:xfrm>
              <a:off x="818" y="1434"/>
              <a:ext cx="670" cy="672"/>
              <a:chOff x="806" y="1434"/>
              <a:chExt cx="670" cy="672"/>
            </a:xfrm>
          </p:grpSpPr>
          <p:sp>
            <p:nvSpPr>
              <p:cNvPr id="11293" name="AutoShape 51"/>
              <p:cNvSpPr>
                <a:spLocks noChangeArrowheads="1"/>
              </p:cNvSpPr>
              <p:nvPr/>
            </p:nvSpPr>
            <p:spPr bwMode="auto">
              <a:xfrm>
                <a:off x="811" y="1438"/>
                <a:ext cx="665" cy="66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2700" cap="rnd" algn="ctr">
                <a:solidFill>
                  <a:srgbClr val="C0C0DA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1900">
                  <a:ea typeface="맑은 고딕" pitchFamily="50" charset="-127"/>
                </a:endParaRPr>
              </a:p>
            </p:txBody>
          </p:sp>
          <p:sp>
            <p:nvSpPr>
              <p:cNvPr id="11294" name="자유형 38"/>
              <p:cNvSpPr>
                <a:spLocks noChangeArrowheads="1"/>
              </p:cNvSpPr>
              <p:nvPr/>
            </p:nvSpPr>
            <p:spPr bwMode="auto">
              <a:xfrm>
                <a:off x="806" y="1434"/>
                <a:ext cx="143" cy="123"/>
              </a:xfrm>
              <a:custGeom>
                <a:avLst/>
                <a:gdLst>
                  <a:gd name="T0" fmla="*/ 0 w 66675"/>
                  <a:gd name="T1" fmla="*/ 0 h 57150"/>
                  <a:gd name="T2" fmla="*/ 0 w 66675"/>
                  <a:gd name="T3" fmla="*/ 0 h 57150"/>
                  <a:gd name="T4" fmla="*/ 0 w 66675"/>
                  <a:gd name="T5" fmla="*/ 0 h 57150"/>
                  <a:gd name="T6" fmla="*/ 0 60000 65536"/>
                  <a:gd name="T7" fmla="*/ 0 60000 65536"/>
                  <a:gd name="T8" fmla="*/ 0 60000 65536"/>
                  <a:gd name="T9" fmla="*/ 0 w 66675"/>
                  <a:gd name="T10" fmla="*/ 0 h 57150"/>
                  <a:gd name="T11" fmla="*/ 66675 w 66675"/>
                  <a:gd name="T12" fmla="*/ 57150 h 5715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6675" h="57150">
                    <a:moveTo>
                      <a:pt x="66675" y="0"/>
                    </a:moveTo>
                    <a:lnTo>
                      <a:pt x="0" y="0"/>
                    </a:lnTo>
                    <a:lnTo>
                      <a:pt x="0" y="57150"/>
                    </a:lnTo>
                  </a:path>
                </a:pathLst>
              </a:custGeom>
              <a:noFill/>
              <a:ln w="28575" cap="rnd" algn="ctr">
                <a:solidFill>
                  <a:srgbClr val="518AC3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sp>
          <p:nvSpPr>
            <p:cNvPr id="11288" name="Rectangle 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738" y="1924"/>
              <a:ext cx="83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/>
            <a:lstStyle/>
            <a:p>
              <a:pPr algn="ctr" defTabSz="1063625" fontAlgn="t" latinLnBrk="0">
                <a:buFont typeface="Symbol" pitchFamily="18" charset="2"/>
                <a:buNone/>
              </a:pPr>
              <a:r>
                <a:rPr lang="ko-KR" altLang="en-US" sz="1000">
                  <a:latin typeface="-윤고딕310" pitchFamily="18" charset="-127"/>
                  <a:ea typeface="맑은 고딕" pitchFamily="50" charset="-127"/>
                </a:rPr>
                <a:t>임직원</a:t>
              </a:r>
            </a:p>
          </p:txBody>
        </p:sp>
        <p:sp>
          <p:nvSpPr>
            <p:cNvPr id="11289" name="Rectangle 92"/>
            <p:cNvSpPr>
              <a:spLocks noChangeArrowheads="1"/>
            </p:cNvSpPr>
            <p:nvPr/>
          </p:nvSpPr>
          <p:spPr bwMode="gray">
            <a:xfrm>
              <a:off x="823" y="2106"/>
              <a:ext cx="664" cy="177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C0C0DA"/>
              </a:solidFill>
              <a:miter lim="800000"/>
              <a:headEnd/>
              <a:tailEnd type="none" w="sm" len="sm"/>
            </a:ln>
          </p:spPr>
          <p:txBody>
            <a:bodyPr wrap="none" lIns="87417" tIns="0" rIns="87417" bIns="0" anchor="ctr"/>
            <a:lstStyle/>
            <a:p>
              <a:pPr algn="ctr" defTabSz="1063625" fontAlgn="t" latinLnBrk="0">
                <a:buFont typeface="Symbol" pitchFamily="18" charset="2"/>
                <a:buNone/>
              </a:pPr>
              <a:r>
                <a:rPr lang="ko-KR" altLang="en-US" sz="1000">
                  <a:latin typeface="-윤고딕310" pitchFamily="18" charset="-127"/>
                  <a:ea typeface="맑은 고딕" pitchFamily="50" charset="-127"/>
                </a:rPr>
                <a:t>본사</a:t>
              </a:r>
            </a:p>
          </p:txBody>
        </p:sp>
        <p:sp>
          <p:nvSpPr>
            <p:cNvPr id="11290" name="Rectangle 92"/>
            <p:cNvSpPr>
              <a:spLocks noChangeArrowheads="1"/>
            </p:cNvSpPr>
            <p:nvPr/>
          </p:nvSpPr>
          <p:spPr bwMode="gray">
            <a:xfrm>
              <a:off x="823" y="2280"/>
              <a:ext cx="664" cy="177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C0C0DA"/>
              </a:solidFill>
              <a:miter lim="800000"/>
              <a:headEnd/>
              <a:tailEnd type="none" w="sm" len="sm"/>
            </a:ln>
          </p:spPr>
          <p:txBody>
            <a:bodyPr wrap="none" lIns="87417" tIns="0" rIns="87417" bIns="0" anchor="ctr"/>
            <a:lstStyle/>
            <a:p>
              <a:pPr algn="ctr" defTabSz="1063625" fontAlgn="t" latinLnBrk="0">
                <a:buFont typeface="Symbol" pitchFamily="18" charset="2"/>
                <a:buNone/>
              </a:pPr>
              <a:r>
                <a:rPr lang="ko-KR" altLang="en-US" sz="1000">
                  <a:latin typeface="-윤고딕310" pitchFamily="18" charset="-127"/>
                  <a:ea typeface="맑은 고딕" pitchFamily="50" charset="-127"/>
                </a:rPr>
                <a:t>본부</a:t>
              </a:r>
            </a:p>
          </p:txBody>
        </p:sp>
        <p:sp>
          <p:nvSpPr>
            <p:cNvPr id="11291" name="Rectangle 92"/>
            <p:cNvSpPr>
              <a:spLocks noChangeArrowheads="1"/>
            </p:cNvSpPr>
            <p:nvPr/>
          </p:nvSpPr>
          <p:spPr bwMode="gray">
            <a:xfrm>
              <a:off x="823" y="2454"/>
              <a:ext cx="664" cy="177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C0C0DA"/>
              </a:solidFill>
              <a:miter lim="800000"/>
              <a:headEnd/>
              <a:tailEnd type="none" w="sm" len="sm"/>
            </a:ln>
          </p:spPr>
          <p:txBody>
            <a:bodyPr wrap="none" lIns="87417" tIns="0" rIns="87417" bIns="0" anchor="ctr"/>
            <a:lstStyle/>
            <a:p>
              <a:pPr algn="ctr" defTabSz="1063625" fontAlgn="t" latinLnBrk="0">
                <a:buFont typeface="Symbol" pitchFamily="18" charset="2"/>
                <a:buNone/>
              </a:pPr>
              <a:r>
                <a:rPr lang="ko-KR" altLang="en-US" sz="1000">
                  <a:latin typeface="-윤고딕310" pitchFamily="18" charset="-127"/>
                  <a:ea typeface="맑은 고딕" pitchFamily="50" charset="-127"/>
                </a:rPr>
                <a:t>지사</a:t>
              </a:r>
            </a:p>
          </p:txBody>
        </p:sp>
        <p:pic>
          <p:nvPicPr>
            <p:cNvPr id="11292" name="Picture 103" descr="k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11" t="11470" r="7353" b="15190"/>
            <a:stretch>
              <a:fillRect/>
            </a:stretch>
          </p:blipFill>
          <p:spPr bwMode="gray">
            <a:xfrm>
              <a:off x="862" y="1552"/>
              <a:ext cx="592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84" name="Picture 322" descr="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08" b="36018"/>
          <a:stretch>
            <a:fillRect/>
          </a:stretch>
        </p:blipFill>
        <p:spPr bwMode="auto">
          <a:xfrm>
            <a:off x="8766175" y="5608638"/>
            <a:ext cx="79057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5" name="Text Box 272"/>
          <p:cNvSpPr txBox="1">
            <a:spLocks noChangeArrowheads="1"/>
          </p:cNvSpPr>
          <p:nvPr/>
        </p:nvSpPr>
        <p:spPr bwMode="auto">
          <a:xfrm>
            <a:off x="1275359" y="235277"/>
            <a:ext cx="3193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 b="1" dirty="0" smtClean="0">
                <a:latin typeface="바탕체" pitchFamily="17" charset="-127"/>
                <a:ea typeface="바탕체" pitchFamily="17" charset="-127"/>
              </a:rPr>
              <a:t>Ⅴ</a:t>
            </a: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서비스 장애지원 체계</a:t>
            </a:r>
            <a:endParaRPr lang="en-US" altLang="ko-KR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Text Box 166"/>
          <p:cNvSpPr txBox="1">
            <a:spLocks noChangeArrowheads="1"/>
          </p:cNvSpPr>
          <p:nvPr/>
        </p:nvSpPr>
        <p:spPr bwMode="auto">
          <a:xfrm>
            <a:off x="4778226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406"/>
          <p:cNvGrpSpPr>
            <a:grpSpLocks/>
          </p:cNvGrpSpPr>
          <p:nvPr/>
        </p:nvGrpSpPr>
        <p:grpSpPr bwMode="auto">
          <a:xfrm>
            <a:off x="242888" y="944563"/>
            <a:ext cx="9436100" cy="1066800"/>
            <a:chOff x="147" y="475"/>
            <a:chExt cx="5944" cy="672"/>
          </a:xfrm>
        </p:grpSpPr>
        <p:grpSp>
          <p:nvGrpSpPr>
            <p:cNvPr id="12373" name="Group 405"/>
            <p:cNvGrpSpPr>
              <a:grpSpLocks/>
            </p:cNvGrpSpPr>
            <p:nvPr/>
          </p:nvGrpSpPr>
          <p:grpSpPr bwMode="auto">
            <a:xfrm>
              <a:off x="147" y="475"/>
              <a:ext cx="5944" cy="672"/>
              <a:chOff x="147" y="475"/>
              <a:chExt cx="5944" cy="672"/>
            </a:xfrm>
          </p:grpSpPr>
          <p:grpSp>
            <p:nvGrpSpPr>
              <p:cNvPr id="12375" name="그룹 274"/>
              <p:cNvGrpSpPr>
                <a:grpSpLocks/>
              </p:cNvGrpSpPr>
              <p:nvPr/>
            </p:nvGrpSpPr>
            <p:grpSpPr bwMode="auto">
              <a:xfrm flipH="1" flipV="1">
                <a:off x="5531" y="475"/>
                <a:ext cx="560" cy="592"/>
                <a:chOff x="1104900" y="1530276"/>
                <a:chExt cx="1235572" cy="2138183"/>
              </a:xfrm>
            </p:grpSpPr>
            <p:sp>
              <p:nvSpPr>
                <p:cNvPr id="12382" name="모서리가 둥근 직사각형 60"/>
                <p:cNvSpPr>
                  <a:spLocks noChangeArrowheads="1"/>
                </p:cNvSpPr>
                <p:nvPr/>
              </p:nvSpPr>
              <p:spPr bwMode="auto">
                <a:xfrm>
                  <a:off x="1158324" y="1593130"/>
                  <a:ext cx="1110140" cy="1831305"/>
                </a:xfrm>
                <a:prstGeom prst="roundRect">
                  <a:avLst>
                    <a:gd name="adj" fmla="val 4185"/>
                  </a:avLst>
                </a:prstGeom>
                <a:noFill/>
                <a:ln w="28575" cap="rnd" algn="ctr">
                  <a:solidFill>
                    <a:srgbClr val="518AC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3" name="모서리가 둥근 직사각형 61"/>
                <p:cNvSpPr>
                  <a:spLocks noChangeArrowheads="1"/>
                </p:cNvSpPr>
                <p:nvPr/>
              </p:nvSpPr>
              <p:spPr bwMode="auto">
                <a:xfrm>
                  <a:off x="1980432" y="1530276"/>
                  <a:ext cx="360040" cy="184538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4" name="모서리가 둥근 직사각형 62"/>
                <p:cNvSpPr>
                  <a:spLocks noChangeArrowheads="1"/>
                </p:cNvSpPr>
                <p:nvPr/>
              </p:nvSpPr>
              <p:spPr bwMode="auto">
                <a:xfrm>
                  <a:off x="1104900" y="3288928"/>
                  <a:ext cx="1234439" cy="3795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2376" name="그룹 273"/>
              <p:cNvGrpSpPr>
                <a:grpSpLocks/>
              </p:cNvGrpSpPr>
              <p:nvPr/>
            </p:nvGrpSpPr>
            <p:grpSpPr bwMode="auto">
              <a:xfrm>
                <a:off x="147" y="555"/>
                <a:ext cx="560" cy="592"/>
                <a:chOff x="1104900" y="1530276"/>
                <a:chExt cx="1235572" cy="2138183"/>
              </a:xfrm>
            </p:grpSpPr>
            <p:sp>
              <p:nvSpPr>
                <p:cNvPr id="12379" name="모서리가 둥근 직사각형 57"/>
                <p:cNvSpPr>
                  <a:spLocks noChangeArrowheads="1"/>
                </p:cNvSpPr>
                <p:nvPr/>
              </p:nvSpPr>
              <p:spPr bwMode="auto">
                <a:xfrm>
                  <a:off x="1158324" y="1593130"/>
                  <a:ext cx="1110140" cy="1831305"/>
                </a:xfrm>
                <a:prstGeom prst="roundRect">
                  <a:avLst>
                    <a:gd name="adj" fmla="val 4185"/>
                  </a:avLst>
                </a:prstGeom>
                <a:noFill/>
                <a:ln w="28575" cap="rnd" algn="ctr">
                  <a:solidFill>
                    <a:srgbClr val="518AC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0" name="모서리가 둥근 직사각형 58"/>
                <p:cNvSpPr>
                  <a:spLocks noChangeArrowheads="1"/>
                </p:cNvSpPr>
                <p:nvPr/>
              </p:nvSpPr>
              <p:spPr bwMode="auto">
                <a:xfrm>
                  <a:off x="1980432" y="1530276"/>
                  <a:ext cx="360040" cy="184538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1" name="모서리가 둥근 직사각형 59"/>
                <p:cNvSpPr>
                  <a:spLocks noChangeArrowheads="1"/>
                </p:cNvSpPr>
                <p:nvPr/>
              </p:nvSpPr>
              <p:spPr bwMode="auto">
                <a:xfrm>
                  <a:off x="1104900" y="3288928"/>
                  <a:ext cx="1234439" cy="3795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</p:grpSp>
          <p:cxnSp>
            <p:nvCxnSpPr>
              <p:cNvPr id="12377" name="직선 연결선 55"/>
              <p:cNvCxnSpPr>
                <a:cxnSpLocks noChangeShapeType="1"/>
              </p:cNvCxnSpPr>
              <p:nvPr/>
            </p:nvCxnSpPr>
            <p:spPr bwMode="auto">
              <a:xfrm>
                <a:off x="557" y="578"/>
                <a:ext cx="5510" cy="0"/>
              </a:xfrm>
              <a:prstGeom prst="line">
                <a:avLst/>
              </a:prstGeom>
              <a:noFill/>
              <a:ln w="12700">
                <a:solidFill>
                  <a:srgbClr val="BBD5E3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378" name="직선 연결선 56"/>
              <p:cNvCxnSpPr>
                <a:cxnSpLocks noChangeShapeType="1"/>
              </p:cNvCxnSpPr>
              <p:nvPr/>
            </p:nvCxnSpPr>
            <p:spPr bwMode="auto">
              <a:xfrm>
                <a:off x="171" y="1049"/>
                <a:ext cx="5511" cy="0"/>
              </a:xfrm>
              <a:prstGeom prst="line">
                <a:avLst/>
              </a:prstGeom>
              <a:noFill/>
              <a:ln w="12700">
                <a:solidFill>
                  <a:srgbClr val="BBD5E3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2374" name="AutoShape 66"/>
            <p:cNvSpPr>
              <a:spLocks noChangeArrowheads="1"/>
            </p:cNvSpPr>
            <p:nvPr/>
          </p:nvSpPr>
          <p:spPr bwMode="auto">
            <a:xfrm>
              <a:off x="232" y="621"/>
              <a:ext cx="5745" cy="358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키폰교환기</a:t>
              </a:r>
              <a:r>
                <a:rPr lang="en-US" altLang="ko-KR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(PABX) </a:t>
              </a:r>
              <a:r>
                <a:rPr lang="ko-KR" altLang="en-US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등 구내시설 투자비 필요 없음</a:t>
              </a:r>
            </a:p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전국 단일통화요금 및 본</a:t>
              </a:r>
              <a:r>
                <a:rPr lang="en-US" altLang="ko-KR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. </a:t>
              </a:r>
              <a:r>
                <a:rPr lang="ko-KR" altLang="en-US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지점간 무료 통화 제공으로 통신비용이 대폭 절감됩니다</a:t>
              </a:r>
              <a:r>
                <a:rPr lang="en-US" altLang="ko-KR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.</a:t>
              </a:r>
            </a:p>
          </p:txBody>
        </p:sp>
      </p:grpSp>
      <p:graphicFrame>
        <p:nvGraphicFramePr>
          <p:cNvPr id="83556" name="Group 612"/>
          <p:cNvGraphicFramePr>
            <a:graphicFrameLocks noGrp="1"/>
          </p:cNvGraphicFramePr>
          <p:nvPr/>
        </p:nvGraphicFramePr>
        <p:xfrm>
          <a:off x="271463" y="2241550"/>
          <a:ext cx="4248150" cy="2992439"/>
        </p:xfrm>
        <a:graphic>
          <a:graphicData uri="http://schemas.openxmlformats.org/drawingml/2006/table">
            <a:tbl>
              <a:tblPr/>
              <a:tblGrid>
                <a:gridCol w="723900"/>
                <a:gridCol w="1820862"/>
                <a:gridCol w="1703388"/>
              </a:tblGrid>
              <a:tr h="2667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구 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PABX/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키폰 투자비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시스템구입비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요금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기본료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5,200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8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시내통화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39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시외통화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14.5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8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핸드폰과 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14.5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국제통화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미국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265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89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본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지점간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14.5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500" name="Group 556"/>
          <p:cNvGraphicFramePr>
            <a:graphicFrameLocks noGrp="1"/>
          </p:cNvGraphicFramePr>
          <p:nvPr/>
        </p:nvGraphicFramePr>
        <p:xfrm>
          <a:off x="5133975" y="2247900"/>
          <a:ext cx="4497388" cy="2986089"/>
        </p:xfrm>
        <a:graphic>
          <a:graphicData uri="http://schemas.openxmlformats.org/drawingml/2006/table">
            <a:tbl>
              <a:tblPr/>
              <a:tblGrid>
                <a:gridCol w="661988"/>
                <a:gridCol w="1482725"/>
                <a:gridCol w="1370012"/>
                <a:gridCol w="982663"/>
              </a:tblGrid>
              <a:tr h="2682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구 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절감율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PABX/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키폰 투자비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요금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기본료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3,000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42%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시내통화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38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3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시외통화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38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86%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핸드폰과 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11.7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19%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2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국제통화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미국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82%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본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지점간 통화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2358" name="Group 461"/>
          <p:cNvGrpSpPr>
            <a:grpSpLocks/>
          </p:cNvGrpSpPr>
          <p:nvPr/>
        </p:nvGrpSpPr>
        <p:grpSpPr bwMode="auto">
          <a:xfrm>
            <a:off x="271463" y="1982788"/>
            <a:ext cx="1452562" cy="182562"/>
            <a:chOff x="171" y="1323"/>
            <a:chExt cx="915" cy="115"/>
          </a:xfrm>
        </p:grpSpPr>
        <p:sp>
          <p:nvSpPr>
            <p:cNvPr id="12370" name="Text Box 20"/>
            <p:cNvSpPr txBox="1">
              <a:spLocks noChangeArrowheads="1"/>
            </p:cNvSpPr>
            <p:nvPr/>
          </p:nvSpPr>
          <p:spPr bwMode="auto">
            <a:xfrm>
              <a:off x="326" y="1323"/>
              <a:ext cx="76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K사 PSTN 이용시</a:t>
              </a:r>
            </a:p>
          </p:txBody>
        </p:sp>
        <p:sp>
          <p:nvSpPr>
            <p:cNvPr id="12371" name="직사각형 516"/>
            <p:cNvSpPr>
              <a:spLocks noChangeArrowheads="1"/>
            </p:cNvSpPr>
            <p:nvPr/>
          </p:nvSpPr>
          <p:spPr bwMode="auto">
            <a:xfrm>
              <a:off x="171" y="1325"/>
              <a:ext cx="113" cy="112"/>
            </a:xfrm>
            <a:prstGeom prst="rect">
              <a:avLst/>
            </a:prstGeom>
            <a:solidFill>
              <a:srgbClr val="518A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72" name="이등변 삼각형 517"/>
            <p:cNvSpPr>
              <a:spLocks noChangeArrowheads="1"/>
            </p:cNvSpPr>
            <p:nvPr/>
          </p:nvSpPr>
          <p:spPr bwMode="auto">
            <a:xfrm rot="5400000">
              <a:off x="204" y="1356"/>
              <a:ext cx="56" cy="4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2359" name="Group 460"/>
          <p:cNvGrpSpPr>
            <a:grpSpLocks/>
          </p:cNvGrpSpPr>
          <p:nvPr/>
        </p:nvGrpSpPr>
        <p:grpSpPr bwMode="auto">
          <a:xfrm>
            <a:off x="5154613" y="1982788"/>
            <a:ext cx="2501900" cy="182562"/>
            <a:chOff x="3247" y="1323"/>
            <a:chExt cx="1576" cy="115"/>
          </a:xfrm>
        </p:grpSpPr>
        <p:sp>
          <p:nvSpPr>
            <p:cNvPr id="12367" name="Text Box 20"/>
            <p:cNvSpPr txBox="1">
              <a:spLocks noChangeArrowheads="1"/>
            </p:cNvSpPr>
            <p:nvPr/>
          </p:nvSpPr>
          <p:spPr bwMode="auto">
            <a:xfrm>
              <a:off x="3402" y="1323"/>
              <a:ext cx="142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LG U+  </a:t>
              </a:r>
              <a:r>
                <a:rPr kumimoji="0"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고급형 센트릭스 이용 시</a:t>
              </a:r>
            </a:p>
          </p:txBody>
        </p:sp>
        <p:sp>
          <p:nvSpPr>
            <p:cNvPr id="12368" name="직사각형 516"/>
            <p:cNvSpPr>
              <a:spLocks noChangeArrowheads="1"/>
            </p:cNvSpPr>
            <p:nvPr/>
          </p:nvSpPr>
          <p:spPr bwMode="auto">
            <a:xfrm>
              <a:off x="3247" y="1325"/>
              <a:ext cx="113" cy="112"/>
            </a:xfrm>
            <a:prstGeom prst="rect">
              <a:avLst/>
            </a:prstGeom>
            <a:solidFill>
              <a:srgbClr val="518A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69" name="이등변 삼각형 517"/>
            <p:cNvSpPr>
              <a:spLocks noChangeArrowheads="1"/>
            </p:cNvSpPr>
            <p:nvPr/>
          </p:nvSpPr>
          <p:spPr bwMode="auto">
            <a:xfrm rot="5400000">
              <a:off x="3280" y="1356"/>
              <a:ext cx="56" cy="4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2360" name="Freeform 12"/>
          <p:cNvSpPr>
            <a:spLocks/>
          </p:cNvSpPr>
          <p:nvPr/>
        </p:nvSpPr>
        <p:spPr bwMode="auto">
          <a:xfrm rot="16200000" flipV="1">
            <a:off x="3896519" y="3502819"/>
            <a:ext cx="1863725" cy="446087"/>
          </a:xfrm>
          <a:custGeom>
            <a:avLst/>
            <a:gdLst>
              <a:gd name="T0" fmla="*/ 2147483647 w 2766"/>
              <a:gd name="T1" fmla="*/ 2147483647 h 2744"/>
              <a:gd name="T2" fmla="*/ 2147483647 w 2766"/>
              <a:gd name="T3" fmla="*/ 2147483647 h 2744"/>
              <a:gd name="T4" fmla="*/ 2147483647 w 2766"/>
              <a:gd name="T5" fmla="*/ 2147483647 h 2744"/>
              <a:gd name="T6" fmla="*/ 2147483647 w 2766"/>
              <a:gd name="T7" fmla="*/ 2147483647 h 2744"/>
              <a:gd name="T8" fmla="*/ 2147483647 w 2766"/>
              <a:gd name="T9" fmla="*/ 2147483647 h 2744"/>
              <a:gd name="T10" fmla="*/ 2147483647 w 2766"/>
              <a:gd name="T11" fmla="*/ 2147483647 h 2744"/>
              <a:gd name="T12" fmla="*/ 2147483647 w 2766"/>
              <a:gd name="T13" fmla="*/ 2147483647 h 2744"/>
              <a:gd name="T14" fmla="*/ 2147483647 w 2766"/>
              <a:gd name="T15" fmla="*/ 2147483647 h 2744"/>
              <a:gd name="T16" fmla="*/ 2147483647 w 2766"/>
              <a:gd name="T17" fmla="*/ 2147483647 h 2744"/>
              <a:gd name="T18" fmla="*/ 2147483647 w 2766"/>
              <a:gd name="T19" fmla="*/ 2147483647 h 2744"/>
              <a:gd name="T20" fmla="*/ 2147483647 w 2766"/>
              <a:gd name="T21" fmla="*/ 2147483647 h 2744"/>
              <a:gd name="T22" fmla="*/ 2147483647 w 2766"/>
              <a:gd name="T23" fmla="*/ 2147483647 h 2744"/>
              <a:gd name="T24" fmla="*/ 2147483647 w 2766"/>
              <a:gd name="T25" fmla="*/ 2147483647 h 2744"/>
              <a:gd name="T26" fmla="*/ 2147483647 w 2766"/>
              <a:gd name="T27" fmla="*/ 2147483647 h 2744"/>
              <a:gd name="T28" fmla="*/ 2147483647 w 2766"/>
              <a:gd name="T29" fmla="*/ 2147483647 h 2744"/>
              <a:gd name="T30" fmla="*/ 2147483647 w 2766"/>
              <a:gd name="T31" fmla="*/ 2147483647 h 2744"/>
              <a:gd name="T32" fmla="*/ 2147483647 w 2766"/>
              <a:gd name="T33" fmla="*/ 2147483647 h 2744"/>
              <a:gd name="T34" fmla="*/ 2147483647 w 2766"/>
              <a:gd name="T35" fmla="*/ 2147483647 h 2744"/>
              <a:gd name="T36" fmla="*/ 2147483647 w 2766"/>
              <a:gd name="T37" fmla="*/ 2147483647 h 2744"/>
              <a:gd name="T38" fmla="*/ 2147483647 w 2766"/>
              <a:gd name="T39" fmla="*/ 2147483647 h 2744"/>
              <a:gd name="T40" fmla="*/ 2147483647 w 2766"/>
              <a:gd name="T41" fmla="*/ 2147483647 h 2744"/>
              <a:gd name="T42" fmla="*/ 2147483647 w 2766"/>
              <a:gd name="T43" fmla="*/ 2147483647 h 2744"/>
              <a:gd name="T44" fmla="*/ 2147483647 w 2766"/>
              <a:gd name="T45" fmla="*/ 2147483647 h 2744"/>
              <a:gd name="T46" fmla="*/ 2147483647 w 2766"/>
              <a:gd name="T47" fmla="*/ 2147483647 h 2744"/>
              <a:gd name="T48" fmla="*/ 2147483647 w 2766"/>
              <a:gd name="T49" fmla="*/ 2147483647 h 2744"/>
              <a:gd name="T50" fmla="*/ 2147483647 w 2766"/>
              <a:gd name="T51" fmla="*/ 2147483647 h 2744"/>
              <a:gd name="T52" fmla="*/ 2147483647 w 2766"/>
              <a:gd name="T53" fmla="*/ 2147483647 h 2744"/>
              <a:gd name="T54" fmla="*/ 2147483647 w 2766"/>
              <a:gd name="T55" fmla="*/ 2147483647 h 2744"/>
              <a:gd name="T56" fmla="*/ 2147483647 w 2766"/>
              <a:gd name="T57" fmla="*/ 2147483647 h 2744"/>
              <a:gd name="T58" fmla="*/ 2147483647 w 2766"/>
              <a:gd name="T59" fmla="*/ 2147483647 h 2744"/>
              <a:gd name="T60" fmla="*/ 2147483647 w 2766"/>
              <a:gd name="T61" fmla="*/ 2147483647 h 2744"/>
              <a:gd name="T62" fmla="*/ 2147483647 w 2766"/>
              <a:gd name="T63" fmla="*/ 2147483647 h 2744"/>
              <a:gd name="T64" fmla="*/ 2147483647 w 2766"/>
              <a:gd name="T65" fmla="*/ 2147483647 h 2744"/>
              <a:gd name="T66" fmla="*/ 2147483647 w 2766"/>
              <a:gd name="T67" fmla="*/ 2147483647 h 2744"/>
              <a:gd name="T68" fmla="*/ 2147483647 w 2766"/>
              <a:gd name="T69" fmla="*/ 2147483647 h 2744"/>
              <a:gd name="T70" fmla="*/ 2147483647 w 2766"/>
              <a:gd name="T71" fmla="*/ 2147483647 h 2744"/>
              <a:gd name="T72" fmla="*/ 2147483647 w 2766"/>
              <a:gd name="T73" fmla="*/ 2147483647 h 2744"/>
              <a:gd name="T74" fmla="*/ 2147483647 w 2766"/>
              <a:gd name="T75" fmla="*/ 2147483647 h 2744"/>
              <a:gd name="T76" fmla="*/ 2147483647 w 2766"/>
              <a:gd name="T77" fmla="*/ 2147483647 h 274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766"/>
              <a:gd name="T118" fmla="*/ 0 h 2744"/>
              <a:gd name="T119" fmla="*/ 2766 w 2766"/>
              <a:gd name="T120" fmla="*/ 2744 h 274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1">
            <a:gsLst>
              <a:gs pos="0">
                <a:srgbClr val="B2B2B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vert="eaVert" lIns="95930" tIns="47965" rIns="95930" bIns="47965"/>
          <a:lstStyle/>
          <a:p>
            <a:endParaRPr lang="ko-KR" altLang="en-US"/>
          </a:p>
        </p:txBody>
      </p:sp>
      <p:sp>
        <p:nvSpPr>
          <p:cNvPr id="12361" name="Rectangle 86"/>
          <p:cNvSpPr>
            <a:spLocks noChangeArrowheads="1"/>
          </p:cNvSpPr>
          <p:nvPr/>
        </p:nvSpPr>
        <p:spPr bwMode="auto">
          <a:xfrm>
            <a:off x="5149850" y="5162550"/>
            <a:ext cx="4105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108000" rIns="72000" bIns="46800" anchor="ctr"/>
          <a:lstStyle/>
          <a:p>
            <a:pPr marL="92075" indent="-92075" latinLnBrk="0">
              <a:lnSpc>
                <a:spcPct val="120000"/>
              </a:lnSpc>
              <a:buSzPct val="90000"/>
              <a:buFont typeface="Wingdings" pitchFamily="2" charset="2"/>
              <a:buChar char="§"/>
            </a:pPr>
            <a:r>
              <a:rPr lang="en-US" altLang="ko-KR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ko-KR" altLang="en-US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고급형센트릭스 </a:t>
            </a:r>
            <a:r>
              <a:rPr lang="en-US" altLang="ko-KR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3</a:t>
            </a:r>
            <a:r>
              <a:rPr lang="ko-KR" altLang="en-US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년 약정 및 </a:t>
            </a:r>
            <a:r>
              <a:rPr lang="en-US" altLang="ko-KR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IP</a:t>
            </a:r>
            <a:r>
              <a:rPr lang="ko-KR" altLang="en-US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폰 무상제공 조건</a:t>
            </a:r>
          </a:p>
        </p:txBody>
      </p:sp>
      <p:sp>
        <p:nvSpPr>
          <p:cNvPr id="12362" name="모서리가 둥근 직사각형 93"/>
          <p:cNvSpPr>
            <a:spLocks noChangeArrowheads="1"/>
          </p:cNvSpPr>
          <p:nvPr/>
        </p:nvSpPr>
        <p:spPr bwMode="auto">
          <a:xfrm>
            <a:off x="279400" y="5589588"/>
            <a:ext cx="9351963" cy="674687"/>
          </a:xfrm>
          <a:prstGeom prst="roundRect">
            <a:avLst>
              <a:gd name="adj" fmla="val 2810"/>
            </a:avLst>
          </a:prstGeom>
          <a:noFill/>
          <a:ln w="28575" cap="rnd" algn="ctr">
            <a:solidFill>
              <a:srgbClr val="518AC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995363"/>
            <a:endParaRPr lang="ko-KR" altLang="ko-KR" sz="1900">
              <a:solidFill>
                <a:srgbClr val="000000"/>
              </a:solidFill>
            </a:endParaRPr>
          </a:p>
        </p:txBody>
      </p:sp>
      <p:sp>
        <p:nvSpPr>
          <p:cNvPr id="12363" name="Text Box 144"/>
          <p:cNvSpPr txBox="1">
            <a:spLocks noChangeArrowheads="1"/>
          </p:cNvSpPr>
          <p:nvPr/>
        </p:nvSpPr>
        <p:spPr bwMode="auto">
          <a:xfrm flipH="1">
            <a:off x="1101725" y="5688013"/>
            <a:ext cx="595471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marL="180975" indent="-180975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0" hangingPunct="1">
              <a:lnSpc>
                <a:spcPct val="120000"/>
              </a:lnSpc>
              <a:buClr>
                <a:srgbClr val="4D4D4D"/>
              </a:buClr>
              <a:buSzPct val="90000"/>
              <a:buFont typeface="Wingdings" pitchFamily="2" charset="2"/>
              <a:buNone/>
            </a:pP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월 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100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만원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기본료 포함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 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전화요금이 발생하는 고객의 시뮬레이션 결과</a:t>
            </a:r>
            <a:b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</a:b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☞ 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30% 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통화료 절감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월 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70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만원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 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가능</a:t>
            </a:r>
          </a:p>
        </p:txBody>
      </p:sp>
      <p:pic>
        <p:nvPicPr>
          <p:cNvPr id="12364" name="Picture 2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400" y="5889625"/>
            <a:ext cx="43021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65" name="Text Box 272"/>
          <p:cNvSpPr txBox="1">
            <a:spLocks noChangeArrowheads="1"/>
          </p:cNvSpPr>
          <p:nvPr/>
        </p:nvSpPr>
        <p:spPr bwMode="auto">
          <a:xfrm>
            <a:off x="1275359" y="235497"/>
            <a:ext cx="26930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별첨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요금절감 효과</a:t>
            </a:r>
          </a:p>
        </p:txBody>
      </p:sp>
      <p:sp>
        <p:nvSpPr>
          <p:cNvPr id="32" name="Text Box 166"/>
          <p:cNvSpPr txBox="1">
            <a:spLocks noChangeArrowheads="1"/>
          </p:cNvSpPr>
          <p:nvPr/>
        </p:nvSpPr>
        <p:spPr bwMode="auto">
          <a:xfrm>
            <a:off x="4778226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9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22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378010"/>
              </p:ext>
            </p:extLst>
          </p:nvPr>
        </p:nvGraphicFramePr>
        <p:xfrm>
          <a:off x="271463" y="872716"/>
          <a:ext cx="9289633" cy="5442593"/>
        </p:xfrm>
        <a:graphic>
          <a:graphicData uri="http://schemas.openxmlformats.org/drawingml/2006/table">
            <a:tbl>
              <a:tblPr/>
              <a:tblGrid>
                <a:gridCol w="1164831"/>
                <a:gridCol w="4902425"/>
                <a:gridCol w="1178736"/>
                <a:gridCol w="1178736"/>
                <a:gridCol w="864905"/>
              </a:tblGrid>
              <a:tr h="246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서비스 종류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내 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요 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82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K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LG U</a:t>
                      </a:r>
                      <a:r>
                        <a:rPr kumimoji="1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웹 포탈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웹포탈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사용자 환경설정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통화이력 조회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녹취파일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관리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미제공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개인정보 관리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사용자 정보 및 개인통신환경 일정 관리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익명발신수신거부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 정보가 없는 착신호 거부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순차착신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지정한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 전화에 순차로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울리는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동시착신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지정한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 전화에 동시에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울리는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랜덤착신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지정한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 전화에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랜덤하게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울리는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균등착신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지정한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 전화에 수신 빈도수를 균등하게 배분하여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울리는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호재시도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내부전화가 통화 중일 때 연결 시점을 알려주는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단축다이얼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자주 사용하는 번호를 미리 지정하여 이용하는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내선통화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동일법인 및 동일명의간 내선통화 이용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당겨받기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그룹 동료의 착신호를 당겨서 받을 수 있는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통화중대기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 중일 때 걸려온 전화를 수신하는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조건 별 착신전환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수신된 전화를 지정한 번호로 전환하는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발신번호표시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통화개시 전 수신된 번호를 확인하는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선택적 수신허용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제한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설정한 조건에 맞는 전화만 수신 또는 제한하는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 연결음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발신자가 이용고객에게 전화를 걸었을 때 단순한 통화연결음 대신에 다양한 연결음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음악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기업광고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홍보음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멘트 등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을 들려주는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2,200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2,200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음성자동안내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(ARS)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대표번호로 착신된 전화에 대하여 원하는 부서 및 번호를 음성안내로 자동 연결해 주는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5,000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단문메시지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(SMS)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전화만으로도 짧은 문장의 메시지를 주고 받을 수 있는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건</a:t>
                      </a:r>
                    </a:p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좌동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API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연동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고객사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솔루션과 연동할 수 있는 프로그래밍 모듈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유료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413" name="Text Box 272"/>
          <p:cNvSpPr txBox="1">
            <a:spLocks noChangeArrowheads="1"/>
          </p:cNvSpPr>
          <p:nvPr/>
        </p:nvSpPr>
        <p:spPr bwMode="auto">
          <a:xfrm>
            <a:off x="1275359" y="231392"/>
            <a:ext cx="35394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별첨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부가서비스 기능비교</a:t>
            </a:r>
          </a:p>
        </p:txBody>
      </p:sp>
      <p:sp>
        <p:nvSpPr>
          <p:cNvPr id="8" name="Text Box 166"/>
          <p:cNvSpPr txBox="1">
            <a:spLocks noChangeArrowheads="1"/>
          </p:cNvSpPr>
          <p:nvPr/>
        </p:nvSpPr>
        <p:spPr bwMode="auto">
          <a:xfrm>
            <a:off x="4778226" y="6499225"/>
            <a:ext cx="325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10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" t="33124" r="50475" b="57751"/>
          <a:stretch>
            <a:fillRect/>
          </a:stretch>
        </p:blipFill>
        <p:spPr bwMode="auto">
          <a:xfrm>
            <a:off x="452438" y="2079625"/>
            <a:ext cx="25050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4" t="68213" r="39314" b="21359"/>
          <a:stretch>
            <a:fillRect/>
          </a:stretch>
        </p:blipFill>
        <p:spPr bwMode="auto">
          <a:xfrm>
            <a:off x="468313" y="4106863"/>
            <a:ext cx="237966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62566" r="2922" b="15710"/>
          <a:stretch>
            <a:fillRect/>
          </a:stretch>
        </p:blipFill>
        <p:spPr bwMode="auto">
          <a:xfrm>
            <a:off x="3692525" y="5184775"/>
            <a:ext cx="2540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9" t="15634" r="36497" b="69652"/>
          <a:stretch>
            <a:fillRect/>
          </a:stretch>
        </p:blipFill>
        <p:spPr bwMode="auto">
          <a:xfrm>
            <a:off x="6824663" y="5049838"/>
            <a:ext cx="29162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7" t="27589" r="33897" b="54938"/>
          <a:stretch>
            <a:fillRect/>
          </a:stretch>
        </p:blipFill>
        <p:spPr bwMode="auto">
          <a:xfrm>
            <a:off x="3916363" y="1233488"/>
            <a:ext cx="19986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9" t="40511" r="26698" b="49063"/>
          <a:stretch>
            <a:fillRect/>
          </a:stretch>
        </p:blipFill>
        <p:spPr bwMode="auto">
          <a:xfrm>
            <a:off x="6715125" y="1190625"/>
            <a:ext cx="27384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6" t="18152" r="17496" b="47821"/>
          <a:stretch>
            <a:fillRect/>
          </a:stretch>
        </p:blipFill>
        <p:spPr bwMode="auto">
          <a:xfrm>
            <a:off x="285750" y="2965450"/>
            <a:ext cx="275748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7" t="64845" r="69901" b="25902"/>
          <a:stretch>
            <a:fillRect/>
          </a:stretch>
        </p:blipFill>
        <p:spPr bwMode="auto">
          <a:xfrm>
            <a:off x="546100" y="5121275"/>
            <a:ext cx="24844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59" t="54652" r="12190" b="36935"/>
          <a:stretch>
            <a:fillRect/>
          </a:stretch>
        </p:blipFill>
        <p:spPr bwMode="auto">
          <a:xfrm>
            <a:off x="7077075" y="4113213"/>
            <a:ext cx="21383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4" t="24789" r="70914" b="69101"/>
          <a:stretch>
            <a:fillRect/>
          </a:stretch>
        </p:blipFill>
        <p:spPr bwMode="auto">
          <a:xfrm>
            <a:off x="6896100" y="2174875"/>
            <a:ext cx="26177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82" t="26048" r="29974" b="67639"/>
          <a:stretch>
            <a:fillRect/>
          </a:stretch>
        </p:blipFill>
        <p:spPr bwMode="auto">
          <a:xfrm>
            <a:off x="6608763" y="3125788"/>
            <a:ext cx="320992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1" t="57454" r="29974" b="35159"/>
          <a:stretch>
            <a:fillRect/>
          </a:stretch>
        </p:blipFill>
        <p:spPr bwMode="auto">
          <a:xfrm>
            <a:off x="4132263" y="2193925"/>
            <a:ext cx="24066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1" t="24078" r="56908" b="70290"/>
          <a:stretch>
            <a:fillRect/>
          </a:stretch>
        </p:blipFill>
        <p:spPr bwMode="auto">
          <a:xfrm>
            <a:off x="3478213" y="2228850"/>
            <a:ext cx="7175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39104" r="40366" b="49165"/>
          <a:stretch>
            <a:fillRect/>
          </a:stretch>
        </p:blipFill>
        <p:spPr bwMode="auto">
          <a:xfrm>
            <a:off x="1171575" y="1268413"/>
            <a:ext cx="16208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9" t="54311" r="37009" b="13974"/>
          <a:stretch>
            <a:fillRect/>
          </a:stretch>
        </p:blipFill>
        <p:spPr bwMode="auto">
          <a:xfrm>
            <a:off x="444500" y="1196975"/>
            <a:ext cx="6905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3" name="Text Box 272"/>
          <p:cNvSpPr txBox="1">
            <a:spLocks noChangeArrowheads="1"/>
          </p:cNvSpPr>
          <p:nvPr/>
        </p:nvSpPr>
        <p:spPr bwMode="auto">
          <a:xfrm>
            <a:off x="1278838" y="239382"/>
            <a:ext cx="35907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별첨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3. U</a:t>
            </a:r>
            <a:r>
              <a:rPr lang="en-US" altLang="ko-KR" sz="2200" b="1" baseline="30000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070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이용고객</a:t>
            </a:r>
          </a:p>
        </p:txBody>
      </p:sp>
      <p:grpSp>
        <p:nvGrpSpPr>
          <p:cNvPr id="14354" name="그룹 28"/>
          <p:cNvGrpSpPr>
            <a:grpSpLocks/>
          </p:cNvGrpSpPr>
          <p:nvPr/>
        </p:nvGrpSpPr>
        <p:grpSpPr bwMode="auto">
          <a:xfrm>
            <a:off x="3548063" y="3100388"/>
            <a:ext cx="2771775" cy="612775"/>
            <a:chOff x="3381195" y="4180979"/>
            <a:chExt cx="2850521" cy="635005"/>
          </a:xfrm>
        </p:grpSpPr>
        <p:pic>
          <p:nvPicPr>
            <p:cNvPr id="14356" name="Picture 1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00" t="47018" r="45627" b="48927"/>
            <a:stretch>
              <a:fillRect/>
            </a:stretch>
          </p:blipFill>
          <p:spPr bwMode="auto">
            <a:xfrm>
              <a:off x="3882719" y="4180979"/>
              <a:ext cx="2348997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7" name="Picture 1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99" t="41125" r="50630" b="52826"/>
            <a:stretch>
              <a:fillRect/>
            </a:stretch>
          </p:blipFill>
          <p:spPr bwMode="auto">
            <a:xfrm>
              <a:off x="3381195" y="4203984"/>
              <a:ext cx="604397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55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8" t="53105" r="48566" b="39696"/>
          <a:stretch>
            <a:fillRect/>
          </a:stretch>
        </p:blipFill>
        <p:spPr bwMode="auto">
          <a:xfrm>
            <a:off x="3617913" y="4221163"/>
            <a:ext cx="2627312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66"/>
          <p:cNvSpPr txBox="1">
            <a:spLocks noChangeArrowheads="1"/>
          </p:cNvSpPr>
          <p:nvPr/>
        </p:nvSpPr>
        <p:spPr bwMode="auto">
          <a:xfrm>
            <a:off x="4778226" y="6499225"/>
            <a:ext cx="325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11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TOP" val="75"/>
  <p:tag name="PRESERVEASPECTRATIO" val="False"/>
  <p:tag name="DEFAULTHEIGHT" val="23.5"/>
  <p:tag name="DEFAULTWIDTH" val="504"/>
  <p:tag name="DEFAULTONLEFT" val="234.125"/>
  <p:tag name="DEFAULTOFFLEFT" val="-524"/>
  <p:tag name="DEFAULTLEFT" val="234.125"/>
  <p:tag name="SLIDEELEMTYPE" val="1"/>
  <p:tag name="BULLETSTYLE" val="BulletStyle"/>
</p:tagLst>
</file>

<file path=ppt/theme/theme1.xml><?xml version="1.0" encoding="utf-8"?>
<a:theme xmlns:a="http://schemas.openxmlformats.org/drawingml/2006/main" name="6_기본 디자인">
  <a:themeElements>
    <a:clrScheme name="6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CDCDC"/>
        </a:solidFill>
        <a:ln w="38100" cap="flat" cmpd="sng" algn="ctr">
          <a:noFill/>
          <a:prstDash val="sysDot"/>
          <a:round/>
          <a:headEnd type="none" w="med" len="med"/>
          <a:tailEnd type="none" w="med" len="med"/>
        </a:ln>
        <a:effectLst>
          <a:outerShdw dist="25400" dir="16200000" algn="t" rotWithShape="0">
            <a:srgbClr val="000000">
              <a:alpha val="39999"/>
            </a:srgbClr>
          </a:outerShdw>
        </a:effectLst>
      </a:spPr>
      <a:bodyPr rot="10800000" vert="eaVert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CDCDC"/>
        </a:solidFill>
        <a:ln w="38100" cap="flat" cmpd="sng" algn="ctr">
          <a:noFill/>
          <a:prstDash val="sysDot"/>
          <a:round/>
          <a:headEnd type="none" w="med" len="med"/>
          <a:tailEnd type="none" w="med" len="med"/>
        </a:ln>
        <a:effectLst>
          <a:outerShdw dist="25400" dir="16200000" algn="t" rotWithShape="0">
            <a:srgbClr val="000000">
              <a:alpha val="39999"/>
            </a:srgbClr>
          </a:outerShdw>
        </a:effectLst>
      </a:spPr>
      <a:bodyPr rot="10800000" vert="eaVert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6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5703</TotalTime>
  <Words>1728</Words>
  <Application>Microsoft Office PowerPoint</Application>
  <PresentationFormat>사용자 지정</PresentationFormat>
  <Paragraphs>479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6_기본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auney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auney</dc:creator>
  <cp:lastModifiedBy>최현남</cp:lastModifiedBy>
  <cp:revision>693</cp:revision>
  <cp:lastPrinted>2014-03-06T02:30:15Z</cp:lastPrinted>
  <dcterms:created xsi:type="dcterms:W3CDTF">2012-05-25T05:43:35Z</dcterms:created>
  <dcterms:modified xsi:type="dcterms:W3CDTF">2016-12-26T07:17:52Z</dcterms:modified>
</cp:coreProperties>
</file>