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4" r:id="rId5"/>
    <p:sldId id="259" r:id="rId6"/>
    <p:sldId id="260" r:id="rId7"/>
    <p:sldId id="261" r:id="rId8"/>
    <p:sldId id="262" r:id="rId9"/>
    <p:sldId id="265" r:id="rId10"/>
    <p:sldId id="263" r:id="rId11"/>
  </p:sldIdLst>
  <p:sldSz cx="9906000" cy="6858000" type="A4"/>
  <p:notesSz cx="6865938" cy="999807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51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114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7AF6CCF-5057-4CE0-8C0E-6C7D7A97435D}" type="doc">
      <dgm:prSet loTypeId="urn:microsoft.com/office/officeart/2005/8/layout/cycle8" loCatId="cycle" qsTypeId="urn:microsoft.com/office/officeart/2005/8/quickstyle/simple5" qsCatId="simple" csTypeId="urn:microsoft.com/office/officeart/2005/8/colors/colorful4" csCatId="colorful" phldr="1"/>
      <dgm:spPr/>
    </dgm:pt>
    <dgm:pt modelId="{A89436FF-4A22-4BE1-BF08-9645AB00CA48}">
      <dgm:prSet phldrT="[텍스트]"/>
      <dgm:spPr/>
      <dgm:t>
        <a:bodyPr/>
        <a:lstStyle/>
        <a:p>
          <a:pPr latinLnBrk="1"/>
          <a:r>
            <a:rPr lang="ko-KR" altLang="en-US" dirty="0" smtClean="0"/>
            <a:t>음수</a:t>
          </a:r>
          <a:endParaRPr lang="ko-KR" altLang="en-US" dirty="0"/>
        </a:p>
      </dgm:t>
    </dgm:pt>
    <dgm:pt modelId="{2A9F24E7-05CB-470B-AE4C-0732B358E656}" type="parTrans" cxnId="{BEF9F16D-0EE5-40AF-A0EF-AED35B323D67}">
      <dgm:prSet/>
      <dgm:spPr/>
      <dgm:t>
        <a:bodyPr/>
        <a:lstStyle/>
        <a:p>
          <a:pPr latinLnBrk="1"/>
          <a:endParaRPr lang="ko-KR" altLang="en-US"/>
        </a:p>
      </dgm:t>
    </dgm:pt>
    <dgm:pt modelId="{3B4F6F1C-8AE2-4725-A919-9127D6E4CA17}" type="sibTrans" cxnId="{BEF9F16D-0EE5-40AF-A0EF-AED35B323D67}">
      <dgm:prSet/>
      <dgm:spPr/>
      <dgm:t>
        <a:bodyPr/>
        <a:lstStyle/>
        <a:p>
          <a:pPr latinLnBrk="1"/>
          <a:endParaRPr lang="ko-KR" altLang="en-US"/>
        </a:p>
      </dgm:t>
    </dgm:pt>
    <dgm:pt modelId="{5C037F81-834D-40B3-83EE-B6CC8BD1A7B4}">
      <dgm:prSet phldrT="[텍스트]"/>
      <dgm:spPr/>
      <dgm:t>
        <a:bodyPr/>
        <a:lstStyle/>
        <a:p>
          <a:pPr latinLnBrk="1"/>
          <a:r>
            <a:rPr lang="ko-KR" altLang="en-US" dirty="0" smtClean="0"/>
            <a:t>사료</a:t>
          </a:r>
          <a:endParaRPr lang="ko-KR" altLang="en-US" dirty="0"/>
        </a:p>
      </dgm:t>
    </dgm:pt>
    <dgm:pt modelId="{263FE6B1-29C2-434C-8845-D3E645A967FA}" type="parTrans" cxnId="{B2CFE9A6-1D64-4A23-94B5-D1536E804DC3}">
      <dgm:prSet/>
      <dgm:spPr/>
      <dgm:t>
        <a:bodyPr/>
        <a:lstStyle/>
        <a:p>
          <a:pPr latinLnBrk="1"/>
          <a:endParaRPr lang="ko-KR" altLang="en-US"/>
        </a:p>
      </dgm:t>
    </dgm:pt>
    <dgm:pt modelId="{2B2C9505-73EA-47EE-9F5F-EBB376ABC792}" type="sibTrans" cxnId="{B2CFE9A6-1D64-4A23-94B5-D1536E804DC3}">
      <dgm:prSet/>
      <dgm:spPr/>
      <dgm:t>
        <a:bodyPr/>
        <a:lstStyle/>
        <a:p>
          <a:pPr latinLnBrk="1"/>
          <a:endParaRPr lang="ko-KR" altLang="en-US"/>
        </a:p>
      </dgm:t>
    </dgm:pt>
    <dgm:pt modelId="{47F0B8A1-86F1-447D-B844-828825834AA4}">
      <dgm:prSet phldrT="[텍스트]"/>
      <dgm:spPr/>
      <dgm:t>
        <a:bodyPr/>
        <a:lstStyle/>
        <a:p>
          <a:pPr latinLnBrk="1"/>
          <a:r>
            <a:rPr lang="ko-KR" altLang="en-US" dirty="0" smtClean="0"/>
            <a:t>온도</a:t>
          </a:r>
          <a:endParaRPr lang="ko-KR" altLang="en-US" dirty="0"/>
        </a:p>
      </dgm:t>
    </dgm:pt>
    <dgm:pt modelId="{CF650D54-87DF-4F0D-990B-9CEFC3C9E8E7}" type="parTrans" cxnId="{05FEC020-4578-41BD-AF08-A1CB2C2121B1}">
      <dgm:prSet/>
      <dgm:spPr/>
      <dgm:t>
        <a:bodyPr/>
        <a:lstStyle/>
        <a:p>
          <a:pPr latinLnBrk="1"/>
          <a:endParaRPr lang="ko-KR" altLang="en-US"/>
        </a:p>
      </dgm:t>
    </dgm:pt>
    <dgm:pt modelId="{25F04FA7-22C4-4475-9FC4-A3E500903B11}" type="sibTrans" cxnId="{05FEC020-4578-41BD-AF08-A1CB2C2121B1}">
      <dgm:prSet/>
      <dgm:spPr/>
      <dgm:t>
        <a:bodyPr/>
        <a:lstStyle/>
        <a:p>
          <a:pPr latinLnBrk="1"/>
          <a:endParaRPr lang="ko-KR" altLang="en-US"/>
        </a:p>
      </dgm:t>
    </dgm:pt>
    <dgm:pt modelId="{FA0FE33C-5BC8-4E57-86A9-0B904B2F810C}" type="pres">
      <dgm:prSet presAssocID="{77AF6CCF-5057-4CE0-8C0E-6C7D7A97435D}" presName="compositeShape" presStyleCnt="0">
        <dgm:presLayoutVars>
          <dgm:chMax val="7"/>
          <dgm:dir/>
          <dgm:resizeHandles val="exact"/>
        </dgm:presLayoutVars>
      </dgm:prSet>
      <dgm:spPr/>
    </dgm:pt>
    <dgm:pt modelId="{9C1B2F8A-C9B2-46CD-9BBB-33FD5AAC38EA}" type="pres">
      <dgm:prSet presAssocID="{77AF6CCF-5057-4CE0-8C0E-6C7D7A97435D}" presName="wedge1" presStyleLbl="node1" presStyleIdx="0" presStyleCnt="3"/>
      <dgm:spPr/>
      <dgm:t>
        <a:bodyPr/>
        <a:lstStyle/>
        <a:p>
          <a:pPr latinLnBrk="1"/>
          <a:endParaRPr lang="ko-KR" altLang="en-US"/>
        </a:p>
      </dgm:t>
    </dgm:pt>
    <dgm:pt modelId="{7C8B572C-701D-4B54-B544-27FB18FF068F}" type="pres">
      <dgm:prSet presAssocID="{77AF6CCF-5057-4CE0-8C0E-6C7D7A97435D}" presName="dummy1a" presStyleCnt="0"/>
      <dgm:spPr/>
    </dgm:pt>
    <dgm:pt modelId="{3D40DC0B-B07C-40DF-9DE9-F8F531834C73}" type="pres">
      <dgm:prSet presAssocID="{77AF6CCF-5057-4CE0-8C0E-6C7D7A97435D}" presName="dummy1b" presStyleCnt="0"/>
      <dgm:spPr/>
    </dgm:pt>
    <dgm:pt modelId="{7BFFCFB4-F06E-4DE8-BA58-34315716C485}" type="pres">
      <dgm:prSet presAssocID="{77AF6CCF-5057-4CE0-8C0E-6C7D7A97435D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1573B96-9DD8-4758-BFF4-69365879D11A}" type="pres">
      <dgm:prSet presAssocID="{77AF6CCF-5057-4CE0-8C0E-6C7D7A97435D}" presName="wedge2" presStyleLbl="node1" presStyleIdx="1" presStyleCnt="3"/>
      <dgm:spPr/>
      <dgm:t>
        <a:bodyPr/>
        <a:lstStyle/>
        <a:p>
          <a:pPr latinLnBrk="1"/>
          <a:endParaRPr lang="ko-KR" altLang="en-US"/>
        </a:p>
      </dgm:t>
    </dgm:pt>
    <dgm:pt modelId="{D1134C9A-76C1-4CF1-86ED-D9303CC86BC2}" type="pres">
      <dgm:prSet presAssocID="{77AF6CCF-5057-4CE0-8C0E-6C7D7A97435D}" presName="dummy2a" presStyleCnt="0"/>
      <dgm:spPr/>
    </dgm:pt>
    <dgm:pt modelId="{A4190F61-3000-44E7-9500-47AB4263B055}" type="pres">
      <dgm:prSet presAssocID="{77AF6CCF-5057-4CE0-8C0E-6C7D7A97435D}" presName="dummy2b" presStyleCnt="0"/>
      <dgm:spPr/>
    </dgm:pt>
    <dgm:pt modelId="{04FBBC46-C6C4-4911-A2DF-0B283992AA67}" type="pres">
      <dgm:prSet presAssocID="{77AF6CCF-5057-4CE0-8C0E-6C7D7A97435D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9033846-AC29-4752-83CB-98995597F141}" type="pres">
      <dgm:prSet presAssocID="{77AF6CCF-5057-4CE0-8C0E-6C7D7A97435D}" presName="wedge3" presStyleLbl="node1" presStyleIdx="2" presStyleCnt="3"/>
      <dgm:spPr/>
      <dgm:t>
        <a:bodyPr/>
        <a:lstStyle/>
        <a:p>
          <a:pPr latinLnBrk="1"/>
          <a:endParaRPr lang="ko-KR" altLang="en-US"/>
        </a:p>
      </dgm:t>
    </dgm:pt>
    <dgm:pt modelId="{C66ABD14-8DC1-4B00-A361-332A62A10435}" type="pres">
      <dgm:prSet presAssocID="{77AF6CCF-5057-4CE0-8C0E-6C7D7A97435D}" presName="dummy3a" presStyleCnt="0"/>
      <dgm:spPr/>
    </dgm:pt>
    <dgm:pt modelId="{CF9C6D9F-9B97-437C-8AD8-483361567C72}" type="pres">
      <dgm:prSet presAssocID="{77AF6CCF-5057-4CE0-8C0E-6C7D7A97435D}" presName="dummy3b" presStyleCnt="0"/>
      <dgm:spPr/>
    </dgm:pt>
    <dgm:pt modelId="{8F077143-8E17-49C1-AD77-A41548C22E40}" type="pres">
      <dgm:prSet presAssocID="{77AF6CCF-5057-4CE0-8C0E-6C7D7A97435D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60124FB-3BD2-4CBB-A207-A78C05DB7459}" type="pres">
      <dgm:prSet presAssocID="{3B4F6F1C-8AE2-4725-A919-9127D6E4CA17}" presName="arrowWedge1" presStyleLbl="fgSibTrans2D1" presStyleIdx="0" presStyleCnt="3"/>
      <dgm:spPr/>
    </dgm:pt>
    <dgm:pt modelId="{916BB42B-E645-41E8-8A9A-2AA8A3432EB6}" type="pres">
      <dgm:prSet presAssocID="{2B2C9505-73EA-47EE-9F5F-EBB376ABC792}" presName="arrowWedge2" presStyleLbl="fgSibTrans2D1" presStyleIdx="1" presStyleCnt="3"/>
      <dgm:spPr/>
    </dgm:pt>
    <dgm:pt modelId="{A72CEDE0-7321-4890-ACF5-9BDE10A88250}" type="pres">
      <dgm:prSet presAssocID="{25F04FA7-22C4-4475-9FC4-A3E500903B11}" presName="arrowWedge3" presStyleLbl="fgSibTrans2D1" presStyleIdx="2" presStyleCnt="3"/>
      <dgm:spPr/>
    </dgm:pt>
  </dgm:ptLst>
  <dgm:cxnLst>
    <dgm:cxn modelId="{F37B6B50-A306-4269-9F84-9F3FF6F86A87}" type="presOf" srcId="{5C037F81-834D-40B3-83EE-B6CC8BD1A7B4}" destId="{51573B96-9DD8-4758-BFF4-69365879D11A}" srcOrd="0" destOrd="0" presId="urn:microsoft.com/office/officeart/2005/8/layout/cycle8"/>
    <dgm:cxn modelId="{BEF9F16D-0EE5-40AF-A0EF-AED35B323D67}" srcId="{77AF6CCF-5057-4CE0-8C0E-6C7D7A97435D}" destId="{A89436FF-4A22-4BE1-BF08-9645AB00CA48}" srcOrd="0" destOrd="0" parTransId="{2A9F24E7-05CB-470B-AE4C-0732B358E656}" sibTransId="{3B4F6F1C-8AE2-4725-A919-9127D6E4CA17}"/>
    <dgm:cxn modelId="{B2CFE9A6-1D64-4A23-94B5-D1536E804DC3}" srcId="{77AF6CCF-5057-4CE0-8C0E-6C7D7A97435D}" destId="{5C037F81-834D-40B3-83EE-B6CC8BD1A7B4}" srcOrd="1" destOrd="0" parTransId="{263FE6B1-29C2-434C-8845-D3E645A967FA}" sibTransId="{2B2C9505-73EA-47EE-9F5F-EBB376ABC792}"/>
    <dgm:cxn modelId="{CA386EA0-D9CF-49E2-80FD-BEAEB7EBFC2D}" type="presOf" srcId="{47F0B8A1-86F1-447D-B844-828825834AA4}" destId="{49033846-AC29-4752-83CB-98995597F141}" srcOrd="0" destOrd="0" presId="urn:microsoft.com/office/officeart/2005/8/layout/cycle8"/>
    <dgm:cxn modelId="{03BCDA1E-B49E-4B20-A221-322C1E581ADD}" type="presOf" srcId="{77AF6CCF-5057-4CE0-8C0E-6C7D7A97435D}" destId="{FA0FE33C-5BC8-4E57-86A9-0B904B2F810C}" srcOrd="0" destOrd="0" presId="urn:microsoft.com/office/officeart/2005/8/layout/cycle8"/>
    <dgm:cxn modelId="{05FEC020-4578-41BD-AF08-A1CB2C2121B1}" srcId="{77AF6CCF-5057-4CE0-8C0E-6C7D7A97435D}" destId="{47F0B8A1-86F1-447D-B844-828825834AA4}" srcOrd="2" destOrd="0" parTransId="{CF650D54-87DF-4F0D-990B-9CEFC3C9E8E7}" sibTransId="{25F04FA7-22C4-4475-9FC4-A3E500903B11}"/>
    <dgm:cxn modelId="{1DCE172A-918B-40EC-880F-39A1962F9119}" type="presOf" srcId="{A89436FF-4A22-4BE1-BF08-9645AB00CA48}" destId="{9C1B2F8A-C9B2-46CD-9BBB-33FD5AAC38EA}" srcOrd="0" destOrd="0" presId="urn:microsoft.com/office/officeart/2005/8/layout/cycle8"/>
    <dgm:cxn modelId="{FE15ACD9-8A8A-4150-9944-7082C4351BAE}" type="presOf" srcId="{47F0B8A1-86F1-447D-B844-828825834AA4}" destId="{8F077143-8E17-49C1-AD77-A41548C22E40}" srcOrd="1" destOrd="0" presId="urn:microsoft.com/office/officeart/2005/8/layout/cycle8"/>
    <dgm:cxn modelId="{C1BB5CA0-86FB-4158-A95A-C4E4A3704865}" type="presOf" srcId="{A89436FF-4A22-4BE1-BF08-9645AB00CA48}" destId="{7BFFCFB4-F06E-4DE8-BA58-34315716C485}" srcOrd="1" destOrd="0" presId="urn:microsoft.com/office/officeart/2005/8/layout/cycle8"/>
    <dgm:cxn modelId="{8542E810-6B7F-46D4-80EC-1F7E540502B2}" type="presOf" srcId="{5C037F81-834D-40B3-83EE-B6CC8BD1A7B4}" destId="{04FBBC46-C6C4-4911-A2DF-0B283992AA67}" srcOrd="1" destOrd="0" presId="urn:microsoft.com/office/officeart/2005/8/layout/cycle8"/>
    <dgm:cxn modelId="{CB9DBFCB-B5CE-4F9A-B0C2-85BE2D04FCE2}" type="presParOf" srcId="{FA0FE33C-5BC8-4E57-86A9-0B904B2F810C}" destId="{9C1B2F8A-C9B2-46CD-9BBB-33FD5AAC38EA}" srcOrd="0" destOrd="0" presId="urn:microsoft.com/office/officeart/2005/8/layout/cycle8"/>
    <dgm:cxn modelId="{1D18FEE1-3D6C-4234-87D3-2586A62122E1}" type="presParOf" srcId="{FA0FE33C-5BC8-4E57-86A9-0B904B2F810C}" destId="{7C8B572C-701D-4B54-B544-27FB18FF068F}" srcOrd="1" destOrd="0" presId="urn:microsoft.com/office/officeart/2005/8/layout/cycle8"/>
    <dgm:cxn modelId="{0A556DCE-8EBB-46E6-871F-62DA40112B5C}" type="presParOf" srcId="{FA0FE33C-5BC8-4E57-86A9-0B904B2F810C}" destId="{3D40DC0B-B07C-40DF-9DE9-F8F531834C73}" srcOrd="2" destOrd="0" presId="urn:microsoft.com/office/officeart/2005/8/layout/cycle8"/>
    <dgm:cxn modelId="{D1882CBB-70FA-4E11-B960-9BC00311B0B2}" type="presParOf" srcId="{FA0FE33C-5BC8-4E57-86A9-0B904B2F810C}" destId="{7BFFCFB4-F06E-4DE8-BA58-34315716C485}" srcOrd="3" destOrd="0" presId="urn:microsoft.com/office/officeart/2005/8/layout/cycle8"/>
    <dgm:cxn modelId="{70DD5FA2-10C2-4282-B94D-0321EF5EC5B0}" type="presParOf" srcId="{FA0FE33C-5BC8-4E57-86A9-0B904B2F810C}" destId="{51573B96-9DD8-4758-BFF4-69365879D11A}" srcOrd="4" destOrd="0" presId="urn:microsoft.com/office/officeart/2005/8/layout/cycle8"/>
    <dgm:cxn modelId="{87C5D7CA-65D8-4A11-9FF7-E6783BB5BA70}" type="presParOf" srcId="{FA0FE33C-5BC8-4E57-86A9-0B904B2F810C}" destId="{D1134C9A-76C1-4CF1-86ED-D9303CC86BC2}" srcOrd="5" destOrd="0" presId="urn:microsoft.com/office/officeart/2005/8/layout/cycle8"/>
    <dgm:cxn modelId="{5F1FA68B-7F9E-4EE2-B489-9A23EC4B501E}" type="presParOf" srcId="{FA0FE33C-5BC8-4E57-86A9-0B904B2F810C}" destId="{A4190F61-3000-44E7-9500-47AB4263B055}" srcOrd="6" destOrd="0" presId="urn:microsoft.com/office/officeart/2005/8/layout/cycle8"/>
    <dgm:cxn modelId="{09A2610F-6F5E-4AE9-9C86-9F3B1CAC40C8}" type="presParOf" srcId="{FA0FE33C-5BC8-4E57-86A9-0B904B2F810C}" destId="{04FBBC46-C6C4-4911-A2DF-0B283992AA67}" srcOrd="7" destOrd="0" presId="urn:microsoft.com/office/officeart/2005/8/layout/cycle8"/>
    <dgm:cxn modelId="{C064F26B-50A6-4CCC-AB2C-E3FA6DA7734E}" type="presParOf" srcId="{FA0FE33C-5BC8-4E57-86A9-0B904B2F810C}" destId="{49033846-AC29-4752-83CB-98995597F141}" srcOrd="8" destOrd="0" presId="urn:microsoft.com/office/officeart/2005/8/layout/cycle8"/>
    <dgm:cxn modelId="{761F1437-510C-4D83-8B0C-C5A94A5C795D}" type="presParOf" srcId="{FA0FE33C-5BC8-4E57-86A9-0B904B2F810C}" destId="{C66ABD14-8DC1-4B00-A361-332A62A10435}" srcOrd="9" destOrd="0" presId="urn:microsoft.com/office/officeart/2005/8/layout/cycle8"/>
    <dgm:cxn modelId="{92679F7D-6EA4-4482-A675-39289D2DD962}" type="presParOf" srcId="{FA0FE33C-5BC8-4E57-86A9-0B904B2F810C}" destId="{CF9C6D9F-9B97-437C-8AD8-483361567C72}" srcOrd="10" destOrd="0" presId="urn:microsoft.com/office/officeart/2005/8/layout/cycle8"/>
    <dgm:cxn modelId="{95E68A9C-2A21-41E0-9686-C0B1BFAA9E4E}" type="presParOf" srcId="{FA0FE33C-5BC8-4E57-86A9-0B904B2F810C}" destId="{8F077143-8E17-49C1-AD77-A41548C22E40}" srcOrd="11" destOrd="0" presId="urn:microsoft.com/office/officeart/2005/8/layout/cycle8"/>
    <dgm:cxn modelId="{683C5C20-3AD9-4FAB-B736-307E65098F42}" type="presParOf" srcId="{FA0FE33C-5BC8-4E57-86A9-0B904B2F810C}" destId="{E60124FB-3BD2-4CBB-A207-A78C05DB7459}" srcOrd="12" destOrd="0" presId="urn:microsoft.com/office/officeart/2005/8/layout/cycle8"/>
    <dgm:cxn modelId="{C68FC3F7-74AA-4691-80EA-C73C53BAD163}" type="presParOf" srcId="{FA0FE33C-5BC8-4E57-86A9-0B904B2F810C}" destId="{916BB42B-E645-41E8-8A9A-2AA8A3432EB6}" srcOrd="13" destOrd="0" presId="urn:microsoft.com/office/officeart/2005/8/layout/cycle8"/>
    <dgm:cxn modelId="{105BE1F3-D439-4E1E-B08B-353A53BCF575}" type="presParOf" srcId="{FA0FE33C-5BC8-4E57-86A9-0B904B2F810C}" destId="{A72CEDE0-7321-4890-ACF5-9BDE10A88250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1B2F8A-C9B2-46CD-9BBB-33FD5AAC38EA}">
      <dsp:nvSpPr>
        <dsp:cNvPr id="0" name=""/>
        <dsp:cNvSpPr/>
      </dsp:nvSpPr>
      <dsp:spPr>
        <a:xfrm>
          <a:off x="615488" y="205494"/>
          <a:ext cx="2655620" cy="2655620"/>
        </a:xfrm>
        <a:prstGeom prst="pie">
          <a:avLst>
            <a:gd name="adj1" fmla="val 16200000"/>
            <a:gd name="adj2" fmla="val 180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3000" kern="1200" dirty="0" smtClean="0"/>
            <a:t>음수</a:t>
          </a:r>
          <a:endParaRPr lang="ko-KR" altLang="en-US" sz="3000" kern="1200" dirty="0"/>
        </a:p>
      </dsp:txBody>
      <dsp:txXfrm>
        <a:off x="2015063" y="768233"/>
        <a:ext cx="948435" cy="790363"/>
      </dsp:txXfrm>
    </dsp:sp>
    <dsp:sp modelId="{51573B96-9DD8-4758-BFF4-69365879D11A}">
      <dsp:nvSpPr>
        <dsp:cNvPr id="0" name=""/>
        <dsp:cNvSpPr/>
      </dsp:nvSpPr>
      <dsp:spPr>
        <a:xfrm>
          <a:off x="560795" y="300338"/>
          <a:ext cx="2655620" cy="2655620"/>
        </a:xfrm>
        <a:prstGeom prst="pie">
          <a:avLst>
            <a:gd name="adj1" fmla="val 1800000"/>
            <a:gd name="adj2" fmla="val 9000000"/>
          </a:avLst>
        </a:prstGeom>
        <a:gradFill rotWithShape="0">
          <a:gsLst>
            <a:gs pos="0">
              <a:schemeClr val="accent4">
                <a:hueOff val="5197846"/>
                <a:satOff val="-23984"/>
                <a:lumOff val="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5197846"/>
                <a:satOff val="-23984"/>
                <a:lumOff val="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5197846"/>
                <a:satOff val="-23984"/>
                <a:lumOff val="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3000" kern="1200" dirty="0" smtClean="0"/>
            <a:t>사료</a:t>
          </a:r>
          <a:endParaRPr lang="ko-KR" altLang="en-US" sz="3000" kern="1200" dirty="0"/>
        </a:p>
      </dsp:txBody>
      <dsp:txXfrm>
        <a:off x="1193085" y="2023329"/>
        <a:ext cx="1422653" cy="695519"/>
      </dsp:txXfrm>
    </dsp:sp>
    <dsp:sp modelId="{49033846-AC29-4752-83CB-98995597F141}">
      <dsp:nvSpPr>
        <dsp:cNvPr id="0" name=""/>
        <dsp:cNvSpPr/>
      </dsp:nvSpPr>
      <dsp:spPr>
        <a:xfrm>
          <a:off x="506102" y="205494"/>
          <a:ext cx="2655620" cy="2655620"/>
        </a:xfrm>
        <a:prstGeom prst="pie">
          <a:avLst>
            <a:gd name="adj1" fmla="val 9000000"/>
            <a:gd name="adj2" fmla="val 16200000"/>
          </a:avLst>
        </a:prstGeom>
        <a:gradFill rotWithShape="0">
          <a:gsLst>
            <a:gs pos="0">
              <a:schemeClr val="accent4">
                <a:hueOff val="10395692"/>
                <a:satOff val="-47968"/>
                <a:lumOff val="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0395692"/>
                <a:satOff val="-47968"/>
                <a:lumOff val="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0395692"/>
                <a:satOff val="-47968"/>
                <a:lumOff val="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3000" kern="1200" dirty="0" smtClean="0"/>
            <a:t>온도</a:t>
          </a:r>
          <a:endParaRPr lang="ko-KR" altLang="en-US" sz="3000" kern="1200" dirty="0"/>
        </a:p>
      </dsp:txBody>
      <dsp:txXfrm>
        <a:off x="813711" y="768233"/>
        <a:ext cx="948435" cy="790363"/>
      </dsp:txXfrm>
    </dsp:sp>
    <dsp:sp modelId="{E60124FB-3BD2-4CBB-A207-A78C05DB7459}">
      <dsp:nvSpPr>
        <dsp:cNvPr id="0" name=""/>
        <dsp:cNvSpPr/>
      </dsp:nvSpPr>
      <dsp:spPr>
        <a:xfrm>
          <a:off x="451312" y="41098"/>
          <a:ext cx="2984411" cy="2984411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16BB42B-E645-41E8-8A9A-2AA8A3432EB6}">
      <dsp:nvSpPr>
        <dsp:cNvPr id="0" name=""/>
        <dsp:cNvSpPr/>
      </dsp:nvSpPr>
      <dsp:spPr>
        <a:xfrm>
          <a:off x="396399" y="135774"/>
          <a:ext cx="2984411" cy="2984411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gradFill rotWithShape="0">
          <a:gsLst>
            <a:gs pos="0">
              <a:schemeClr val="accent4">
                <a:hueOff val="5197846"/>
                <a:satOff val="-23984"/>
                <a:lumOff val="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5197846"/>
                <a:satOff val="-23984"/>
                <a:lumOff val="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5197846"/>
                <a:satOff val="-23984"/>
                <a:lumOff val="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72CEDE0-7321-4890-ACF5-9BDE10A88250}">
      <dsp:nvSpPr>
        <dsp:cNvPr id="0" name=""/>
        <dsp:cNvSpPr/>
      </dsp:nvSpPr>
      <dsp:spPr>
        <a:xfrm>
          <a:off x="341487" y="41098"/>
          <a:ext cx="2984411" cy="2984411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gradFill rotWithShape="0">
          <a:gsLst>
            <a:gs pos="0">
              <a:schemeClr val="accent4">
                <a:hueOff val="10395692"/>
                <a:satOff val="-47968"/>
                <a:lumOff val="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0395692"/>
                <a:satOff val="-47968"/>
                <a:lumOff val="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0395692"/>
                <a:satOff val="-47968"/>
                <a:lumOff val="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650EB-995D-41D9-BA89-3ED7E57053F0}" type="datetimeFigureOut">
              <a:rPr lang="ko-KR" altLang="en-US" smtClean="0"/>
              <a:t>2018-07-17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864AE-6F4E-4D78-AAC0-4C6DDB37BC6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8569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650EB-995D-41D9-BA89-3ED7E57053F0}" type="datetimeFigureOut">
              <a:rPr lang="ko-KR" altLang="en-US" smtClean="0"/>
              <a:t>2018-07-17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864AE-6F4E-4D78-AAC0-4C6DDB37BC6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14482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5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50" indent="0">
              <a:buNone/>
              <a:defRPr sz="1463">
                <a:solidFill>
                  <a:schemeClr val="tx1">
                    <a:tint val="75000"/>
                  </a:schemeClr>
                </a:solidFill>
              </a:defRPr>
            </a:lvl3pPr>
            <a:lvl4pPr marL="11144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9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7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3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8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650EB-995D-41D9-BA89-3ED7E57053F0}" type="datetimeFigureOut">
              <a:rPr lang="ko-KR" altLang="en-US" smtClean="0"/>
              <a:t>2018-07-17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864AE-6F4E-4D78-AAC0-4C6DDB37BC6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7134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650EB-995D-41D9-BA89-3ED7E57053F0}" type="datetimeFigureOut">
              <a:rPr lang="ko-KR" altLang="en-US" smtClean="0"/>
              <a:t>2018-07-17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864AE-6F4E-4D78-AAC0-4C6DDB37BC6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2832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650EB-995D-41D9-BA89-3ED7E57053F0}" type="datetimeFigureOut">
              <a:rPr lang="ko-KR" altLang="en-US" smtClean="0"/>
              <a:t>2018-07-17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864AE-6F4E-4D78-AAC0-4C6DDB37BC6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3782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650EB-995D-41D9-BA89-3ED7E57053F0}" type="datetimeFigureOut">
              <a:rPr lang="ko-KR" altLang="en-US" smtClean="0"/>
              <a:t>2018-07-17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864AE-6F4E-4D78-AAC0-4C6DDB37BC6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5413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650EB-995D-41D9-BA89-3ED7E57053F0}" type="datetimeFigureOut">
              <a:rPr lang="ko-KR" altLang="en-US" smtClean="0"/>
              <a:t>2018-07-17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864AE-6F4E-4D78-AAC0-4C6DDB37BC6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0767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650EB-995D-41D9-BA89-3ED7E57053F0}" type="datetimeFigureOut">
              <a:rPr lang="ko-KR" altLang="en-US" smtClean="0"/>
              <a:t>2018-07-17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864AE-6F4E-4D78-AAC0-4C6DDB37BC6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2284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650EB-995D-41D9-BA89-3ED7E57053F0}" type="datetimeFigureOut">
              <a:rPr lang="ko-KR" altLang="en-US" smtClean="0"/>
              <a:t>2018-07-17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864AE-6F4E-4D78-AAC0-4C6DDB37BC6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5294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650EB-995D-41D9-BA89-3ED7E57053F0}" type="datetimeFigureOut">
              <a:rPr lang="ko-KR" altLang="en-US" smtClean="0"/>
              <a:t>2018-07-17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864AE-6F4E-4D78-AAC0-4C6DDB37BC6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62504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650EB-995D-41D9-BA89-3ED7E57053F0}" type="datetimeFigureOut">
              <a:rPr lang="ko-KR" altLang="en-US" smtClean="0"/>
              <a:t>2018-07-17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864AE-6F4E-4D78-AAC0-4C6DDB37BC6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1560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81038" y="410369"/>
            <a:ext cx="8543925" cy="6533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81038" y="1147665"/>
            <a:ext cx="8543925" cy="50292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650EB-995D-41D9-BA89-3ED7E57053F0}" type="datetimeFigureOut">
              <a:rPr lang="ko-KR" altLang="en-US" smtClean="0"/>
              <a:t>2018-07-17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0864AE-6F4E-4D78-AAC0-4C6DDB37BC6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7376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742950" rtl="0" eaLnBrk="1" latinLnBrk="1" hangingPunct="1">
        <a:lnSpc>
          <a:spcPct val="90000"/>
        </a:lnSpc>
        <a:spcBef>
          <a:spcPct val="0"/>
        </a:spcBef>
        <a:buNone/>
        <a:defRPr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8" indent="-185738" algn="l" defTabSz="742950" rtl="0" eaLnBrk="1" latinLnBrk="1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88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63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671638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2043113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25.png"/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12" Type="http://schemas.openxmlformats.org/officeDocument/2006/relationships/image" Target="../media/image2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11" Type="http://schemas.openxmlformats.org/officeDocument/2006/relationships/image" Target="../media/image23.png"/><Relationship Id="rId5" Type="http://schemas.openxmlformats.org/officeDocument/2006/relationships/image" Target="../media/image19.png"/><Relationship Id="rId10" Type="http://schemas.openxmlformats.org/officeDocument/2006/relationships/image" Target="../media/image22.png"/><Relationship Id="rId4" Type="http://schemas.openxmlformats.org/officeDocument/2006/relationships/image" Target="../media/image18.png"/><Relationship Id="rId9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4141304" y="3431445"/>
            <a:ext cx="5656055" cy="965939"/>
          </a:xfrm>
        </p:spPr>
        <p:txBody>
          <a:bodyPr>
            <a:normAutofit/>
          </a:bodyPr>
          <a:lstStyle/>
          <a:p>
            <a:r>
              <a:rPr lang="ko-KR" altLang="en-US" sz="4200" b="1" dirty="0" smtClean="0"/>
              <a:t>양계장 자동화 솔루션</a:t>
            </a:r>
            <a:endParaRPr lang="ko-KR" altLang="en-US" sz="42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7289829" y="4504961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2800" b="1" smtClean="0"/>
              <a:t>㈜</a:t>
            </a:r>
            <a:r>
              <a:rPr lang="ko-KR" altLang="en-US" sz="2800" b="1" dirty="0" err="1" smtClean="0"/>
              <a:t>성진시스템</a:t>
            </a:r>
            <a:endParaRPr lang="ko-KR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470172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목차 </a:t>
            </a:r>
            <a:r>
              <a:rPr lang="en-US" altLang="ko-KR" dirty="0" smtClean="0">
                <a:solidFill>
                  <a:srgbClr val="FA513B"/>
                </a:solidFill>
              </a:rPr>
              <a:t>/</a:t>
            </a:r>
            <a:endParaRPr lang="ko-KR" altLang="en-US" dirty="0">
              <a:solidFill>
                <a:srgbClr val="FA513B"/>
              </a:solidFill>
            </a:endParaRPr>
          </a:p>
        </p:txBody>
      </p:sp>
      <p:sp>
        <p:nvSpPr>
          <p:cNvPr id="5" name="내용 개체 틀 4"/>
          <p:cNvSpPr>
            <a:spLocks noGrp="1"/>
          </p:cNvSpPr>
          <p:nvPr>
            <p:ph idx="1"/>
          </p:nvPr>
        </p:nvSpPr>
        <p:spPr>
          <a:xfrm>
            <a:off x="4227968" y="1747319"/>
            <a:ext cx="4996995" cy="4429644"/>
          </a:xfrm>
        </p:spPr>
        <p:txBody>
          <a:bodyPr/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ko-KR" altLang="en-US" dirty="0" smtClean="0"/>
              <a:t>개요</a:t>
            </a:r>
            <a:endParaRPr lang="en-US" altLang="ko-KR" dirty="0" smtClean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ko-KR" altLang="en-US" dirty="0" smtClean="0"/>
              <a:t>제안 시스템</a:t>
            </a:r>
            <a:endParaRPr lang="en-US" altLang="ko-KR" dirty="0" smtClean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ko-KR" altLang="en-US" dirty="0" smtClean="0"/>
              <a:t>서비스 구성도</a:t>
            </a:r>
            <a:endParaRPr lang="en-US" altLang="ko-KR" dirty="0" smtClean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ko-KR" altLang="en-US" dirty="0" smtClean="0"/>
              <a:t>시스템 구성도</a:t>
            </a:r>
            <a:endParaRPr lang="en-US" altLang="ko-KR" dirty="0" smtClean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ko-KR" altLang="en-US" dirty="0" smtClean="0"/>
              <a:t>결과</a:t>
            </a:r>
            <a:endParaRPr lang="en-US" altLang="ko-KR" dirty="0" smtClean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40318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개요 </a:t>
            </a:r>
            <a:r>
              <a:rPr lang="en-US" altLang="ko-KR" dirty="0" smtClean="0">
                <a:solidFill>
                  <a:srgbClr val="FA513B"/>
                </a:solidFill>
              </a:rPr>
              <a:t>/ </a:t>
            </a:r>
            <a:r>
              <a:rPr lang="ko-KR" altLang="en-US" dirty="0" smtClean="0"/>
              <a:t>목적</a:t>
            </a:r>
            <a:endParaRPr lang="ko-KR" altLang="en-US" dirty="0"/>
          </a:p>
        </p:txBody>
      </p:sp>
      <p:sp>
        <p:nvSpPr>
          <p:cNvPr id="2" name="모서리가 둥근 직사각형 1"/>
          <p:cNvSpPr/>
          <p:nvPr/>
        </p:nvSpPr>
        <p:spPr>
          <a:xfrm>
            <a:off x="681037" y="1272987"/>
            <a:ext cx="8418139" cy="5136777"/>
          </a:xfrm>
          <a:prstGeom prst="roundRect">
            <a:avLst>
              <a:gd name="adj" fmla="val 6453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100" dirty="0"/>
              <a:t>스마트 양계 산업과 </a:t>
            </a:r>
            <a:r>
              <a:rPr lang="en-US" altLang="ko-KR" sz="1100" dirty="0"/>
              <a:t>ICT</a:t>
            </a:r>
            <a:r>
              <a:rPr lang="ko-KR" altLang="en-US" sz="1100" dirty="0"/>
              <a:t>와의 융합을 통해 정밀 농업</a:t>
            </a:r>
            <a:r>
              <a:rPr lang="en-US" altLang="ko-KR" sz="1100" dirty="0"/>
              <a:t>(</a:t>
            </a:r>
            <a:r>
              <a:rPr lang="ko-KR" altLang="en-US" sz="1100" dirty="0" err="1"/>
              <a:t>센싱</a:t>
            </a:r>
            <a:r>
              <a:rPr lang="en-US" altLang="ko-KR" sz="1100" dirty="0"/>
              <a:t>)</a:t>
            </a:r>
            <a:r>
              <a:rPr lang="ko-KR" altLang="en-US" sz="1100" dirty="0"/>
              <a:t>을 통한 최적생장환경 조성과 시설의 자동화가 가능하도록 하고</a:t>
            </a:r>
            <a:r>
              <a:rPr lang="en-US" altLang="ko-KR" sz="1100" dirty="0"/>
              <a:t>, </a:t>
            </a:r>
            <a:r>
              <a:rPr lang="ko-KR" altLang="en-US" sz="1100" dirty="0" err="1"/>
              <a:t>양계산업의</a:t>
            </a:r>
            <a:r>
              <a:rPr lang="ko-KR" altLang="en-US" sz="1100" dirty="0"/>
              <a:t> 선진화를 위해서는 </a:t>
            </a:r>
            <a:r>
              <a:rPr lang="en-US" altLang="ko-KR" sz="1100" dirty="0"/>
              <a:t>ICT</a:t>
            </a:r>
            <a:r>
              <a:rPr lang="ko-KR" altLang="en-US" sz="1100" dirty="0"/>
              <a:t>기기들의 개발과 미래를 위한 제품개발을 지원 하는 프로세스가 필요하다</a:t>
            </a:r>
            <a:r>
              <a:rPr lang="en-US" altLang="ko-KR" sz="1100" dirty="0"/>
              <a:t>. </a:t>
            </a:r>
            <a:r>
              <a:rPr lang="ko-KR" altLang="en-US" sz="1100" dirty="0"/>
              <a:t>그러한 프로세스를 플랫 폼이라고 볼 수 있는데 </a:t>
            </a:r>
            <a:r>
              <a:rPr lang="en-US" altLang="ko-KR" sz="1100" dirty="0" err="1"/>
              <a:t>IoT</a:t>
            </a:r>
            <a:r>
              <a:rPr lang="ko-KR" altLang="en-US" sz="1100" dirty="0"/>
              <a:t>플랫폼을 구축하여 최소 한의 노동력으로 고품질의 작물을 수확할 수 있도록 기본 토대를 제안합니다</a:t>
            </a:r>
            <a:r>
              <a:rPr lang="en-US" altLang="ko-KR" sz="1100" dirty="0"/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100" dirty="0" err="1"/>
              <a:t>IoT</a:t>
            </a:r>
            <a:r>
              <a:rPr lang="en-US" altLang="ko-KR" sz="1100" dirty="0"/>
              <a:t> </a:t>
            </a:r>
            <a:r>
              <a:rPr lang="ko-KR" altLang="en-US" sz="1100" dirty="0"/>
              <a:t>기반 플랫폼 구축을 통해 실시간 데이터 수집과 현업 종사자들이 원하는 농업 콘텐츠</a:t>
            </a:r>
            <a:r>
              <a:rPr lang="en-US" altLang="ko-KR" sz="1100" dirty="0"/>
              <a:t>(</a:t>
            </a:r>
            <a:r>
              <a:rPr lang="ko-KR" altLang="en-US" sz="1100" dirty="0"/>
              <a:t>생육환경 및 생장 정보 등</a:t>
            </a:r>
            <a:r>
              <a:rPr lang="en-US" altLang="ko-KR" sz="1100" dirty="0"/>
              <a:t>)</a:t>
            </a:r>
            <a:r>
              <a:rPr lang="ko-KR" altLang="en-US" sz="1100" dirty="0"/>
              <a:t>등을 적재적소에 더 빠르게 제공할 수 있도록 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이를테면 멀리 있거나 흩어져 있는 각 농가 들의 생육환경 및 성장 정보 등이 각 농가의 각종 센서를 통해 수집되며</a:t>
            </a:r>
            <a:r>
              <a:rPr lang="en-US" altLang="ko-KR" sz="1100" dirty="0"/>
              <a:t>, </a:t>
            </a:r>
            <a:r>
              <a:rPr lang="ko-KR" altLang="en-US" sz="1100" dirty="0"/>
              <a:t>수집된 데이터는 </a:t>
            </a:r>
            <a:r>
              <a:rPr lang="en-US" altLang="ko-KR" sz="1100" dirty="0"/>
              <a:t>LTE</a:t>
            </a:r>
            <a:r>
              <a:rPr lang="ko-KR" altLang="en-US" sz="1100" dirty="0"/>
              <a:t>망이나 </a:t>
            </a:r>
            <a:r>
              <a:rPr lang="en-US" altLang="ko-KR" sz="1100" dirty="0"/>
              <a:t>RF</a:t>
            </a:r>
            <a:r>
              <a:rPr lang="ko-KR" altLang="en-US" sz="1100" dirty="0"/>
              <a:t>통신 등의 무선 네트워크를 통해 전송하여 </a:t>
            </a:r>
            <a:r>
              <a:rPr lang="en-US" altLang="ko-KR" sz="1100" dirty="0" err="1"/>
              <a:t>IoT</a:t>
            </a:r>
            <a:r>
              <a:rPr lang="en-US" altLang="ko-KR" sz="1100" dirty="0"/>
              <a:t> </a:t>
            </a:r>
            <a:r>
              <a:rPr lang="ko-KR" altLang="en-US" sz="1100" dirty="0"/>
              <a:t>서버에 자동 저장하고 </a:t>
            </a:r>
            <a:r>
              <a:rPr lang="ko-KR" altLang="en-US" sz="1100" dirty="0" err="1" smtClean="0"/>
              <a:t>양계인들은</a:t>
            </a:r>
            <a:r>
              <a:rPr lang="ko-KR" altLang="en-US" sz="1100" dirty="0" smtClean="0"/>
              <a:t> </a:t>
            </a:r>
            <a:r>
              <a:rPr lang="ko-KR" altLang="en-US" sz="1100" dirty="0"/>
              <a:t>자신의 </a:t>
            </a:r>
            <a:r>
              <a:rPr lang="en-US" altLang="ko-KR" sz="1100" dirty="0"/>
              <a:t>PC</a:t>
            </a:r>
            <a:r>
              <a:rPr lang="ko-KR" altLang="en-US" sz="1100" dirty="0"/>
              <a:t>나 스마트폰으로 실시간으로 자신의 농장에 대한 정보를 받아 볼 수 있게 할 수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또한 </a:t>
            </a:r>
            <a:r>
              <a:rPr lang="en-US" altLang="ko-KR" sz="1100" dirty="0" err="1"/>
              <a:t>IoT</a:t>
            </a:r>
            <a:r>
              <a:rPr lang="en-US" altLang="ko-KR" sz="1100" dirty="0"/>
              <a:t> </a:t>
            </a:r>
            <a:r>
              <a:rPr lang="ko-KR" altLang="en-US" sz="1100" dirty="0"/>
              <a:t>서버를 통해 기상 정보와 농작물 빅데이터를 통해 각종 생산 정보에 대한 예측과 같은 다양한 정보를 양계인들에게 제공이 될 수 있도록 합니다</a:t>
            </a:r>
            <a:r>
              <a:rPr lang="en-US" altLang="ko-KR" sz="1100" dirty="0"/>
              <a:t>. </a:t>
            </a:r>
          </a:p>
          <a:p>
            <a:pPr>
              <a:lnSpc>
                <a:spcPct val="150000"/>
              </a:lnSpc>
            </a:pPr>
            <a:endParaRPr lang="en-US" altLang="ko-KR" sz="1100" dirty="0"/>
          </a:p>
          <a:p>
            <a:pPr>
              <a:lnSpc>
                <a:spcPct val="150000"/>
              </a:lnSpc>
            </a:pPr>
            <a:r>
              <a:rPr lang="ko-KR" altLang="en-US" sz="1100" dirty="0"/>
              <a:t>본 제안 서비스를 위해서 기본적으로 플랫폼 구축이 선행 되어야 </a:t>
            </a:r>
            <a:r>
              <a:rPr lang="ko-KR" altLang="en-US" sz="1100" dirty="0" err="1"/>
              <a:t>양계시설의</a:t>
            </a:r>
            <a:r>
              <a:rPr lang="ko-KR" altLang="en-US" sz="1100" dirty="0"/>
              <a:t> 자동화를 통하여 </a:t>
            </a:r>
            <a:r>
              <a:rPr lang="ko-KR" altLang="en-US" sz="1100" dirty="0" err="1"/>
              <a:t>인력투입의</a:t>
            </a:r>
            <a:r>
              <a:rPr lang="ko-KR" altLang="en-US" sz="1100" dirty="0"/>
              <a:t> 감소효과를 기대할 수 있고</a:t>
            </a:r>
            <a:r>
              <a:rPr lang="en-US" altLang="ko-KR" sz="1100" dirty="0"/>
              <a:t>, </a:t>
            </a:r>
            <a:r>
              <a:rPr lang="ko-KR" altLang="en-US" sz="1100" dirty="0"/>
              <a:t>생산량 조절이 원활하게 이루어지며</a:t>
            </a:r>
            <a:r>
              <a:rPr lang="en-US" altLang="ko-KR" sz="1100" dirty="0"/>
              <a:t>, </a:t>
            </a:r>
            <a:r>
              <a:rPr lang="ko-KR" altLang="en-US" sz="1100" dirty="0"/>
              <a:t>각종 환경에 대한 이슈</a:t>
            </a:r>
            <a:r>
              <a:rPr lang="en-US" altLang="ko-KR" sz="1100" dirty="0"/>
              <a:t>(</a:t>
            </a:r>
            <a:r>
              <a:rPr lang="ko-KR" altLang="en-US" sz="1100" dirty="0"/>
              <a:t>폭염</a:t>
            </a:r>
            <a:r>
              <a:rPr lang="en-US" altLang="ko-KR" sz="1100" dirty="0"/>
              <a:t>, </a:t>
            </a:r>
            <a:r>
              <a:rPr lang="ko-KR" altLang="en-US" sz="1100" dirty="0"/>
              <a:t>태풍 등</a:t>
            </a:r>
            <a:r>
              <a:rPr lang="en-US" altLang="ko-KR" sz="1100" dirty="0"/>
              <a:t>)</a:t>
            </a:r>
            <a:r>
              <a:rPr lang="ko-KR" altLang="en-US" sz="1100" dirty="0"/>
              <a:t>로부터 안전한 생산이 가능해 질 수 있는 솔루션을 제안합니다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특히 </a:t>
            </a:r>
            <a:r>
              <a:rPr lang="en-US" altLang="ko-KR" sz="1100" dirty="0" err="1"/>
              <a:t>IoT</a:t>
            </a:r>
            <a:r>
              <a:rPr lang="ko-KR" altLang="en-US" sz="1100" dirty="0"/>
              <a:t>플랫폼은 농가에 부착되어 있는 온도</a:t>
            </a:r>
            <a:r>
              <a:rPr lang="en-US" altLang="ko-KR" sz="1100" dirty="0"/>
              <a:t>, </a:t>
            </a:r>
            <a:r>
              <a:rPr lang="ko-KR" altLang="en-US" sz="1100" dirty="0"/>
              <a:t>습도</a:t>
            </a:r>
            <a:r>
              <a:rPr lang="en-US" altLang="ko-KR" sz="1100" dirty="0"/>
              <a:t>, </a:t>
            </a:r>
            <a:r>
              <a:rPr lang="ko-KR" altLang="en-US" sz="1100" dirty="0"/>
              <a:t>전해질</a:t>
            </a:r>
            <a:r>
              <a:rPr lang="en-US" altLang="ko-KR" sz="1100" dirty="0"/>
              <a:t>, </a:t>
            </a:r>
            <a:r>
              <a:rPr lang="ko-KR" altLang="en-US" sz="1100" dirty="0"/>
              <a:t>산도</a:t>
            </a:r>
            <a:r>
              <a:rPr lang="en-US" altLang="ko-KR" sz="1100" dirty="0"/>
              <a:t>, </a:t>
            </a:r>
            <a:r>
              <a:rPr lang="ko-KR" altLang="en-US" sz="1100" dirty="0"/>
              <a:t>조도</a:t>
            </a:r>
            <a:r>
              <a:rPr lang="en-US" altLang="ko-KR" sz="1100" dirty="0"/>
              <a:t>, </a:t>
            </a:r>
            <a:r>
              <a:rPr lang="ko-KR" altLang="en-US" sz="1100" dirty="0"/>
              <a:t>풍속 등을 체크하는 센서를 통해 수집되는 모든 데이터를 하나로 모으는 역할로 센서를 통해 수집되는 데이터는 기존의 도구로는 처리하기 어려운 수준의 대용량 데이터이기 때문에 분산시스템을 기반으로 데이터를 처리하는 </a:t>
            </a:r>
            <a:r>
              <a:rPr lang="en-US" altLang="ko-KR" sz="1100" dirty="0"/>
              <a:t>Big Data</a:t>
            </a:r>
            <a:r>
              <a:rPr lang="ko-KR" altLang="en-US" sz="1100" dirty="0"/>
              <a:t>를 활용하여 데이터를 처리하게 됩니다</a:t>
            </a:r>
            <a:r>
              <a:rPr lang="en-US" altLang="ko-KR" sz="1100" dirty="0"/>
              <a:t>. </a:t>
            </a:r>
            <a:r>
              <a:rPr lang="ko-KR" altLang="en-US" sz="1100" dirty="0"/>
              <a:t>개별농가서비스 서버에서 수집된 </a:t>
            </a:r>
            <a:r>
              <a:rPr lang="en-US" altLang="ko-KR" sz="1100" dirty="0"/>
              <a:t>Big Data</a:t>
            </a:r>
            <a:r>
              <a:rPr lang="ko-KR" altLang="en-US" sz="1100" dirty="0"/>
              <a:t>를 분석하여 생육에 가장 좋은 환경을 조성하는 데이터 값을 찾아서 개별 농장에서 적용할 수 있도록 데이터를 전송하는 시스템을 구축하게 됩니다</a:t>
            </a:r>
            <a:r>
              <a:rPr lang="en-US" altLang="ko-KR" sz="1100" dirty="0"/>
              <a:t>. </a:t>
            </a:r>
            <a:r>
              <a:rPr lang="ko-KR" altLang="en-US" sz="1100" dirty="0"/>
              <a:t>즉</a:t>
            </a:r>
            <a:r>
              <a:rPr lang="en-US" altLang="ko-KR" sz="1100" dirty="0"/>
              <a:t>, </a:t>
            </a:r>
            <a:r>
              <a:rPr lang="ko-KR" altLang="en-US" sz="1100" dirty="0"/>
              <a:t>각 센서를 통해 수집된 데이터가 단순히 한 시점의 환경을 체크하는 것이 아닌</a:t>
            </a:r>
            <a:r>
              <a:rPr lang="en-US" altLang="ko-KR" sz="1100" dirty="0"/>
              <a:t>, </a:t>
            </a:r>
            <a:r>
              <a:rPr lang="ko-KR" altLang="en-US" sz="1100" dirty="0"/>
              <a:t>수집된 </a:t>
            </a:r>
            <a:r>
              <a:rPr lang="en-US" altLang="ko-KR" sz="1100" dirty="0"/>
              <a:t>Raw data</a:t>
            </a:r>
            <a:r>
              <a:rPr lang="ko-KR" altLang="en-US" sz="1100" dirty="0"/>
              <a:t>를 분석하여 각 작물이 생육하는데 가장 좋은 환경을 갖출 수 있도록 하여 생산성의 증가 및 고품질의 작물을 수확할 수 있도록 하는데 그 목적이 있습니다</a:t>
            </a:r>
            <a:r>
              <a:rPr lang="en-US" altLang="ko-KR" sz="1100" dirty="0" smtClean="0"/>
              <a:t>.</a:t>
            </a:r>
            <a:endParaRPr lang="en-US" altLang="ko-KR" sz="1100" dirty="0"/>
          </a:p>
        </p:txBody>
      </p:sp>
    </p:spTree>
    <p:extLst>
      <p:ext uri="{BB962C8B-B14F-4D97-AF65-F5344CB8AC3E}">
        <p14:creationId xmlns:p14="http://schemas.microsoft.com/office/powerpoint/2010/main" val="506219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개요 </a:t>
            </a:r>
            <a:r>
              <a:rPr lang="en-US" altLang="ko-KR" dirty="0" smtClean="0">
                <a:solidFill>
                  <a:srgbClr val="FA513B"/>
                </a:solidFill>
              </a:rPr>
              <a:t>/ </a:t>
            </a:r>
            <a:r>
              <a:rPr lang="ko-KR" altLang="en-US" dirty="0" smtClean="0"/>
              <a:t>시사점</a:t>
            </a:r>
            <a:endParaRPr lang="ko-KR" altLang="en-US" dirty="0"/>
          </a:p>
        </p:txBody>
      </p:sp>
      <p:sp>
        <p:nvSpPr>
          <p:cNvPr id="3" name="모서리가 둥근 직사각형 2"/>
          <p:cNvSpPr/>
          <p:nvPr/>
        </p:nvSpPr>
        <p:spPr>
          <a:xfrm>
            <a:off x="681037" y="2316003"/>
            <a:ext cx="8382281" cy="2524938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260350" indent="-260350">
              <a:lnSpc>
                <a:spcPct val="150000"/>
              </a:lnSpc>
            </a:pPr>
            <a:r>
              <a:rPr lang="ko-KR" altLang="en-US" sz="1400" dirty="0" smtClean="0"/>
              <a:t>첫째</a:t>
            </a:r>
            <a:r>
              <a:rPr lang="en-US" altLang="ko-KR" sz="1400" dirty="0"/>
              <a:t>, </a:t>
            </a:r>
            <a:r>
              <a:rPr lang="ko-KR" altLang="en-US" sz="1400" dirty="0"/>
              <a:t>많은 양계농가들이 </a:t>
            </a:r>
            <a:r>
              <a:rPr lang="en-US" altLang="ko-KR" sz="1400" dirty="0" err="1"/>
              <a:t>IoT</a:t>
            </a:r>
            <a:r>
              <a:rPr lang="ko-KR" altLang="en-US" sz="1400" dirty="0"/>
              <a:t>기술을 접목한 네트워크로 연결된 첨단 </a:t>
            </a:r>
            <a:r>
              <a:rPr lang="ko-KR" altLang="en-US" sz="1400" dirty="0" err="1"/>
              <a:t>양계시설을</a:t>
            </a:r>
            <a:r>
              <a:rPr lang="ko-KR" altLang="en-US" sz="1400" dirty="0"/>
              <a:t> 운영한다면</a:t>
            </a:r>
            <a:r>
              <a:rPr lang="en-US" altLang="ko-KR" sz="1400" dirty="0"/>
              <a:t>, </a:t>
            </a:r>
            <a:r>
              <a:rPr lang="ko-KR" altLang="en-US" sz="1400" dirty="0"/>
              <a:t>생산되는 양계에 대해 경제적 가치를 제고 할 수 있는 유익한 정보를 상호 공유하게 될 것이며</a:t>
            </a:r>
          </a:p>
          <a:p>
            <a:pPr marL="260350" indent="-260350">
              <a:lnSpc>
                <a:spcPct val="150000"/>
              </a:lnSpc>
            </a:pPr>
            <a:r>
              <a:rPr lang="ko-KR" altLang="en-US" sz="1400" dirty="0"/>
              <a:t>둘째</a:t>
            </a:r>
            <a:r>
              <a:rPr lang="en-US" altLang="ko-KR" sz="1400" dirty="0"/>
              <a:t>, </a:t>
            </a:r>
            <a:r>
              <a:rPr lang="ko-KR" altLang="en-US" sz="1400" dirty="0"/>
              <a:t>스마트 농업을 위한 하나의 표준화된 </a:t>
            </a:r>
            <a:r>
              <a:rPr lang="en-US" altLang="ko-KR" sz="1400" dirty="0" err="1"/>
              <a:t>IoT</a:t>
            </a:r>
            <a:r>
              <a:rPr lang="en-US" altLang="ko-KR" sz="1400" dirty="0"/>
              <a:t> </a:t>
            </a:r>
            <a:r>
              <a:rPr lang="ko-KR" altLang="en-US" sz="1400" dirty="0"/>
              <a:t>플랫 폼을 확보한다면 첨단 양계 농업의 정보 확산이 원활하게 이루 어질 수 있으며</a:t>
            </a:r>
            <a:r>
              <a:rPr lang="en-US" altLang="ko-KR" sz="1400" dirty="0"/>
              <a:t>, </a:t>
            </a:r>
            <a:r>
              <a:rPr lang="ko-KR" altLang="en-US" sz="1400" dirty="0"/>
              <a:t>플랫폼을 통한 관리의 편리성을 증대하게 됩니다</a:t>
            </a:r>
            <a:r>
              <a:rPr lang="en-US" altLang="ko-KR" sz="1400" dirty="0"/>
              <a:t>. </a:t>
            </a:r>
          </a:p>
          <a:p>
            <a:pPr marL="260350" indent="-260350">
              <a:lnSpc>
                <a:spcPct val="150000"/>
              </a:lnSpc>
            </a:pPr>
            <a:r>
              <a:rPr lang="ko-KR" altLang="en-US" sz="1400" dirty="0"/>
              <a:t>마지막으로 스마트양계업이 확대되면 젊은 인재들의 귀농 창업이 활성화 될 것이며</a:t>
            </a:r>
            <a:r>
              <a:rPr lang="en-US" altLang="ko-KR" sz="1400" dirty="0"/>
              <a:t>, </a:t>
            </a:r>
            <a:r>
              <a:rPr lang="ko-KR" altLang="en-US" sz="1400" dirty="0"/>
              <a:t>고령화 되고 있는 현실을 크게 개선하며 </a:t>
            </a:r>
            <a:r>
              <a:rPr lang="ko-KR" altLang="en-US" sz="1400" dirty="0" err="1"/>
              <a:t>양계산업의</a:t>
            </a:r>
            <a:r>
              <a:rPr lang="ko-KR" altLang="en-US" sz="1400" dirty="0"/>
              <a:t> 첨단산업화가 촉진될 것입니다</a:t>
            </a:r>
            <a:r>
              <a:rPr lang="en-US" altLang="ko-KR" sz="1400" dirty="0"/>
              <a:t>.</a:t>
            </a:r>
            <a:endParaRPr lang="ko-KR" altLang="en-US" sz="1400" dirty="0"/>
          </a:p>
        </p:txBody>
      </p:sp>
      <p:sp>
        <p:nvSpPr>
          <p:cNvPr id="5" name="모서리가 둥근 직사각형 4"/>
          <p:cNvSpPr/>
          <p:nvPr/>
        </p:nvSpPr>
        <p:spPr>
          <a:xfrm>
            <a:off x="681038" y="1308847"/>
            <a:ext cx="8480891" cy="7620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600"/>
              <a:t>본 제안사가 제안하는 </a:t>
            </a:r>
            <a:r>
              <a:rPr lang="en-US" altLang="ko-KR" sz="1600"/>
              <a:t>IoT </a:t>
            </a:r>
            <a:r>
              <a:rPr lang="ko-KR" altLang="en-US" sz="1600"/>
              <a:t>플랫폼 구축으로 발생될 수 있는 시사점으로 다음과 같습니다</a:t>
            </a:r>
            <a:r>
              <a:rPr lang="en-US" altLang="ko-KR" sz="1600"/>
              <a:t>. 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2008277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제안 </a:t>
            </a:r>
            <a:r>
              <a:rPr lang="ko-KR" altLang="en-US" dirty="0"/>
              <a:t>시스템 </a:t>
            </a:r>
            <a:r>
              <a:rPr lang="en-US" altLang="ko-KR" dirty="0">
                <a:solidFill>
                  <a:srgbClr val="FA513B"/>
                </a:solidFill>
              </a:rPr>
              <a:t>/</a:t>
            </a:r>
            <a:endParaRPr lang="ko-KR" altLang="en-US" dirty="0"/>
          </a:p>
        </p:txBody>
      </p:sp>
      <p:sp>
        <p:nvSpPr>
          <p:cNvPr id="4" name="모서리가 둥근 직사각형 3"/>
          <p:cNvSpPr/>
          <p:nvPr/>
        </p:nvSpPr>
        <p:spPr>
          <a:xfrm>
            <a:off x="762000" y="1290918"/>
            <a:ext cx="4114800" cy="618564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/>
              <a:t>ICT</a:t>
            </a:r>
            <a:r>
              <a:rPr lang="ko-KR" altLang="en-US"/>
              <a:t>기반의 양계 종합관리 시스템은</a:t>
            </a:r>
            <a:r>
              <a:rPr lang="en-US" altLang="ko-KR"/>
              <a:t>?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762000" y="2097742"/>
            <a:ext cx="8310282" cy="13895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20000"/>
              </a:lnSpc>
            </a:pPr>
            <a:r>
              <a:rPr lang="ko-KR" altLang="en-US" sz="1200"/>
              <a:t>축산양계분야에서 제안하는 </a:t>
            </a:r>
            <a:r>
              <a:rPr lang="en-US" altLang="ko-KR" sz="1200"/>
              <a:t>ICT </a:t>
            </a:r>
            <a:r>
              <a:rPr lang="ko-KR" altLang="en-US" sz="1200"/>
              <a:t>융복합은 양계축사내에 각종 요소</a:t>
            </a:r>
            <a:r>
              <a:rPr lang="en-US" altLang="ko-KR" sz="1200"/>
              <a:t>(</a:t>
            </a:r>
            <a:r>
              <a:rPr lang="ko-KR" altLang="en-US" sz="1200"/>
              <a:t>사료</a:t>
            </a:r>
            <a:r>
              <a:rPr lang="en-US" altLang="ko-KR" sz="1200"/>
              <a:t>, </a:t>
            </a:r>
            <a:r>
              <a:rPr lang="ko-KR" altLang="en-US" sz="1200"/>
              <a:t>음수</a:t>
            </a:r>
            <a:r>
              <a:rPr lang="en-US" altLang="ko-KR" sz="1200"/>
              <a:t>, </a:t>
            </a:r>
            <a:r>
              <a:rPr lang="ko-KR" altLang="en-US" sz="1200"/>
              <a:t>온도</a:t>
            </a:r>
            <a:r>
              <a:rPr lang="en-US" altLang="ko-KR" sz="1200"/>
              <a:t>, </a:t>
            </a:r>
            <a:r>
              <a:rPr lang="ko-KR" altLang="en-US" sz="1200"/>
              <a:t>습도</a:t>
            </a:r>
            <a:r>
              <a:rPr lang="en-US" altLang="ko-KR" sz="1200"/>
              <a:t>, </a:t>
            </a:r>
            <a:r>
              <a:rPr lang="ko-KR" altLang="en-US" sz="1200"/>
              <a:t>이산화탄소</a:t>
            </a:r>
            <a:r>
              <a:rPr lang="en-US" altLang="ko-KR" sz="1200"/>
              <a:t>, </a:t>
            </a:r>
            <a:r>
              <a:rPr lang="ko-KR" altLang="en-US" sz="1200"/>
              <a:t>암모니아</a:t>
            </a:r>
            <a:r>
              <a:rPr lang="en-US" altLang="ko-KR" sz="1200"/>
              <a:t>, </a:t>
            </a:r>
            <a:r>
              <a:rPr lang="ko-KR" altLang="en-US" sz="1200"/>
              <a:t>수수</a:t>
            </a:r>
            <a:r>
              <a:rPr lang="en-US" altLang="ko-KR" sz="1200"/>
              <a:t>, </a:t>
            </a:r>
            <a:r>
              <a:rPr lang="ko-KR" altLang="en-US" sz="1200"/>
              <a:t>도</a:t>
            </a:r>
            <a:r>
              <a:rPr lang="en-US" altLang="ko-KR" sz="1200"/>
              <a:t>.</a:t>
            </a:r>
            <a:r>
              <a:rPr lang="ko-KR" altLang="en-US" sz="1200"/>
              <a:t>폐사</a:t>
            </a:r>
            <a:r>
              <a:rPr lang="en-US" altLang="ko-KR" sz="1200"/>
              <a:t>)</a:t>
            </a:r>
            <a:r>
              <a:rPr lang="ko-KR" altLang="en-US" sz="1200"/>
              <a:t>를 농장에 구축된 통신장비를 통해서 관리사에 위치한 </a:t>
            </a:r>
            <a:r>
              <a:rPr lang="en-US" altLang="ko-KR" sz="1200"/>
              <a:t>PC</a:t>
            </a:r>
            <a:r>
              <a:rPr lang="ko-KR" altLang="en-US" sz="1200"/>
              <a:t>장치에서 실시간으로 모니터링하며</a:t>
            </a:r>
            <a:r>
              <a:rPr lang="en-US" altLang="ko-KR" sz="1200"/>
              <a:t>, </a:t>
            </a:r>
            <a:r>
              <a:rPr lang="ko-KR" altLang="en-US" sz="1200"/>
              <a:t>모니터링 된 결과를 디지털형식의 자료로 </a:t>
            </a:r>
            <a:r>
              <a:rPr lang="en-US" altLang="ko-KR" sz="1200"/>
              <a:t>PC</a:t>
            </a:r>
            <a:r>
              <a:rPr lang="ko-KR" altLang="en-US" sz="1200"/>
              <a:t>에 저장하고 </a:t>
            </a:r>
            <a:r>
              <a:rPr lang="en-US" altLang="ko-KR" sz="1200"/>
              <a:t>Big Data </a:t>
            </a:r>
            <a:r>
              <a:rPr lang="ko-KR" altLang="en-US" sz="1200"/>
              <a:t>화하여</a:t>
            </a:r>
            <a:r>
              <a:rPr lang="en-US" altLang="ko-KR" sz="1200"/>
              <a:t>, </a:t>
            </a:r>
            <a:r>
              <a:rPr lang="ko-KR" altLang="en-US" sz="1200"/>
              <a:t>관리사 </a:t>
            </a:r>
            <a:r>
              <a:rPr lang="en-US" altLang="ko-KR" sz="1200"/>
              <a:t>PC</a:t>
            </a:r>
            <a:r>
              <a:rPr lang="ko-KR" altLang="en-US" sz="1200"/>
              <a:t>에 저장된 </a:t>
            </a:r>
            <a:r>
              <a:rPr lang="en-US" altLang="ko-KR" sz="1200"/>
              <a:t>Big Data</a:t>
            </a:r>
            <a:r>
              <a:rPr lang="ko-KR" altLang="en-US" sz="1200"/>
              <a:t>를 분석하여 최적의 사양관리 방안을 제시하고 또한</a:t>
            </a:r>
            <a:r>
              <a:rPr lang="en-US" altLang="ko-KR" sz="1200"/>
              <a:t>, </a:t>
            </a:r>
            <a:r>
              <a:rPr lang="ko-KR" altLang="en-US" sz="1200"/>
              <a:t>관리사 </a:t>
            </a:r>
            <a:r>
              <a:rPr lang="en-US" altLang="ko-KR" sz="1200"/>
              <a:t>PC</a:t>
            </a:r>
            <a:r>
              <a:rPr lang="ko-KR" altLang="en-US" sz="1200"/>
              <a:t>와 연결된 인터넷을 통해서 서버 장치에 저장되며</a:t>
            </a:r>
            <a:r>
              <a:rPr lang="en-US" altLang="ko-KR" sz="1200"/>
              <a:t>, </a:t>
            </a:r>
            <a:r>
              <a:rPr lang="ko-KR" altLang="en-US" sz="1200"/>
              <a:t>서버 장치에 저장된 </a:t>
            </a:r>
            <a:r>
              <a:rPr lang="en-US" altLang="ko-KR" sz="1200"/>
              <a:t>Big Data</a:t>
            </a:r>
            <a:r>
              <a:rPr lang="ko-KR" altLang="en-US" sz="1200"/>
              <a:t>는 각종 </a:t>
            </a:r>
            <a:r>
              <a:rPr lang="en-US" altLang="ko-KR" sz="1200"/>
              <a:t>Mobile Device(</a:t>
            </a:r>
            <a:r>
              <a:rPr lang="ko-KR" altLang="en-US" sz="1200"/>
              <a:t>스마트폰</a:t>
            </a:r>
            <a:r>
              <a:rPr lang="en-US" altLang="ko-KR" sz="1200"/>
              <a:t>)</a:t>
            </a:r>
            <a:r>
              <a:rPr lang="ko-KR" altLang="en-US" sz="1200"/>
              <a:t>를 통해 농장의 실시간 현황을 모니터링 및 분석할 수 있습니다</a:t>
            </a:r>
            <a:r>
              <a:rPr lang="en-US" altLang="ko-KR" sz="1200"/>
              <a:t>.</a:t>
            </a:r>
            <a:endParaRPr lang="ko-KR" altLang="en-US" sz="1200" dirty="0"/>
          </a:p>
        </p:txBody>
      </p:sp>
      <p:sp>
        <p:nvSpPr>
          <p:cNvPr id="7" name="직사각형 6"/>
          <p:cNvSpPr/>
          <p:nvPr/>
        </p:nvSpPr>
        <p:spPr>
          <a:xfrm>
            <a:off x="762000" y="3890684"/>
            <a:ext cx="8310282" cy="13805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20000"/>
              </a:lnSpc>
            </a:pPr>
            <a:r>
              <a:rPr lang="ko-KR" altLang="en-US" sz="1200" dirty="0"/>
              <a:t>또한</a:t>
            </a:r>
            <a:r>
              <a:rPr lang="en-US" altLang="ko-KR" sz="1200" dirty="0"/>
              <a:t>, </a:t>
            </a:r>
            <a:r>
              <a:rPr lang="ko-KR" altLang="en-US" sz="1200" dirty="0"/>
              <a:t>원격지에서 시설을 원격관리 할 수 있는 양방향 통신 시스템의 지원으로 </a:t>
            </a:r>
            <a:r>
              <a:rPr lang="en-US" altLang="ko-KR" sz="1200" dirty="0"/>
              <a:t>Mobile Device(</a:t>
            </a:r>
            <a:r>
              <a:rPr lang="ko-KR" altLang="en-US" sz="1200" dirty="0"/>
              <a:t>스마트폰</a:t>
            </a:r>
            <a:r>
              <a:rPr lang="en-US" altLang="ko-KR" sz="1200" dirty="0"/>
              <a:t>)</a:t>
            </a:r>
            <a:r>
              <a:rPr lang="ko-KR" altLang="en-US" sz="1200" dirty="0"/>
              <a:t>를 통해 양계 시설을 제어 할 수 있습니다</a:t>
            </a:r>
            <a:r>
              <a:rPr lang="en-US" altLang="ko-KR" sz="1200" dirty="0" smtClean="0"/>
              <a:t>.</a:t>
            </a:r>
          </a:p>
          <a:p>
            <a:pPr>
              <a:lnSpc>
                <a:spcPct val="120000"/>
              </a:lnSpc>
            </a:pPr>
            <a:r>
              <a:rPr lang="en-US" altLang="ko-KR" sz="1200" dirty="0"/>
              <a:t/>
            </a:r>
            <a:br>
              <a:rPr lang="en-US" altLang="ko-KR" sz="1200" dirty="0"/>
            </a:br>
            <a:r>
              <a:rPr lang="ko-KR" altLang="en-US" sz="1200" dirty="0"/>
              <a:t>그리고 </a:t>
            </a:r>
            <a:r>
              <a:rPr lang="ko-KR" altLang="en-US" sz="1200" dirty="0" err="1" smtClean="0"/>
              <a:t>제안사의</a:t>
            </a:r>
            <a:r>
              <a:rPr lang="ko-KR" altLang="en-US" sz="1200" dirty="0" smtClean="0"/>
              <a:t> </a:t>
            </a:r>
            <a:r>
              <a:rPr lang="en-US" altLang="ko-KR" sz="1200" dirty="0"/>
              <a:t>PC</a:t>
            </a:r>
            <a:r>
              <a:rPr lang="ko-KR" altLang="en-US" sz="1200" dirty="0"/>
              <a:t>원격관리 솔루션 </a:t>
            </a:r>
            <a:r>
              <a:rPr lang="ko-KR" altLang="en-US" sz="1200" dirty="0" smtClean="0"/>
              <a:t>등 전문 소프트웨어 개발사로서의 자체 개발 보유한 다양한 솔루션들을 </a:t>
            </a:r>
            <a:r>
              <a:rPr lang="ko-KR" altLang="en-US" sz="1200" dirty="0"/>
              <a:t>이용하여 관리사의 </a:t>
            </a:r>
            <a:r>
              <a:rPr lang="en-US" altLang="ko-KR" sz="1200" dirty="0"/>
              <a:t>PC</a:t>
            </a:r>
            <a:r>
              <a:rPr lang="ko-KR" altLang="en-US" sz="1200" dirty="0"/>
              <a:t>등을 원격관리 할 수 있도록 제공하여 드립니다</a:t>
            </a:r>
            <a:r>
              <a:rPr lang="en-US" altLang="ko-KR" sz="1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6645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직사각형 47"/>
          <p:cNvSpPr/>
          <p:nvPr/>
        </p:nvSpPr>
        <p:spPr>
          <a:xfrm>
            <a:off x="3335245" y="1600454"/>
            <a:ext cx="6257642" cy="1624884"/>
          </a:xfrm>
          <a:prstGeom prst="rect">
            <a:avLst/>
          </a:prstGeom>
          <a:noFill/>
          <a:ln w="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제안 </a:t>
            </a:r>
            <a:r>
              <a:rPr lang="ko-KR" altLang="en-US" dirty="0"/>
              <a:t>시스템 </a:t>
            </a:r>
            <a:r>
              <a:rPr lang="en-US" altLang="ko-KR" dirty="0">
                <a:solidFill>
                  <a:srgbClr val="FA513B"/>
                </a:solidFill>
              </a:rPr>
              <a:t>/</a:t>
            </a:r>
            <a:endParaRPr lang="ko-KR" altLang="en-US" dirty="0"/>
          </a:p>
        </p:txBody>
      </p:sp>
      <p:sp>
        <p:nvSpPr>
          <p:cNvPr id="5" name="내용 개체 틀 4"/>
          <p:cNvSpPr>
            <a:spLocks noGrp="1"/>
          </p:cNvSpPr>
          <p:nvPr>
            <p:ph idx="1"/>
          </p:nvPr>
        </p:nvSpPr>
        <p:spPr>
          <a:xfrm>
            <a:off x="681038" y="1147665"/>
            <a:ext cx="8543925" cy="905579"/>
          </a:xfrm>
        </p:spPr>
        <p:txBody>
          <a:bodyPr/>
          <a:lstStyle/>
          <a:p>
            <a:r>
              <a:rPr lang="ko-KR" altLang="en-US" smtClean="0"/>
              <a:t>시스템 구성도</a:t>
            </a:r>
            <a:endParaRPr lang="ko-KR" altLang="en-US"/>
          </a:p>
        </p:txBody>
      </p:sp>
      <p:grpSp>
        <p:nvGrpSpPr>
          <p:cNvPr id="8" name="그룹 7"/>
          <p:cNvGrpSpPr/>
          <p:nvPr/>
        </p:nvGrpSpPr>
        <p:grpSpPr>
          <a:xfrm>
            <a:off x="6552386" y="3744226"/>
            <a:ext cx="1353589" cy="712749"/>
            <a:chOff x="1905000" y="3848478"/>
            <a:chExt cx="2251364" cy="1185484"/>
          </a:xfrm>
        </p:grpSpPr>
        <p:pic>
          <p:nvPicPr>
            <p:cNvPr id="6" name="그림 5" descr="Gambar vektor gratis: Awan, Putih, Bentuk, Cloudscape - Gambar gratis ...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5000" y="3848478"/>
              <a:ext cx="2251364" cy="1185484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2425186" y="4256555"/>
              <a:ext cx="1210988" cy="4607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200" dirty="0" smtClean="0"/>
                <a:t>Internet</a:t>
              </a:r>
              <a:endParaRPr lang="ko-KR" altLang="en-US" dirty="0"/>
            </a:p>
          </p:txBody>
        </p:sp>
      </p:grpSp>
      <p:grpSp>
        <p:nvGrpSpPr>
          <p:cNvPr id="47" name="그룹 46"/>
          <p:cNvGrpSpPr/>
          <p:nvPr/>
        </p:nvGrpSpPr>
        <p:grpSpPr>
          <a:xfrm>
            <a:off x="3533628" y="1911343"/>
            <a:ext cx="5794936" cy="1150395"/>
            <a:chOff x="3533628" y="1660658"/>
            <a:chExt cx="5794936" cy="1150395"/>
          </a:xfrm>
        </p:grpSpPr>
        <p:pic>
          <p:nvPicPr>
            <p:cNvPr id="9" name="그림 8" descr="Log in | Sign Up Upload Clipart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3628" y="1779343"/>
              <a:ext cx="905730" cy="905730"/>
            </a:xfrm>
            <a:prstGeom prst="rect">
              <a:avLst/>
            </a:prstGeom>
          </p:spPr>
        </p:pic>
        <p:pic>
          <p:nvPicPr>
            <p:cNvPr id="10" name="그림 9" descr="Log in | Sign Up Upload Clipart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89114" y="1660658"/>
              <a:ext cx="757639" cy="981292"/>
            </a:xfrm>
            <a:prstGeom prst="rect">
              <a:avLst/>
            </a:prstGeom>
          </p:spPr>
        </p:pic>
        <p:pic>
          <p:nvPicPr>
            <p:cNvPr id="12" name="그림 11" descr="Application &lt;strong&gt;Server&lt;/strong&gt; by elconomeno@email.com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91537" y="1660658"/>
              <a:ext cx="798116" cy="981292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4320885" y="2410943"/>
              <a:ext cx="68480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000" dirty="0" smtClean="0"/>
                <a:t>Big Data</a:t>
              </a:r>
            </a:p>
            <a:p>
              <a:pPr algn="ctr"/>
              <a:r>
                <a:rPr lang="en-US" altLang="ko-KR" sz="1000" dirty="0" smtClean="0"/>
                <a:t>Server</a:t>
              </a:r>
              <a:endParaRPr lang="ko-KR" altLang="en-US" sz="1000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555444" y="2448157"/>
              <a:ext cx="76976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000" dirty="0" err="1" smtClean="0"/>
                <a:t>IoT</a:t>
              </a:r>
              <a:r>
                <a:rPr lang="en-US" altLang="ko-KR" sz="1000" dirty="0" smtClean="0"/>
                <a:t> Server</a:t>
              </a:r>
              <a:endParaRPr lang="ko-KR" altLang="en-US" sz="1000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8586053" y="2284963"/>
              <a:ext cx="74251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000" dirty="0" smtClean="0"/>
                <a:t>양계 정보</a:t>
              </a:r>
              <a:endParaRPr lang="en-US" altLang="ko-KR" sz="1000" dirty="0"/>
            </a:p>
            <a:p>
              <a:pPr algn="ctr"/>
              <a:r>
                <a:rPr lang="ko-KR" altLang="en-US" sz="1000" dirty="0" smtClean="0"/>
                <a:t>제공 서버</a:t>
              </a:r>
              <a:endParaRPr lang="ko-KR" altLang="en-US" sz="1000" dirty="0"/>
            </a:p>
          </p:txBody>
        </p:sp>
      </p:grpSp>
      <p:grpSp>
        <p:nvGrpSpPr>
          <p:cNvPr id="41" name="그룹 40"/>
          <p:cNvGrpSpPr/>
          <p:nvPr/>
        </p:nvGrpSpPr>
        <p:grpSpPr>
          <a:xfrm>
            <a:off x="498763" y="3561417"/>
            <a:ext cx="4397433" cy="2967291"/>
            <a:chOff x="498763" y="3561417"/>
            <a:chExt cx="4397433" cy="2967291"/>
          </a:xfrm>
        </p:grpSpPr>
        <p:sp>
          <p:nvSpPr>
            <p:cNvPr id="40" name="직사각형 39"/>
            <p:cNvSpPr/>
            <p:nvPr/>
          </p:nvSpPr>
          <p:spPr>
            <a:xfrm>
              <a:off x="498763" y="3561417"/>
              <a:ext cx="4397433" cy="2967291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2319112" y="4824413"/>
              <a:ext cx="689956" cy="39069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dirty="0" smtClean="0"/>
                <a:t>통합</a:t>
              </a:r>
              <a:endParaRPr lang="en-US" altLang="ko-KR" sz="1000" dirty="0" smtClean="0"/>
            </a:p>
            <a:p>
              <a:pPr algn="ctr"/>
              <a:r>
                <a:rPr lang="ko-KR" altLang="en-US" sz="1000" dirty="0" smtClean="0"/>
                <a:t>제어기</a:t>
              </a:r>
              <a:endParaRPr lang="ko-KR" altLang="en-US" sz="1000" dirty="0"/>
            </a:p>
          </p:txBody>
        </p:sp>
        <p:grpSp>
          <p:nvGrpSpPr>
            <p:cNvPr id="30" name="그룹 29"/>
            <p:cNvGrpSpPr/>
            <p:nvPr/>
          </p:nvGrpSpPr>
          <p:grpSpPr>
            <a:xfrm>
              <a:off x="646321" y="5576259"/>
              <a:ext cx="4186163" cy="838226"/>
              <a:chOff x="646321" y="5576259"/>
              <a:chExt cx="4186163" cy="838226"/>
            </a:xfrm>
          </p:grpSpPr>
          <p:pic>
            <p:nvPicPr>
              <p:cNvPr id="11" name="그림 10" descr="Log in | Sign Up Upload Clipart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04441" y="5582657"/>
                <a:ext cx="613706" cy="613706"/>
              </a:xfrm>
              <a:prstGeom prst="rect">
                <a:avLst/>
              </a:prstGeom>
            </p:spPr>
          </p:pic>
          <p:pic>
            <p:nvPicPr>
              <p:cNvPr id="19" name="그림 18" descr="&lt;strong&gt;CCTV&lt;/strong&gt; Dome Camera by mi_brami - &lt;strong&gt;CCTV&lt;/strong&gt; Dome camera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46321" y="5576259"/>
                <a:ext cx="621102" cy="591302"/>
              </a:xfrm>
              <a:prstGeom prst="rect">
                <a:avLst/>
              </a:prstGeom>
            </p:spPr>
          </p:pic>
          <p:sp>
            <p:nvSpPr>
              <p:cNvPr id="20" name="TextBox 19"/>
              <p:cNvSpPr txBox="1"/>
              <p:nvPr/>
            </p:nvSpPr>
            <p:spPr>
              <a:xfrm>
                <a:off x="648136" y="6167561"/>
                <a:ext cx="498855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000" dirty="0" smtClean="0"/>
                  <a:t>CCTV</a:t>
                </a:r>
                <a:endParaRPr lang="ko-KR" altLang="en-US" sz="1000" dirty="0"/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1337937" y="6168264"/>
                <a:ext cx="71205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000" dirty="0" smtClean="0"/>
                  <a:t>Data</a:t>
                </a:r>
                <a:r>
                  <a:rPr lang="ko-KR" altLang="en-US" sz="1000" dirty="0" smtClean="0"/>
                  <a:t>저장</a:t>
                </a:r>
                <a:endParaRPr lang="ko-KR" altLang="en-US" sz="1000" dirty="0"/>
              </a:p>
            </p:txBody>
          </p:sp>
          <p:pic>
            <p:nvPicPr>
              <p:cNvPr id="22" name="그림 21" descr="pynyklbq0zjyarla_&lt;strong&gt;png&lt;/strong&gt;_520x500_q85.&lt;strong&gt;png&lt;/strong&gt;"/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818" t="5792" r="10210" b="7949"/>
              <a:stretch/>
            </p:blipFill>
            <p:spPr>
              <a:xfrm>
                <a:off x="2240938" y="5576259"/>
                <a:ext cx="597752" cy="635112"/>
              </a:xfrm>
              <a:prstGeom prst="rect">
                <a:avLst/>
              </a:prstGeom>
            </p:spPr>
          </p:pic>
          <p:sp>
            <p:nvSpPr>
              <p:cNvPr id="23" name="TextBox 22"/>
              <p:cNvSpPr txBox="1"/>
              <p:nvPr/>
            </p:nvSpPr>
            <p:spPr>
              <a:xfrm>
                <a:off x="2255121" y="6167561"/>
                <a:ext cx="56938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ko-KR" altLang="en-US" sz="1000" dirty="0" smtClean="0"/>
                  <a:t>환풍기</a:t>
                </a:r>
                <a:endParaRPr lang="ko-KR" altLang="en-US" sz="1000" dirty="0"/>
              </a:p>
            </p:txBody>
          </p:sp>
          <p:pic>
            <p:nvPicPr>
              <p:cNvPr id="24" name="그림 23" descr="에어컨(벽걸이형)"/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404" t="27914" r="3292" b="31707"/>
              <a:stretch/>
            </p:blipFill>
            <p:spPr>
              <a:xfrm>
                <a:off x="2909204" y="5585668"/>
                <a:ext cx="670320" cy="224444"/>
              </a:xfrm>
              <a:prstGeom prst="rect">
                <a:avLst/>
              </a:prstGeom>
            </p:spPr>
          </p:pic>
          <p:sp>
            <p:nvSpPr>
              <p:cNvPr id="25" name="TextBox 24"/>
              <p:cNvSpPr txBox="1"/>
              <p:nvPr/>
            </p:nvSpPr>
            <p:spPr>
              <a:xfrm>
                <a:off x="2964240" y="6167561"/>
                <a:ext cx="56938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ko-KR" altLang="en-US" sz="1000" dirty="0" err="1" smtClean="0"/>
                  <a:t>냉풍기</a:t>
                </a:r>
                <a:endParaRPr lang="ko-KR" altLang="en-US" sz="1000" dirty="0"/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4476297" y="5711136"/>
                <a:ext cx="35618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dirty="0" smtClean="0"/>
                  <a:t>…</a:t>
                </a:r>
                <a:endParaRPr lang="ko-KR" altLang="en-US" dirty="0"/>
              </a:p>
            </p:txBody>
          </p:sp>
          <p:pic>
            <p:nvPicPr>
              <p:cNvPr id="28" name="그림 27" descr="Free vector graphic: Spotlight, Limelight, Lighting - Free Image on ...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47777" y="5582657"/>
                <a:ext cx="728520" cy="513000"/>
              </a:xfrm>
              <a:prstGeom prst="rect">
                <a:avLst/>
              </a:prstGeom>
            </p:spPr>
          </p:pic>
          <p:sp>
            <p:nvSpPr>
              <p:cNvPr id="29" name="TextBox 28"/>
              <p:cNvSpPr txBox="1"/>
              <p:nvPr/>
            </p:nvSpPr>
            <p:spPr>
              <a:xfrm>
                <a:off x="3891464" y="6167560"/>
                <a:ext cx="44114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ko-KR" altLang="en-US" sz="1000" dirty="0" smtClean="0"/>
                  <a:t>조명</a:t>
                </a:r>
                <a:endParaRPr lang="ko-KR" altLang="en-US" sz="1000" dirty="0"/>
              </a:p>
            </p:txBody>
          </p:sp>
        </p:grpSp>
        <p:grpSp>
          <p:nvGrpSpPr>
            <p:cNvPr id="39" name="그룹 38"/>
            <p:cNvGrpSpPr/>
            <p:nvPr/>
          </p:nvGrpSpPr>
          <p:grpSpPr>
            <a:xfrm>
              <a:off x="956872" y="3670694"/>
              <a:ext cx="3659696" cy="880119"/>
              <a:chOff x="399011" y="3798916"/>
              <a:chExt cx="3659696" cy="880119"/>
            </a:xfrm>
          </p:grpSpPr>
          <p:sp>
            <p:nvSpPr>
              <p:cNvPr id="37" name="모서리가 둥근 직사각형 36"/>
              <p:cNvSpPr/>
              <p:nvPr/>
            </p:nvSpPr>
            <p:spPr>
              <a:xfrm>
                <a:off x="399011" y="3798916"/>
                <a:ext cx="3134617" cy="880119"/>
              </a:xfrm>
              <a:prstGeom prst="roundRect">
                <a:avLst>
                  <a:gd name="adj" fmla="val 11000"/>
                </a:avLst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1" name="모서리가 둥근 직사각형 30"/>
              <p:cNvSpPr/>
              <p:nvPr/>
            </p:nvSpPr>
            <p:spPr>
              <a:xfrm>
                <a:off x="494530" y="3865417"/>
                <a:ext cx="736566" cy="357447"/>
              </a:xfrm>
              <a:prstGeom prst="round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000" dirty="0" smtClean="0"/>
                  <a:t>온도습도센서</a:t>
                </a:r>
                <a:endParaRPr lang="ko-KR" altLang="en-US" sz="1000" dirty="0"/>
              </a:p>
            </p:txBody>
          </p:sp>
          <p:sp>
            <p:nvSpPr>
              <p:cNvPr id="32" name="모서리가 둥근 직사각형 31"/>
              <p:cNvSpPr/>
              <p:nvPr/>
            </p:nvSpPr>
            <p:spPr>
              <a:xfrm>
                <a:off x="1267423" y="3865418"/>
                <a:ext cx="736566" cy="357447"/>
              </a:xfrm>
              <a:prstGeom prst="round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EC </a:t>
                </a:r>
                <a:r>
                  <a:rPr lang="ko-KR" altLang="en-US" sz="1000" dirty="0" smtClean="0"/>
                  <a:t>센서</a:t>
                </a:r>
                <a:endParaRPr lang="ko-KR" altLang="en-US" sz="1000" dirty="0"/>
              </a:p>
            </p:txBody>
          </p:sp>
          <p:sp>
            <p:nvSpPr>
              <p:cNvPr id="33" name="모서리가 둥근 직사각형 32"/>
              <p:cNvSpPr/>
              <p:nvPr/>
            </p:nvSpPr>
            <p:spPr>
              <a:xfrm>
                <a:off x="2040818" y="3865418"/>
                <a:ext cx="736566" cy="357447"/>
              </a:xfrm>
              <a:prstGeom prst="round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PH</a:t>
                </a:r>
                <a:r>
                  <a:rPr lang="ko-KR" altLang="en-US" sz="1000" dirty="0" smtClean="0"/>
                  <a:t>센서</a:t>
                </a:r>
                <a:endParaRPr lang="ko-KR" altLang="en-US" sz="1000" dirty="0"/>
              </a:p>
            </p:txBody>
          </p:sp>
          <p:sp>
            <p:nvSpPr>
              <p:cNvPr id="34" name="모서리가 둥근 직사각형 33"/>
              <p:cNvSpPr/>
              <p:nvPr/>
            </p:nvSpPr>
            <p:spPr>
              <a:xfrm>
                <a:off x="494530" y="4266560"/>
                <a:ext cx="736566" cy="357447"/>
              </a:xfrm>
              <a:prstGeom prst="round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000" dirty="0" err="1" smtClean="0"/>
                  <a:t>풍속</a:t>
                </a:r>
                <a:r>
                  <a:rPr lang="ko-KR" altLang="en-US" sz="1000" dirty="0" err="1"/>
                  <a:t>센</a:t>
                </a:r>
                <a:r>
                  <a:rPr lang="ko-KR" altLang="en-US" sz="1000" dirty="0" err="1" smtClean="0"/>
                  <a:t>서</a:t>
                </a:r>
                <a:endParaRPr lang="ko-KR" altLang="en-US" sz="1000" dirty="0"/>
              </a:p>
            </p:txBody>
          </p:sp>
          <p:sp>
            <p:nvSpPr>
              <p:cNvPr id="35" name="모서리가 둥근 직사각형 34"/>
              <p:cNvSpPr/>
              <p:nvPr/>
            </p:nvSpPr>
            <p:spPr>
              <a:xfrm>
                <a:off x="1267423" y="4266560"/>
                <a:ext cx="736566" cy="357447"/>
              </a:xfrm>
              <a:prstGeom prst="round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CO2</a:t>
                </a:r>
                <a:r>
                  <a:rPr lang="ko-KR" altLang="en-US" sz="1000" dirty="0" smtClean="0"/>
                  <a:t>센서</a:t>
                </a:r>
                <a:endParaRPr lang="ko-KR" altLang="en-US" sz="1000" dirty="0"/>
              </a:p>
            </p:txBody>
          </p:sp>
          <p:sp>
            <p:nvSpPr>
              <p:cNvPr id="36" name="모서리가 둥근 직사각형 35"/>
              <p:cNvSpPr/>
              <p:nvPr/>
            </p:nvSpPr>
            <p:spPr>
              <a:xfrm>
                <a:off x="2040818" y="4266559"/>
                <a:ext cx="736566" cy="357447"/>
              </a:xfrm>
              <a:prstGeom prst="round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000" dirty="0" err="1" smtClean="0"/>
                  <a:t>조도센서</a:t>
                </a:r>
                <a:endParaRPr lang="ko-KR" altLang="en-US" sz="1000" dirty="0"/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3011624" y="4096044"/>
                <a:ext cx="1047083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400" dirty="0" err="1" smtClean="0"/>
                  <a:t>IoT</a:t>
                </a:r>
                <a:r>
                  <a:rPr lang="en-US" altLang="ko-KR" sz="1400" dirty="0" smtClean="0"/>
                  <a:t> Sensor</a:t>
                </a:r>
                <a:endParaRPr lang="ko-KR" altLang="en-US" sz="1400" dirty="0"/>
              </a:p>
            </p:txBody>
          </p:sp>
        </p:grpSp>
      </p:grpSp>
      <p:pic>
        <p:nvPicPr>
          <p:cNvPr id="42" name="그림 41" descr="&lt;strong&gt;스마트폰&lt;/strong&gt; sms 휴대폰 전자 장비 전화 세포 &lt;strong&gt;스마트 폰&lt;/strong&gt; ...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6544" y="5045395"/>
            <a:ext cx="582988" cy="1165976"/>
          </a:xfrm>
          <a:prstGeom prst="rect">
            <a:avLst/>
          </a:prstGeom>
        </p:spPr>
      </p:pic>
      <p:pic>
        <p:nvPicPr>
          <p:cNvPr id="17" name="그림 16" descr="Original file ‎ (SVG file, nominally 128 × 128 pixels, file size ...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43" b="12929"/>
          <a:stretch/>
        </p:blipFill>
        <p:spPr>
          <a:xfrm>
            <a:off x="4485134" y="4708896"/>
            <a:ext cx="822124" cy="517343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4438111" y="5198071"/>
            <a:ext cx="968535" cy="2462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dirty="0" smtClean="0"/>
              <a:t>공유기 </a:t>
            </a:r>
            <a:r>
              <a:rPr lang="en-US" altLang="ko-KR" sz="1000" dirty="0" smtClean="0"/>
              <a:t>/ HUB</a:t>
            </a:r>
            <a:endParaRPr lang="ko-KR" altLang="en-US" sz="1000" dirty="0"/>
          </a:p>
        </p:txBody>
      </p:sp>
      <p:sp>
        <p:nvSpPr>
          <p:cNvPr id="44" name="TextBox 43"/>
          <p:cNvSpPr txBox="1"/>
          <p:nvPr/>
        </p:nvSpPr>
        <p:spPr>
          <a:xfrm>
            <a:off x="6271912" y="6211280"/>
            <a:ext cx="10182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 smtClean="0"/>
              <a:t>Mobile Device</a:t>
            </a:r>
          </a:p>
          <a:p>
            <a:pPr algn="ctr"/>
            <a:r>
              <a:rPr lang="en-US" altLang="ko-KR" sz="1000" dirty="0" smtClean="0"/>
              <a:t>(</a:t>
            </a:r>
            <a:r>
              <a:rPr lang="ko-KR" altLang="en-US" sz="1000" dirty="0" smtClean="0"/>
              <a:t>스마트폰</a:t>
            </a:r>
            <a:r>
              <a:rPr lang="en-US" altLang="ko-KR" sz="1000" dirty="0" smtClean="0"/>
              <a:t>)</a:t>
            </a:r>
            <a:endParaRPr lang="ko-KR" altLang="en-US" sz="1000" dirty="0"/>
          </a:p>
        </p:txBody>
      </p:sp>
      <p:pic>
        <p:nvPicPr>
          <p:cNvPr id="45" name="그림 44" descr="Log in | Sign Up Upload Clipart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678" y="5268095"/>
            <a:ext cx="993218" cy="993218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8066407" y="6204676"/>
            <a:ext cx="7697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dirty="0" smtClean="0"/>
              <a:t>관리사 </a:t>
            </a:r>
            <a:r>
              <a:rPr lang="en-US" altLang="ko-KR" sz="1000" dirty="0" smtClean="0"/>
              <a:t>PC</a:t>
            </a:r>
            <a:endParaRPr lang="ko-KR" altLang="en-US" sz="1000" dirty="0"/>
          </a:p>
        </p:txBody>
      </p:sp>
      <p:cxnSp>
        <p:nvCxnSpPr>
          <p:cNvPr id="50" name="꺾인 연결선 49"/>
          <p:cNvCxnSpPr>
            <a:stCxn id="48" idx="2"/>
            <a:endCxn id="6" idx="0"/>
          </p:cNvCxnSpPr>
          <p:nvPr/>
        </p:nvCxnSpPr>
        <p:spPr>
          <a:xfrm rot="16200000" flipH="1">
            <a:off x="6587179" y="3102224"/>
            <a:ext cx="518888" cy="765115"/>
          </a:xfrm>
          <a:prstGeom prst="bentConnector3">
            <a:avLst>
              <a:gd name="adj1" fmla="val 50000"/>
            </a:avLst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꺾인 연결선 52"/>
          <p:cNvCxnSpPr>
            <a:stCxn id="6" idx="2"/>
            <a:endCxn id="42" idx="0"/>
          </p:cNvCxnSpPr>
          <p:nvPr/>
        </p:nvCxnSpPr>
        <p:spPr>
          <a:xfrm rot="5400000">
            <a:off x="6709400" y="4525614"/>
            <a:ext cx="588420" cy="451143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꺾인 연결선 54"/>
          <p:cNvCxnSpPr>
            <a:stCxn id="6" idx="2"/>
            <a:endCxn id="45" idx="0"/>
          </p:cNvCxnSpPr>
          <p:nvPr/>
        </p:nvCxnSpPr>
        <p:spPr>
          <a:xfrm rot="16200000" flipH="1">
            <a:off x="7434674" y="4251482"/>
            <a:ext cx="811120" cy="1222106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꺾인 연결선 56"/>
          <p:cNvCxnSpPr>
            <a:stCxn id="6" idx="1"/>
            <a:endCxn id="17" idx="3"/>
          </p:cNvCxnSpPr>
          <p:nvPr/>
        </p:nvCxnSpPr>
        <p:spPr>
          <a:xfrm rot="10800000" flipV="1">
            <a:off x="5307258" y="4100600"/>
            <a:ext cx="1245128" cy="866967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꺾인 연결선 58"/>
          <p:cNvCxnSpPr>
            <a:stCxn id="18" idx="0"/>
            <a:endCxn id="37" idx="2"/>
          </p:cNvCxnSpPr>
          <p:nvPr/>
        </p:nvCxnSpPr>
        <p:spPr>
          <a:xfrm rot="16200000" flipV="1">
            <a:off x="2457336" y="4617658"/>
            <a:ext cx="273600" cy="139909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꺾인 연결선 60"/>
          <p:cNvCxnSpPr>
            <a:stCxn id="18" idx="2"/>
            <a:endCxn id="19" idx="0"/>
          </p:cNvCxnSpPr>
          <p:nvPr/>
        </p:nvCxnSpPr>
        <p:spPr>
          <a:xfrm rot="5400000">
            <a:off x="1629907" y="4542076"/>
            <a:ext cx="361148" cy="1707218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꺾인 연결선 62"/>
          <p:cNvCxnSpPr>
            <a:stCxn id="18" idx="2"/>
            <a:endCxn id="11" idx="0"/>
          </p:cNvCxnSpPr>
          <p:nvPr/>
        </p:nvCxnSpPr>
        <p:spPr>
          <a:xfrm rot="5400000">
            <a:off x="2003919" y="4922486"/>
            <a:ext cx="367546" cy="952796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꺾인 연결선 66"/>
          <p:cNvCxnSpPr>
            <a:stCxn id="18" idx="2"/>
            <a:endCxn id="22" idx="0"/>
          </p:cNvCxnSpPr>
          <p:nvPr/>
        </p:nvCxnSpPr>
        <p:spPr>
          <a:xfrm rot="5400000">
            <a:off x="2421378" y="5333547"/>
            <a:ext cx="361148" cy="124276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꺾인 연결선 68"/>
          <p:cNvCxnSpPr>
            <a:stCxn id="18" idx="2"/>
            <a:endCxn id="24" idx="0"/>
          </p:cNvCxnSpPr>
          <p:nvPr/>
        </p:nvCxnSpPr>
        <p:spPr>
          <a:xfrm rot="16200000" flipH="1">
            <a:off x="2768949" y="5110252"/>
            <a:ext cx="370557" cy="580274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꺾인 연결선 70"/>
          <p:cNvCxnSpPr>
            <a:stCxn id="18" idx="2"/>
            <a:endCxn id="28" idx="0"/>
          </p:cNvCxnSpPr>
          <p:nvPr/>
        </p:nvCxnSpPr>
        <p:spPr>
          <a:xfrm rot="16200000" flipH="1">
            <a:off x="3204290" y="4674910"/>
            <a:ext cx="367546" cy="1447947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꺾인 연결선 73"/>
          <p:cNvCxnSpPr>
            <a:stCxn id="18" idx="3"/>
            <a:endCxn id="17" idx="1"/>
          </p:cNvCxnSpPr>
          <p:nvPr/>
        </p:nvCxnSpPr>
        <p:spPr>
          <a:xfrm flipV="1">
            <a:off x="3009068" y="4967568"/>
            <a:ext cx="1476066" cy="52194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꺾인 연결선 75"/>
          <p:cNvCxnSpPr>
            <a:stCxn id="9" idx="3"/>
            <a:endCxn id="10" idx="1"/>
          </p:cNvCxnSpPr>
          <p:nvPr/>
        </p:nvCxnSpPr>
        <p:spPr>
          <a:xfrm flipV="1">
            <a:off x="4439358" y="2401989"/>
            <a:ext cx="1549756" cy="80904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꺾인 연결선 77"/>
          <p:cNvCxnSpPr>
            <a:stCxn id="10" idx="3"/>
            <a:endCxn id="12" idx="1"/>
          </p:cNvCxnSpPr>
          <p:nvPr/>
        </p:nvCxnSpPr>
        <p:spPr>
          <a:xfrm>
            <a:off x="6746753" y="2401989"/>
            <a:ext cx="1144784" cy="1270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6210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제안</a:t>
            </a:r>
            <a:r>
              <a:rPr lang="en-US" altLang="ko-KR" dirty="0" smtClean="0"/>
              <a:t> </a:t>
            </a:r>
            <a:r>
              <a:rPr lang="ko-KR" altLang="en-US" dirty="0"/>
              <a:t>시스템 </a:t>
            </a:r>
            <a:r>
              <a:rPr lang="en-US" altLang="ko-KR" dirty="0">
                <a:solidFill>
                  <a:srgbClr val="FA513B"/>
                </a:solidFill>
              </a:rPr>
              <a:t>/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81038" y="1147665"/>
            <a:ext cx="8543925" cy="880640"/>
          </a:xfrm>
        </p:spPr>
        <p:txBody>
          <a:bodyPr/>
          <a:lstStyle/>
          <a:p>
            <a:r>
              <a:rPr lang="ko-KR" altLang="en-US" dirty="0" smtClean="0"/>
              <a:t>종합관리 시스템의 필요성</a:t>
            </a:r>
            <a:endParaRPr lang="ko-KR" altLang="en-US" dirty="0"/>
          </a:p>
        </p:txBody>
      </p:sp>
      <p:graphicFrame>
        <p:nvGraphicFramePr>
          <p:cNvPr id="4" name="다이어그램 3"/>
          <p:cNvGraphicFramePr/>
          <p:nvPr>
            <p:extLst>
              <p:ext uri="{D42A27DB-BD31-4B8C-83A1-F6EECF244321}">
                <p14:modId xmlns:p14="http://schemas.microsoft.com/office/powerpoint/2010/main" val="3653372791"/>
              </p:ext>
            </p:extLst>
          </p:nvPr>
        </p:nvGraphicFramePr>
        <p:xfrm>
          <a:off x="760152" y="1975812"/>
          <a:ext cx="3777211" cy="31614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아래로 구부러진 화살표 4"/>
          <p:cNvSpPr/>
          <p:nvPr/>
        </p:nvSpPr>
        <p:spPr>
          <a:xfrm>
            <a:off x="760152" y="1931122"/>
            <a:ext cx="3994727" cy="1577821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6" name="아래로 구부러진 화살표 5"/>
          <p:cNvSpPr/>
          <p:nvPr/>
        </p:nvSpPr>
        <p:spPr>
          <a:xfrm rot="10800000">
            <a:off x="574501" y="3641128"/>
            <a:ext cx="3994727" cy="1577821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5576047" y="1524000"/>
            <a:ext cx="3648916" cy="340659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400"/>
              <a:t>종합관리 시스템의 필요성</a:t>
            </a:r>
            <a:endParaRPr lang="ko-KR" altLang="en-US" sz="1400" dirty="0"/>
          </a:p>
        </p:txBody>
      </p:sp>
      <p:sp>
        <p:nvSpPr>
          <p:cNvPr id="13" name="모서리가 둥근 직사각형 12"/>
          <p:cNvSpPr/>
          <p:nvPr/>
        </p:nvSpPr>
        <p:spPr>
          <a:xfrm>
            <a:off x="5576047" y="1927981"/>
            <a:ext cx="3648916" cy="2213713"/>
          </a:xfrm>
          <a:prstGeom prst="roundRect">
            <a:avLst>
              <a:gd name="adj" fmla="val 8818"/>
            </a:avLst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28600" indent="-228600">
              <a:lnSpc>
                <a:spcPct val="120000"/>
              </a:lnSpc>
              <a:buFont typeface="+mj-lt"/>
              <a:buAutoNum type="arabicPeriod"/>
            </a:pPr>
            <a:r>
              <a:rPr lang="ko-KR" altLang="en-US" sz="1100" dirty="0"/>
              <a:t>실시간 농장 현황을 관리사에서 실시간 관리 가능</a:t>
            </a:r>
            <a:r>
              <a:rPr lang="en-US" altLang="ko-KR" sz="1100" dirty="0"/>
              <a:t>.</a:t>
            </a:r>
          </a:p>
          <a:p>
            <a:pPr marL="228600" indent="-228600">
              <a:lnSpc>
                <a:spcPct val="120000"/>
              </a:lnSpc>
              <a:buFont typeface="+mj-lt"/>
              <a:buAutoNum type="arabicPeriod"/>
            </a:pPr>
            <a:r>
              <a:rPr lang="ko-KR" altLang="en-US" sz="1100" dirty="0" err="1"/>
              <a:t>제안사에서</a:t>
            </a:r>
            <a:r>
              <a:rPr lang="ko-KR" altLang="en-US" sz="1100" dirty="0"/>
              <a:t> 직접 기획</a:t>
            </a:r>
            <a:r>
              <a:rPr lang="en-US" altLang="ko-KR" sz="1100" dirty="0"/>
              <a:t>, </a:t>
            </a:r>
            <a:r>
              <a:rPr lang="ko-KR" altLang="en-US" sz="1100" dirty="0"/>
              <a:t>개발한 프로그램으로 지속적인 업그레이드가 가능</a:t>
            </a:r>
            <a:r>
              <a:rPr lang="en-US" altLang="ko-KR" sz="1100" dirty="0"/>
              <a:t>.</a:t>
            </a:r>
          </a:p>
          <a:p>
            <a:pPr marL="228600" indent="-228600">
              <a:lnSpc>
                <a:spcPct val="120000"/>
              </a:lnSpc>
              <a:buFont typeface="+mj-lt"/>
              <a:buAutoNum type="arabicPeriod"/>
            </a:pPr>
            <a:r>
              <a:rPr lang="ko-KR" altLang="en-US" sz="1100" dirty="0"/>
              <a:t>급이</a:t>
            </a:r>
            <a:r>
              <a:rPr lang="en-US" altLang="ko-KR" sz="1100" dirty="0"/>
              <a:t>, </a:t>
            </a:r>
            <a:r>
              <a:rPr lang="ko-KR" altLang="en-US" sz="1100" dirty="0"/>
              <a:t>음수</a:t>
            </a:r>
            <a:r>
              <a:rPr lang="en-US" altLang="ko-KR" sz="1100" dirty="0"/>
              <a:t>, </a:t>
            </a:r>
            <a:r>
              <a:rPr lang="ko-KR" altLang="en-US" sz="1100" dirty="0"/>
              <a:t>수압 및 온도를 설정하여</a:t>
            </a:r>
            <a:r>
              <a:rPr lang="en-US" altLang="ko-KR" sz="1100" dirty="0"/>
              <a:t>, </a:t>
            </a:r>
            <a:r>
              <a:rPr lang="ko-KR" altLang="en-US" sz="1100" dirty="0"/>
              <a:t>농장 자동화</a:t>
            </a:r>
            <a:r>
              <a:rPr lang="en-US" altLang="ko-KR" sz="1100" dirty="0"/>
              <a:t>.</a:t>
            </a:r>
          </a:p>
          <a:p>
            <a:pPr marL="228600" indent="-228600">
              <a:lnSpc>
                <a:spcPct val="120000"/>
              </a:lnSpc>
              <a:buFont typeface="+mj-lt"/>
              <a:buAutoNum type="arabicPeriod"/>
            </a:pPr>
            <a:r>
              <a:rPr lang="ko-KR" altLang="en-US" sz="1100" dirty="0"/>
              <a:t>팬 및 펌프에 대한 자동 및 수동 원격 제어</a:t>
            </a:r>
            <a:r>
              <a:rPr lang="en-US" altLang="ko-KR" sz="1100" dirty="0"/>
              <a:t>.</a:t>
            </a:r>
          </a:p>
          <a:p>
            <a:pPr marL="228600" indent="-228600">
              <a:lnSpc>
                <a:spcPct val="120000"/>
              </a:lnSpc>
              <a:buFont typeface="+mj-lt"/>
              <a:buAutoNum type="arabicPeriod"/>
            </a:pPr>
            <a:r>
              <a:rPr lang="ko-KR" altLang="en-US" sz="1100" dirty="0"/>
              <a:t>그래프로 제공되는 손쉬운 분석 관리 기능을 제공</a:t>
            </a:r>
            <a:r>
              <a:rPr lang="en-US" altLang="ko-KR" sz="1100" dirty="0"/>
              <a:t>.</a:t>
            </a:r>
          </a:p>
          <a:p>
            <a:pPr marL="228600" indent="-228600">
              <a:lnSpc>
                <a:spcPct val="120000"/>
              </a:lnSpc>
              <a:buFont typeface="+mj-lt"/>
              <a:buAutoNum type="arabicPeriod"/>
            </a:pPr>
            <a:r>
              <a:rPr lang="ko-KR" altLang="en-US" sz="1100" dirty="0"/>
              <a:t>사료</a:t>
            </a:r>
            <a:r>
              <a:rPr lang="en-US" altLang="ko-KR" sz="1100" dirty="0"/>
              <a:t>, </a:t>
            </a:r>
            <a:r>
              <a:rPr lang="ko-KR" altLang="en-US" sz="1100" dirty="0"/>
              <a:t>음수</a:t>
            </a:r>
            <a:r>
              <a:rPr lang="en-US" altLang="ko-KR" sz="1100" dirty="0"/>
              <a:t>, </a:t>
            </a:r>
            <a:r>
              <a:rPr lang="ko-KR" altLang="en-US" sz="1100" dirty="0"/>
              <a:t>온도의 주간</a:t>
            </a:r>
            <a:r>
              <a:rPr lang="en-US" altLang="ko-KR" sz="1100" dirty="0"/>
              <a:t>, </a:t>
            </a:r>
            <a:r>
              <a:rPr lang="ko-KR" altLang="en-US" sz="1100" dirty="0"/>
              <a:t>월간</a:t>
            </a:r>
            <a:r>
              <a:rPr lang="en-US" altLang="ko-KR" sz="1100" dirty="0"/>
              <a:t>, </a:t>
            </a:r>
            <a:r>
              <a:rPr lang="ko-KR" altLang="en-US" sz="1100" dirty="0"/>
              <a:t>년간 누적 자료를 활용하여 농장 현황 분석</a:t>
            </a:r>
            <a:r>
              <a:rPr lang="en-US" altLang="ko-KR" sz="1100" dirty="0"/>
              <a:t>.</a:t>
            </a:r>
          </a:p>
          <a:p>
            <a:pPr marL="228600" indent="-228600">
              <a:lnSpc>
                <a:spcPct val="120000"/>
              </a:lnSpc>
              <a:buFont typeface="+mj-lt"/>
              <a:buAutoNum type="arabicPeriod"/>
            </a:pPr>
            <a:r>
              <a:rPr lang="ko-KR" altLang="en-US" sz="1100" dirty="0"/>
              <a:t>사료의 입고 및 가축의 출고 관리를 통한 사료 효율 분석 자료 관리</a:t>
            </a:r>
            <a:r>
              <a:rPr lang="en-US" altLang="ko-KR" sz="1100" dirty="0"/>
              <a:t>.</a:t>
            </a:r>
            <a:endParaRPr lang="ko-KR" altLang="en-US" sz="1100" dirty="0"/>
          </a:p>
        </p:txBody>
      </p:sp>
      <p:sp>
        <p:nvSpPr>
          <p:cNvPr id="14" name="모서리가 둥근 직사각형 13"/>
          <p:cNvSpPr/>
          <p:nvPr/>
        </p:nvSpPr>
        <p:spPr>
          <a:xfrm>
            <a:off x="5576047" y="4329953"/>
            <a:ext cx="3648916" cy="340659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400" dirty="0"/>
              <a:t>축산 종합관리시스템의 특징</a:t>
            </a:r>
          </a:p>
        </p:txBody>
      </p:sp>
      <p:sp>
        <p:nvSpPr>
          <p:cNvPr id="15" name="모서리가 둥근 직사각형 14"/>
          <p:cNvSpPr/>
          <p:nvPr/>
        </p:nvSpPr>
        <p:spPr>
          <a:xfrm>
            <a:off x="5576047" y="4733934"/>
            <a:ext cx="3648916" cy="1146913"/>
          </a:xfrm>
          <a:prstGeom prst="roundRect">
            <a:avLst>
              <a:gd name="adj" fmla="val 8818"/>
            </a:avLst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28600" indent="-228600">
              <a:lnSpc>
                <a:spcPct val="120000"/>
              </a:lnSpc>
              <a:buFont typeface="+mj-lt"/>
              <a:buAutoNum type="arabicPeriod"/>
            </a:pPr>
            <a:r>
              <a:rPr lang="ko-KR" altLang="en-US" sz="1100" dirty="0" err="1"/>
              <a:t>제안사</a:t>
            </a:r>
            <a:r>
              <a:rPr lang="ko-KR" altLang="en-US" sz="1100" dirty="0"/>
              <a:t> 자체 개발로 하드웨어 및 소프트웨어개발</a:t>
            </a:r>
          </a:p>
          <a:p>
            <a:pPr marL="228600" indent="-228600">
              <a:lnSpc>
                <a:spcPct val="120000"/>
              </a:lnSpc>
              <a:buFont typeface="+mj-lt"/>
              <a:buAutoNum type="arabicPeriod"/>
            </a:pPr>
            <a:r>
              <a:rPr lang="en-US" altLang="ko-KR" sz="1100" dirty="0"/>
              <a:t>ICT </a:t>
            </a:r>
            <a:r>
              <a:rPr lang="ko-KR" altLang="en-US" sz="1100" dirty="0" err="1"/>
              <a:t>융복합</a:t>
            </a:r>
            <a:r>
              <a:rPr lang="ko-KR" altLang="en-US" sz="1100" dirty="0"/>
              <a:t> 시스템</a:t>
            </a:r>
          </a:p>
          <a:p>
            <a:pPr marL="228600" indent="-228600">
              <a:lnSpc>
                <a:spcPct val="120000"/>
              </a:lnSpc>
              <a:buFont typeface="+mj-lt"/>
              <a:buAutoNum type="arabicPeriod"/>
            </a:pPr>
            <a:r>
              <a:rPr lang="ko-KR" altLang="en-US" sz="1100" dirty="0"/>
              <a:t>지속적 소프트웨어 기능향상 제공</a:t>
            </a:r>
          </a:p>
          <a:p>
            <a:pPr marL="228600" indent="-228600">
              <a:lnSpc>
                <a:spcPct val="120000"/>
              </a:lnSpc>
              <a:buFont typeface="+mj-lt"/>
              <a:buAutoNum type="arabicPeriod"/>
            </a:pPr>
            <a:r>
              <a:rPr lang="en-US" altLang="ko-KR" sz="1100" dirty="0"/>
              <a:t>24</a:t>
            </a:r>
            <a:r>
              <a:rPr lang="ko-KR" altLang="en-US" sz="1100" dirty="0"/>
              <a:t>시간 </a:t>
            </a:r>
            <a:r>
              <a:rPr lang="en-US" altLang="ko-KR" sz="1100" dirty="0"/>
              <a:t>A/S</a:t>
            </a:r>
            <a:r>
              <a:rPr lang="ko-KR" altLang="en-US" sz="1100" dirty="0"/>
              <a:t>팀 운영</a:t>
            </a:r>
            <a:r>
              <a:rPr lang="en-US" altLang="ko-KR" sz="1100" dirty="0"/>
              <a:t>, A/S</a:t>
            </a:r>
            <a:r>
              <a:rPr lang="ko-KR" altLang="en-US" sz="1100" dirty="0"/>
              <a:t>접수 후 빠른 현장방문</a:t>
            </a:r>
          </a:p>
        </p:txBody>
      </p:sp>
      <p:sp>
        <p:nvSpPr>
          <p:cNvPr id="16" name="모서리가 둥근 사각형 설명선 15"/>
          <p:cNvSpPr/>
          <p:nvPr/>
        </p:nvSpPr>
        <p:spPr>
          <a:xfrm>
            <a:off x="3926540" y="1864659"/>
            <a:ext cx="907453" cy="367553"/>
          </a:xfrm>
          <a:prstGeom prst="wedgeRoundRectCallout">
            <a:avLst>
              <a:gd name="adj1" fmla="val -41003"/>
              <a:gd name="adj2" fmla="val 116307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200"/>
              <a:t>펌프작동</a:t>
            </a:r>
            <a:endParaRPr lang="ko-KR" altLang="en-US" sz="1200" dirty="0"/>
          </a:p>
        </p:txBody>
      </p:sp>
      <p:sp>
        <p:nvSpPr>
          <p:cNvPr id="17" name="모서리가 둥근 사각형 설명선 16"/>
          <p:cNvSpPr/>
          <p:nvPr/>
        </p:nvSpPr>
        <p:spPr>
          <a:xfrm>
            <a:off x="461782" y="2160490"/>
            <a:ext cx="907453" cy="367553"/>
          </a:xfrm>
          <a:prstGeom prst="wedgeRoundRectCallout">
            <a:avLst>
              <a:gd name="adj1" fmla="val 22222"/>
              <a:gd name="adj2" fmla="val 99234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200" dirty="0" err="1"/>
              <a:t>팬작동</a:t>
            </a:r>
            <a:endParaRPr lang="ko-KR" altLang="en-US" sz="1200" dirty="0"/>
          </a:p>
        </p:txBody>
      </p:sp>
      <p:sp>
        <p:nvSpPr>
          <p:cNvPr id="18" name="모서리가 둥근 사각형 설명선 17"/>
          <p:cNvSpPr/>
          <p:nvPr/>
        </p:nvSpPr>
        <p:spPr>
          <a:xfrm>
            <a:off x="2195030" y="5312162"/>
            <a:ext cx="907453" cy="367553"/>
          </a:xfrm>
          <a:prstGeom prst="wedgeRoundRectCallout">
            <a:avLst>
              <a:gd name="adj1" fmla="val -11366"/>
              <a:gd name="adj2" fmla="val -81254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200" dirty="0" err="1"/>
              <a:t>중량측정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912143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모서리가 둥근 직사각형 20"/>
          <p:cNvSpPr/>
          <p:nvPr/>
        </p:nvSpPr>
        <p:spPr>
          <a:xfrm>
            <a:off x="7414954" y="1496292"/>
            <a:ext cx="1970117" cy="397209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서</a:t>
            </a:r>
            <a:r>
              <a:rPr lang="ko-KR" altLang="en-US" dirty="0" smtClean="0"/>
              <a:t>비스 </a:t>
            </a:r>
            <a:r>
              <a:rPr lang="ko-KR" altLang="en-US" dirty="0"/>
              <a:t>구성도 </a:t>
            </a:r>
            <a:r>
              <a:rPr lang="en-US" altLang="ko-KR" dirty="0">
                <a:solidFill>
                  <a:srgbClr val="FA513B"/>
                </a:solidFill>
              </a:rPr>
              <a:t>/</a:t>
            </a:r>
            <a:endParaRPr lang="ko-KR" altLang="en-US" dirty="0"/>
          </a:p>
        </p:txBody>
      </p:sp>
      <p:sp>
        <p:nvSpPr>
          <p:cNvPr id="4" name="모서리가 둥근 직사각형 3"/>
          <p:cNvSpPr/>
          <p:nvPr/>
        </p:nvSpPr>
        <p:spPr>
          <a:xfrm>
            <a:off x="457202" y="1322414"/>
            <a:ext cx="1891142" cy="24622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/>
              <a:t>사료</a:t>
            </a:r>
            <a:endParaRPr lang="ko-KR" altLang="en-US" sz="1000" dirty="0"/>
          </a:p>
        </p:txBody>
      </p:sp>
      <p:sp>
        <p:nvSpPr>
          <p:cNvPr id="5" name="모서리가 둥근 직사각형 4"/>
          <p:cNvSpPr/>
          <p:nvPr/>
        </p:nvSpPr>
        <p:spPr>
          <a:xfrm>
            <a:off x="457202" y="1610888"/>
            <a:ext cx="1891142" cy="650362"/>
          </a:xfrm>
          <a:prstGeom prst="roundRect">
            <a:avLst>
              <a:gd name="adj" fmla="val 5230"/>
            </a:avLst>
          </a:prstGeom>
          <a:ln w="317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/>
              <a:t>사료 입고</a:t>
            </a:r>
            <a:endParaRPr lang="en-US" altLang="ko-KR" sz="1000" dirty="0" smtClean="0"/>
          </a:p>
          <a:p>
            <a:pPr algn="ctr"/>
            <a:r>
              <a:rPr lang="ko-KR" altLang="en-US" sz="1000" dirty="0" smtClean="0"/>
              <a:t>사료 재고</a:t>
            </a:r>
            <a:endParaRPr lang="en-US" altLang="ko-KR" sz="1000" dirty="0" smtClean="0"/>
          </a:p>
          <a:p>
            <a:pPr algn="ctr"/>
            <a:r>
              <a:rPr lang="ko-KR" altLang="en-US" sz="1000" dirty="0" smtClean="0"/>
              <a:t>사료 급이</a:t>
            </a:r>
            <a:endParaRPr lang="ko-KR" altLang="en-US" sz="1000" dirty="0"/>
          </a:p>
        </p:txBody>
      </p:sp>
      <p:sp>
        <p:nvSpPr>
          <p:cNvPr id="6" name="모서리가 둥근 직사각형 5"/>
          <p:cNvSpPr/>
          <p:nvPr/>
        </p:nvSpPr>
        <p:spPr>
          <a:xfrm>
            <a:off x="457202" y="2414152"/>
            <a:ext cx="1891142" cy="24622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/>
              <a:t>음수</a:t>
            </a:r>
            <a:endParaRPr lang="ko-KR" altLang="en-US" sz="1000" dirty="0"/>
          </a:p>
        </p:txBody>
      </p:sp>
      <p:sp>
        <p:nvSpPr>
          <p:cNvPr id="7" name="모서리가 둥근 직사각형 6"/>
          <p:cNvSpPr/>
          <p:nvPr/>
        </p:nvSpPr>
        <p:spPr>
          <a:xfrm>
            <a:off x="457201" y="2702626"/>
            <a:ext cx="1891143" cy="650362"/>
          </a:xfrm>
          <a:prstGeom prst="roundRect">
            <a:avLst>
              <a:gd name="adj" fmla="val 5230"/>
            </a:avLst>
          </a:prstGeom>
          <a:ln w="317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/>
              <a:t>물</a:t>
            </a:r>
            <a:endParaRPr lang="en-US" altLang="ko-KR" sz="1000" dirty="0" smtClean="0"/>
          </a:p>
          <a:p>
            <a:pPr algn="ctr"/>
            <a:r>
              <a:rPr lang="ko-KR" altLang="en-US" sz="1000" dirty="0" smtClean="0"/>
              <a:t>수압</a:t>
            </a:r>
            <a:endParaRPr lang="ko-KR" altLang="en-US" sz="1000" dirty="0"/>
          </a:p>
        </p:txBody>
      </p:sp>
      <p:sp>
        <p:nvSpPr>
          <p:cNvPr id="8" name="모서리가 둥근 직사각형 7"/>
          <p:cNvSpPr/>
          <p:nvPr/>
        </p:nvSpPr>
        <p:spPr>
          <a:xfrm>
            <a:off x="473826" y="3505890"/>
            <a:ext cx="1874519" cy="24622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/>
              <a:t>환경 </a:t>
            </a:r>
            <a:r>
              <a:rPr lang="en-US" altLang="ko-KR" sz="1000" dirty="0" smtClean="0"/>
              <a:t>/ </a:t>
            </a:r>
            <a:r>
              <a:rPr lang="ko-KR" altLang="en-US" sz="1000" dirty="0" smtClean="0"/>
              <a:t>환기</a:t>
            </a:r>
            <a:endParaRPr lang="ko-KR" altLang="en-US" sz="1000" dirty="0"/>
          </a:p>
        </p:txBody>
      </p:sp>
      <p:sp>
        <p:nvSpPr>
          <p:cNvPr id="9" name="모서리가 둥근 직사각형 8"/>
          <p:cNvSpPr/>
          <p:nvPr/>
        </p:nvSpPr>
        <p:spPr>
          <a:xfrm>
            <a:off x="473827" y="3794364"/>
            <a:ext cx="906087" cy="788424"/>
          </a:xfrm>
          <a:prstGeom prst="roundRect">
            <a:avLst>
              <a:gd name="adj" fmla="val 5230"/>
            </a:avLst>
          </a:prstGeom>
          <a:ln w="317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/>
              <a:t>온도</a:t>
            </a:r>
            <a:endParaRPr lang="en-US" altLang="ko-KR" sz="1000" dirty="0" smtClean="0"/>
          </a:p>
          <a:p>
            <a:pPr algn="ctr"/>
            <a:r>
              <a:rPr lang="ko-KR" altLang="en-US" sz="1000" dirty="0" smtClean="0"/>
              <a:t>습도</a:t>
            </a:r>
            <a:endParaRPr lang="en-US" altLang="ko-KR" sz="1000" dirty="0" smtClean="0"/>
          </a:p>
          <a:p>
            <a:pPr algn="ctr"/>
            <a:r>
              <a:rPr lang="ko-KR" altLang="en-US" sz="1000" dirty="0" smtClean="0"/>
              <a:t>암모니아</a:t>
            </a:r>
            <a:endParaRPr lang="en-US" altLang="ko-KR" sz="1000" dirty="0" smtClean="0"/>
          </a:p>
          <a:p>
            <a:pPr algn="ctr"/>
            <a:r>
              <a:rPr lang="ko-KR" altLang="en-US" sz="1000" dirty="0" smtClean="0"/>
              <a:t>이산화탄소</a:t>
            </a:r>
            <a:endParaRPr lang="ko-KR" altLang="en-US" sz="1000" dirty="0"/>
          </a:p>
        </p:txBody>
      </p:sp>
      <p:sp>
        <p:nvSpPr>
          <p:cNvPr id="10" name="모서리가 둥근 직사각형 9"/>
          <p:cNvSpPr/>
          <p:nvPr/>
        </p:nvSpPr>
        <p:spPr>
          <a:xfrm>
            <a:off x="1442259" y="3794364"/>
            <a:ext cx="906087" cy="788424"/>
          </a:xfrm>
          <a:prstGeom prst="roundRect">
            <a:avLst>
              <a:gd name="adj" fmla="val 5230"/>
            </a:avLst>
          </a:prstGeom>
          <a:ln w="317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/>
              <a:t>조명</a:t>
            </a:r>
            <a:endParaRPr lang="en-US" altLang="ko-KR" sz="1000" dirty="0" smtClean="0"/>
          </a:p>
          <a:p>
            <a:pPr algn="ctr"/>
            <a:r>
              <a:rPr lang="ko-KR" altLang="en-US" sz="1000" dirty="0" err="1" smtClean="0"/>
              <a:t>음압</a:t>
            </a:r>
            <a:endParaRPr lang="en-US" altLang="ko-KR" sz="1000" dirty="0" smtClean="0"/>
          </a:p>
          <a:p>
            <a:pPr algn="ctr"/>
            <a:r>
              <a:rPr lang="ko-KR" altLang="en-US" sz="1000" dirty="0" smtClean="0"/>
              <a:t>체중계</a:t>
            </a:r>
            <a:endParaRPr lang="ko-KR" altLang="en-US" sz="1000" dirty="0"/>
          </a:p>
        </p:txBody>
      </p:sp>
      <p:sp>
        <p:nvSpPr>
          <p:cNvPr id="11" name="모서리가 둥근 직사각형 10"/>
          <p:cNvSpPr/>
          <p:nvPr/>
        </p:nvSpPr>
        <p:spPr>
          <a:xfrm>
            <a:off x="473824" y="4737649"/>
            <a:ext cx="1874519" cy="24622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/>
              <a:t>제어</a:t>
            </a:r>
            <a:endParaRPr lang="ko-KR" altLang="en-US" sz="1000" dirty="0"/>
          </a:p>
        </p:txBody>
      </p:sp>
      <p:sp>
        <p:nvSpPr>
          <p:cNvPr id="12" name="모서리가 둥근 직사각형 11"/>
          <p:cNvSpPr/>
          <p:nvPr/>
        </p:nvSpPr>
        <p:spPr>
          <a:xfrm>
            <a:off x="473825" y="5026123"/>
            <a:ext cx="906087" cy="788424"/>
          </a:xfrm>
          <a:prstGeom prst="roundRect">
            <a:avLst>
              <a:gd name="adj" fmla="val 5230"/>
            </a:avLst>
          </a:prstGeom>
          <a:ln w="317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/>
              <a:t>팬</a:t>
            </a:r>
            <a:endParaRPr lang="en-US" altLang="ko-KR" sz="1000" dirty="0" smtClean="0"/>
          </a:p>
          <a:p>
            <a:pPr algn="ctr"/>
            <a:r>
              <a:rPr lang="ko-KR" altLang="en-US" sz="1000" dirty="0" smtClean="0"/>
              <a:t>히터</a:t>
            </a:r>
            <a:endParaRPr lang="en-US" altLang="ko-KR" sz="1000" dirty="0" smtClean="0"/>
          </a:p>
          <a:p>
            <a:pPr algn="ctr"/>
            <a:r>
              <a:rPr lang="ko-KR" altLang="en-US" sz="1000" dirty="0" err="1" smtClean="0"/>
              <a:t>쿨링패드</a:t>
            </a:r>
            <a:endParaRPr lang="en-US" altLang="ko-KR" sz="1000" dirty="0" smtClean="0"/>
          </a:p>
          <a:p>
            <a:pPr algn="ctr"/>
            <a:r>
              <a:rPr lang="en-US" altLang="ko-KR" sz="1000" dirty="0" smtClean="0"/>
              <a:t>LED</a:t>
            </a:r>
            <a:r>
              <a:rPr lang="ko-KR" altLang="en-US" sz="1000" dirty="0" smtClean="0"/>
              <a:t>조명</a:t>
            </a:r>
            <a:endParaRPr lang="en-US" altLang="ko-KR" sz="1000" dirty="0" smtClean="0"/>
          </a:p>
          <a:p>
            <a:pPr algn="ctr"/>
            <a:r>
              <a:rPr lang="ko-KR" altLang="en-US" sz="1000" dirty="0" err="1" smtClean="0"/>
              <a:t>컨베어</a:t>
            </a:r>
            <a:endParaRPr lang="en-US" altLang="ko-KR" sz="1000" dirty="0" smtClean="0"/>
          </a:p>
        </p:txBody>
      </p:sp>
      <p:sp>
        <p:nvSpPr>
          <p:cNvPr id="13" name="모서리가 둥근 직사각형 12"/>
          <p:cNvSpPr/>
          <p:nvPr/>
        </p:nvSpPr>
        <p:spPr>
          <a:xfrm>
            <a:off x="1442257" y="5026123"/>
            <a:ext cx="906087" cy="788424"/>
          </a:xfrm>
          <a:prstGeom prst="roundRect">
            <a:avLst>
              <a:gd name="adj" fmla="val 5230"/>
            </a:avLst>
          </a:prstGeom>
          <a:ln w="317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 err="1" smtClean="0"/>
              <a:t>물모터</a:t>
            </a:r>
            <a:endParaRPr lang="en-US" altLang="ko-KR" sz="1000" dirty="0" smtClean="0"/>
          </a:p>
          <a:p>
            <a:pPr algn="ctr"/>
            <a:r>
              <a:rPr lang="ko-KR" altLang="en-US" sz="1000" dirty="0" err="1" smtClean="0"/>
              <a:t>에어인넷</a:t>
            </a:r>
            <a:endParaRPr lang="en-US" altLang="ko-KR" sz="1000" dirty="0" smtClean="0"/>
          </a:p>
          <a:p>
            <a:pPr algn="ctr"/>
            <a:r>
              <a:rPr lang="ko-KR" altLang="en-US" sz="1000" dirty="0" err="1" smtClean="0"/>
              <a:t>안개분무기</a:t>
            </a:r>
            <a:endParaRPr lang="en-US" altLang="ko-KR" sz="1000" dirty="0" smtClean="0"/>
          </a:p>
          <a:p>
            <a:pPr algn="ctr"/>
            <a:r>
              <a:rPr lang="ko-KR" altLang="en-US" sz="1000" dirty="0" smtClean="0"/>
              <a:t>급이기</a:t>
            </a:r>
            <a:endParaRPr lang="en-US" altLang="ko-KR" sz="1000" dirty="0" smtClean="0"/>
          </a:p>
          <a:p>
            <a:pPr algn="ctr"/>
            <a:r>
              <a:rPr lang="ko-KR" altLang="en-US" sz="1000" dirty="0" smtClean="0"/>
              <a:t>급수기</a:t>
            </a:r>
            <a:endParaRPr lang="ko-KR" altLang="en-US" sz="1000" dirty="0"/>
          </a:p>
        </p:txBody>
      </p:sp>
      <p:sp>
        <p:nvSpPr>
          <p:cNvPr id="14" name="타원 13"/>
          <p:cNvSpPr/>
          <p:nvPr/>
        </p:nvSpPr>
        <p:spPr>
          <a:xfrm>
            <a:off x="3258591" y="2596529"/>
            <a:ext cx="1512917" cy="1512917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관리</a:t>
            </a:r>
            <a:r>
              <a:rPr lang="ko-KR" altLang="en-US" dirty="0"/>
              <a:t>사</a:t>
            </a:r>
          </a:p>
        </p:txBody>
      </p:sp>
      <p:sp>
        <p:nvSpPr>
          <p:cNvPr id="16" name="모서리가 둥근 직사각형 15"/>
          <p:cNvSpPr/>
          <p:nvPr/>
        </p:nvSpPr>
        <p:spPr>
          <a:xfrm>
            <a:off x="3242590" y="4245723"/>
            <a:ext cx="1562927" cy="24622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/>
              <a:t>컨트롤러 </a:t>
            </a:r>
            <a:r>
              <a:rPr lang="en-US" altLang="ko-KR" sz="1000" dirty="0" smtClean="0"/>
              <a:t>/ </a:t>
            </a:r>
            <a:r>
              <a:rPr lang="ko-KR" altLang="en-US" sz="1000" dirty="0" smtClean="0"/>
              <a:t>소프트웨어</a:t>
            </a:r>
            <a:endParaRPr lang="ko-KR" altLang="en-US" sz="1000" dirty="0"/>
          </a:p>
        </p:txBody>
      </p:sp>
      <p:sp>
        <p:nvSpPr>
          <p:cNvPr id="17" name="모서리가 둥근 직사각형 16"/>
          <p:cNvSpPr/>
          <p:nvPr/>
        </p:nvSpPr>
        <p:spPr>
          <a:xfrm>
            <a:off x="3242588" y="4534197"/>
            <a:ext cx="1562928" cy="650362"/>
          </a:xfrm>
          <a:prstGeom prst="roundRect">
            <a:avLst>
              <a:gd name="adj" fmla="val 5230"/>
            </a:avLst>
          </a:prstGeom>
          <a:ln w="317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/>
              <a:t>모니터링 </a:t>
            </a:r>
            <a:r>
              <a:rPr lang="en-US" altLang="ko-KR" sz="1000" dirty="0" smtClean="0"/>
              <a:t>/ </a:t>
            </a:r>
            <a:r>
              <a:rPr lang="ko-KR" altLang="en-US" sz="1000" dirty="0" smtClean="0"/>
              <a:t>통계</a:t>
            </a:r>
            <a:endParaRPr lang="en-US" altLang="ko-KR" sz="1000" dirty="0" smtClean="0"/>
          </a:p>
          <a:p>
            <a:pPr algn="ctr"/>
            <a:r>
              <a:rPr lang="ko-KR" altLang="en-US" sz="1000" dirty="0" err="1" smtClean="0"/>
              <a:t>장치제어</a:t>
            </a:r>
            <a:endParaRPr lang="en-US" altLang="ko-KR" sz="1000" dirty="0" smtClean="0"/>
          </a:p>
          <a:p>
            <a:pPr algn="ctr"/>
            <a:r>
              <a:rPr lang="ko-KR" altLang="en-US" sz="1000" dirty="0" smtClean="0"/>
              <a:t>유</a:t>
            </a:r>
            <a:r>
              <a:rPr lang="en-US" altLang="ko-KR" sz="1000" dirty="0" smtClean="0"/>
              <a:t>,</a:t>
            </a:r>
            <a:r>
              <a:rPr lang="ko-KR" altLang="en-US" sz="1000" dirty="0" smtClean="0"/>
              <a:t>무선 통신</a:t>
            </a:r>
            <a:endParaRPr lang="ko-KR" altLang="en-US" sz="1000" dirty="0"/>
          </a:p>
        </p:txBody>
      </p:sp>
      <p:sp>
        <p:nvSpPr>
          <p:cNvPr id="18" name="오른쪽 화살표 17"/>
          <p:cNvSpPr/>
          <p:nvPr/>
        </p:nvSpPr>
        <p:spPr>
          <a:xfrm>
            <a:off x="5336773" y="1303707"/>
            <a:ext cx="1870363" cy="4164677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 smtClean="0"/>
              <a:t>데이터 통계</a:t>
            </a:r>
            <a:endParaRPr lang="en-US" altLang="ko-KR" sz="1400" dirty="0" smtClean="0"/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 smtClean="0"/>
              <a:t>사양관리</a:t>
            </a:r>
            <a:endParaRPr lang="en-US" altLang="ko-KR" sz="1400" dirty="0" smtClean="0"/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 smtClean="0"/>
              <a:t>경영관리</a:t>
            </a:r>
            <a:endParaRPr lang="ko-KR" altLang="en-US" sz="1400" dirty="0"/>
          </a:p>
        </p:txBody>
      </p:sp>
      <p:pic>
        <p:nvPicPr>
          <p:cNvPr id="19" name="그림 18" descr="&lt;strong&gt;스마트폰&lt;/strong&gt; sms 휴대폰 전자 장비 전화 세포 &lt;strong&gt;스마트 폰&lt;/strong&gt; ..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0301" y="1884416"/>
            <a:ext cx="775958" cy="1551914"/>
          </a:xfrm>
          <a:prstGeom prst="rect">
            <a:avLst/>
          </a:prstGeom>
        </p:spPr>
      </p:pic>
      <p:pic>
        <p:nvPicPr>
          <p:cNvPr id="20" name="그림 19" descr="Log in | Sign Up Upload Clipart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3943" y="3678721"/>
            <a:ext cx="1321973" cy="1321973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7599154" y="5495648"/>
            <a:ext cx="160172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dirty="0" smtClean="0"/>
              <a:t>다양한 사용자 환경 지원</a:t>
            </a:r>
            <a:endParaRPr lang="ko-KR" altLang="en-US" sz="1000" dirty="0"/>
          </a:p>
        </p:txBody>
      </p:sp>
      <p:sp>
        <p:nvSpPr>
          <p:cNvPr id="23" name="갈매기형 수장 22"/>
          <p:cNvSpPr/>
          <p:nvPr/>
        </p:nvSpPr>
        <p:spPr>
          <a:xfrm>
            <a:off x="2419005" y="1610888"/>
            <a:ext cx="764771" cy="4007870"/>
          </a:xfrm>
          <a:prstGeom prst="chevron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grpSp>
        <p:nvGrpSpPr>
          <p:cNvPr id="26" name="그룹 25"/>
          <p:cNvGrpSpPr/>
          <p:nvPr/>
        </p:nvGrpSpPr>
        <p:grpSpPr>
          <a:xfrm>
            <a:off x="473824" y="6059978"/>
            <a:ext cx="8911247" cy="615142"/>
            <a:chOff x="473824" y="6059978"/>
            <a:chExt cx="8911247" cy="615142"/>
          </a:xfrm>
        </p:grpSpPr>
        <p:sp>
          <p:nvSpPr>
            <p:cNvPr id="24" name="오각형 23"/>
            <p:cNvSpPr/>
            <p:nvPr/>
          </p:nvSpPr>
          <p:spPr>
            <a:xfrm>
              <a:off x="473824" y="6059978"/>
              <a:ext cx="4555376" cy="615142"/>
            </a:xfrm>
            <a:prstGeom prst="homePlate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/>
                <a:t>시설 자동화</a:t>
              </a:r>
              <a:endParaRPr lang="ko-KR" altLang="en-US" dirty="0"/>
            </a:p>
          </p:txBody>
        </p:sp>
        <p:sp>
          <p:nvSpPr>
            <p:cNvPr id="25" name="갈매기형 수장 24"/>
            <p:cNvSpPr/>
            <p:nvPr/>
          </p:nvSpPr>
          <p:spPr>
            <a:xfrm>
              <a:off x="4705004" y="6059978"/>
              <a:ext cx="4680067" cy="615142"/>
            </a:xfrm>
            <a:prstGeom prst="chevron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Smart Farm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57962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타원 105"/>
          <p:cNvSpPr/>
          <p:nvPr/>
        </p:nvSpPr>
        <p:spPr>
          <a:xfrm rot="20939354">
            <a:off x="2257891" y="5298770"/>
            <a:ext cx="4304535" cy="134041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시스템 구성도</a:t>
            </a:r>
            <a:endParaRPr lang="ko-KR" altLang="en-US" dirty="0"/>
          </a:p>
        </p:txBody>
      </p:sp>
      <p:sp>
        <p:nvSpPr>
          <p:cNvPr id="3" name="위쪽 화살표 2"/>
          <p:cNvSpPr/>
          <p:nvPr/>
        </p:nvSpPr>
        <p:spPr>
          <a:xfrm>
            <a:off x="519953" y="1362635"/>
            <a:ext cx="2474259" cy="1882589"/>
          </a:xfrm>
          <a:prstGeom prst="upArrow">
            <a:avLst>
              <a:gd name="adj1" fmla="val 76169"/>
              <a:gd name="adj2" fmla="val 71997"/>
            </a:avLst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dirty="0"/>
          </a:p>
        </p:txBody>
      </p:sp>
      <p:sp>
        <p:nvSpPr>
          <p:cNvPr id="4" name="TextBox 3"/>
          <p:cNvSpPr txBox="1"/>
          <p:nvPr/>
        </p:nvSpPr>
        <p:spPr>
          <a:xfrm>
            <a:off x="1321706" y="3245224"/>
            <a:ext cx="87075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dirty="0" smtClean="0"/>
              <a:t>농장</a:t>
            </a:r>
            <a:r>
              <a:rPr lang="en-US" altLang="ko-KR" sz="1000" dirty="0" smtClean="0"/>
              <a:t> </a:t>
            </a:r>
            <a:r>
              <a:rPr lang="ko-KR" altLang="en-US" sz="1000" dirty="0" smtClean="0"/>
              <a:t>관리사</a:t>
            </a:r>
            <a:endParaRPr lang="ko-KR" altLang="en-US" sz="1000" dirty="0"/>
          </a:p>
        </p:txBody>
      </p:sp>
      <p:pic>
        <p:nvPicPr>
          <p:cNvPr id="7" name="그림 6" descr="12.000 grabadores de video expuestos en Internet ~ Security By Default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907" y="2382064"/>
            <a:ext cx="781598" cy="56421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03537" y="2946280"/>
            <a:ext cx="43633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 smtClean="0"/>
              <a:t>DVR</a:t>
            </a:r>
            <a:endParaRPr lang="ko-KR" altLang="en-US" sz="1000" dirty="0"/>
          </a:p>
        </p:txBody>
      </p:sp>
      <p:pic>
        <p:nvPicPr>
          <p:cNvPr id="5" name="그림 4" descr="Log in | Sign Up Upload Clipart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511" y="2009499"/>
            <a:ext cx="1059891" cy="105989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894137" y="2946279"/>
            <a:ext cx="59663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dirty="0" smtClean="0"/>
              <a:t>관리</a:t>
            </a:r>
            <a:r>
              <a:rPr lang="en-US" altLang="ko-KR" sz="1000" dirty="0" smtClean="0"/>
              <a:t>PC</a:t>
            </a:r>
            <a:endParaRPr lang="ko-KR" altLang="en-US" sz="1000" dirty="0"/>
          </a:p>
        </p:txBody>
      </p:sp>
      <p:grpSp>
        <p:nvGrpSpPr>
          <p:cNvPr id="12" name="그룹 11"/>
          <p:cNvGrpSpPr/>
          <p:nvPr/>
        </p:nvGrpSpPr>
        <p:grpSpPr>
          <a:xfrm>
            <a:off x="2658035" y="1886389"/>
            <a:ext cx="672353" cy="731433"/>
            <a:chOff x="2658035" y="1766047"/>
            <a:chExt cx="672353" cy="731433"/>
          </a:xfrm>
        </p:grpSpPr>
        <p:pic>
          <p:nvPicPr>
            <p:cNvPr id="10" name="그림 9" descr="... 1,280 × 1,024 pixels, file size: 5.01 MB, MIME type: image/&lt;strong&gt;png&lt;/strong&gt;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58035" y="1766047"/>
              <a:ext cx="672353" cy="537882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2787263" y="2266648"/>
              <a:ext cx="41389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900" dirty="0" smtClean="0"/>
                <a:t>WIFI</a:t>
              </a:r>
              <a:endParaRPr lang="ko-KR" altLang="en-US" sz="900" dirty="0"/>
            </a:p>
          </p:txBody>
        </p:sp>
      </p:grpSp>
      <p:pic>
        <p:nvPicPr>
          <p:cNvPr id="13" name="그림 12" descr="Log in | Sign Up Upload Clipart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1487" y="1740519"/>
            <a:ext cx="713540" cy="877303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232269" y="2660029"/>
            <a:ext cx="67197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 smtClean="0"/>
              <a:t>ICT</a:t>
            </a:r>
            <a:r>
              <a:rPr lang="ko-KR" altLang="en-US" sz="1000" dirty="0" smtClean="0"/>
              <a:t> 서버</a:t>
            </a:r>
            <a:endParaRPr lang="ko-KR" altLang="en-US" sz="1000" dirty="0"/>
          </a:p>
        </p:txBody>
      </p:sp>
      <p:pic>
        <p:nvPicPr>
          <p:cNvPr id="15" name="그림 14" descr="&lt;strong&gt;스마트폰&lt;/strong&gt; sms 휴대폰 전자 장비 전화 세포 &lt;strong&gt;스마트 폰&lt;/strong&gt; ...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2298" y="2135427"/>
            <a:ext cx="321126" cy="64225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206735" y="2741378"/>
            <a:ext cx="10182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 smtClean="0"/>
              <a:t>Mobile Device</a:t>
            </a:r>
          </a:p>
          <a:p>
            <a:pPr algn="ctr"/>
            <a:r>
              <a:rPr lang="en-US" altLang="ko-KR" sz="1000" dirty="0" smtClean="0"/>
              <a:t>(</a:t>
            </a:r>
            <a:r>
              <a:rPr lang="ko-KR" altLang="en-US" sz="1000" dirty="0" smtClean="0"/>
              <a:t>스마트폰</a:t>
            </a:r>
            <a:r>
              <a:rPr lang="en-US" altLang="ko-KR" sz="1000" dirty="0" smtClean="0"/>
              <a:t>)</a:t>
            </a:r>
            <a:endParaRPr lang="ko-KR" altLang="en-US" sz="1000" dirty="0"/>
          </a:p>
        </p:txBody>
      </p:sp>
      <p:pic>
        <p:nvPicPr>
          <p:cNvPr id="17" name="그림 16" descr="Log in | Sign Up Upload Clipart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6378" y="1234391"/>
            <a:ext cx="651998" cy="651998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8552298" y="1784262"/>
            <a:ext cx="3401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/>
              <a:t>P</a:t>
            </a:r>
            <a:r>
              <a:rPr lang="en-US" altLang="ko-KR" sz="1000" dirty="0" smtClean="0"/>
              <a:t>C</a:t>
            </a:r>
            <a:endParaRPr lang="ko-KR" altLang="en-US" sz="1000" dirty="0"/>
          </a:p>
        </p:txBody>
      </p:sp>
      <p:sp>
        <p:nvSpPr>
          <p:cNvPr id="19" name="직사각형 18"/>
          <p:cNvSpPr/>
          <p:nvPr/>
        </p:nvSpPr>
        <p:spPr>
          <a:xfrm>
            <a:off x="8206734" y="1234391"/>
            <a:ext cx="1018229" cy="1990947"/>
          </a:xfrm>
          <a:prstGeom prst="rect">
            <a:avLst/>
          </a:prstGeom>
          <a:noFill/>
          <a:ln w="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0" name="그룹 19"/>
          <p:cNvGrpSpPr/>
          <p:nvPr/>
        </p:nvGrpSpPr>
        <p:grpSpPr>
          <a:xfrm>
            <a:off x="3989736" y="1873489"/>
            <a:ext cx="1353589" cy="712749"/>
            <a:chOff x="1905000" y="3848478"/>
            <a:chExt cx="2251364" cy="1185484"/>
          </a:xfrm>
        </p:grpSpPr>
        <p:pic>
          <p:nvPicPr>
            <p:cNvPr id="21" name="그림 20" descr="Gambar vektor gratis: Awan, Putih, Bentuk, Cloudscape - Gambar gratis ...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5000" y="3848478"/>
              <a:ext cx="2251364" cy="1185484"/>
            </a:xfrm>
            <a:prstGeom prst="rect">
              <a:avLst/>
            </a:prstGeom>
          </p:spPr>
        </p:pic>
        <p:sp>
          <p:nvSpPr>
            <p:cNvPr id="22" name="TextBox 21"/>
            <p:cNvSpPr txBox="1"/>
            <p:nvPr/>
          </p:nvSpPr>
          <p:spPr>
            <a:xfrm>
              <a:off x="2425186" y="4256555"/>
              <a:ext cx="1210988" cy="4607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200" dirty="0" smtClean="0"/>
                <a:t>Internet</a:t>
              </a:r>
              <a:endParaRPr lang="ko-KR" altLang="en-US" dirty="0"/>
            </a:p>
          </p:txBody>
        </p:sp>
      </p:grpSp>
      <p:sp>
        <p:nvSpPr>
          <p:cNvPr id="23" name="위쪽 화살표 22"/>
          <p:cNvSpPr/>
          <p:nvPr/>
        </p:nvSpPr>
        <p:spPr>
          <a:xfrm>
            <a:off x="7171735" y="3388482"/>
            <a:ext cx="2332449" cy="1774690"/>
          </a:xfrm>
          <a:prstGeom prst="upArrow">
            <a:avLst>
              <a:gd name="adj1" fmla="val 76169"/>
              <a:gd name="adj2" fmla="val 71997"/>
            </a:avLst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dirty="0"/>
          </a:p>
        </p:txBody>
      </p:sp>
      <p:sp>
        <p:nvSpPr>
          <p:cNvPr id="24" name="TextBox 23"/>
          <p:cNvSpPr txBox="1"/>
          <p:nvPr/>
        </p:nvSpPr>
        <p:spPr>
          <a:xfrm>
            <a:off x="8053196" y="5181573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dirty="0" err="1" smtClean="0"/>
              <a:t>양란장</a:t>
            </a:r>
            <a:endParaRPr lang="ko-KR" altLang="en-US" sz="1000" dirty="0"/>
          </a:p>
        </p:txBody>
      </p:sp>
      <p:pic>
        <p:nvPicPr>
          <p:cNvPr id="25" name="그림 24" descr="과학시스템(주)_SANOVO사의 'α-125' &lt;strong&gt;계란 선별기&lt;/strong&gt; 출시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022" y="4442111"/>
            <a:ext cx="1019262" cy="537030"/>
          </a:xfrm>
          <a:prstGeom prst="rect">
            <a:avLst/>
          </a:prstGeom>
        </p:spPr>
      </p:pic>
      <p:grpSp>
        <p:nvGrpSpPr>
          <p:cNvPr id="26" name="그룹 25"/>
          <p:cNvGrpSpPr/>
          <p:nvPr/>
        </p:nvGrpSpPr>
        <p:grpSpPr>
          <a:xfrm>
            <a:off x="7284585" y="3375763"/>
            <a:ext cx="672353" cy="731433"/>
            <a:chOff x="2658035" y="1766047"/>
            <a:chExt cx="672353" cy="731433"/>
          </a:xfrm>
        </p:grpSpPr>
        <p:pic>
          <p:nvPicPr>
            <p:cNvPr id="27" name="그림 26" descr="... 1,280 × 1,024 pixels, file size: 5.01 MB, MIME type: image/&lt;strong&gt;png&lt;/strong&gt;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58035" y="1766047"/>
              <a:ext cx="672353" cy="537882"/>
            </a:xfrm>
            <a:prstGeom prst="rect">
              <a:avLst/>
            </a:prstGeom>
          </p:spPr>
        </p:pic>
        <p:sp>
          <p:nvSpPr>
            <p:cNvPr id="28" name="TextBox 27"/>
            <p:cNvSpPr txBox="1"/>
            <p:nvPr/>
          </p:nvSpPr>
          <p:spPr>
            <a:xfrm>
              <a:off x="2787263" y="2266648"/>
              <a:ext cx="41389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900" dirty="0" smtClean="0"/>
                <a:t>WIFI</a:t>
              </a:r>
              <a:endParaRPr lang="ko-KR" altLang="en-US" sz="900" dirty="0"/>
            </a:p>
          </p:txBody>
        </p:sp>
      </p:grpSp>
      <p:sp>
        <p:nvSpPr>
          <p:cNvPr id="31" name="직사각형 30"/>
          <p:cNvSpPr/>
          <p:nvPr/>
        </p:nvSpPr>
        <p:spPr>
          <a:xfrm>
            <a:off x="3881297" y="4799355"/>
            <a:ext cx="2496671" cy="1569733"/>
          </a:xfrm>
          <a:custGeom>
            <a:avLst/>
            <a:gdLst>
              <a:gd name="connsiteX0" fmla="*/ 0 w 1125071"/>
              <a:gd name="connsiteY0" fmla="*/ 0 h 511897"/>
              <a:gd name="connsiteX1" fmla="*/ 1125071 w 1125071"/>
              <a:gd name="connsiteY1" fmla="*/ 0 h 511897"/>
              <a:gd name="connsiteX2" fmla="*/ 1125071 w 1125071"/>
              <a:gd name="connsiteY2" fmla="*/ 511897 h 511897"/>
              <a:gd name="connsiteX3" fmla="*/ 0 w 1125071"/>
              <a:gd name="connsiteY3" fmla="*/ 511897 h 511897"/>
              <a:gd name="connsiteX4" fmla="*/ 0 w 1125071"/>
              <a:gd name="connsiteY4" fmla="*/ 0 h 511897"/>
              <a:gd name="connsiteX0" fmla="*/ 0 w 2756647"/>
              <a:gd name="connsiteY0" fmla="*/ 842683 h 1354580"/>
              <a:gd name="connsiteX1" fmla="*/ 2756647 w 2756647"/>
              <a:gd name="connsiteY1" fmla="*/ 0 h 1354580"/>
              <a:gd name="connsiteX2" fmla="*/ 1125071 w 2756647"/>
              <a:gd name="connsiteY2" fmla="*/ 1354580 h 1354580"/>
              <a:gd name="connsiteX3" fmla="*/ 0 w 2756647"/>
              <a:gd name="connsiteY3" fmla="*/ 1354580 h 1354580"/>
              <a:gd name="connsiteX4" fmla="*/ 0 w 2756647"/>
              <a:gd name="connsiteY4" fmla="*/ 842683 h 1354580"/>
              <a:gd name="connsiteX0" fmla="*/ 0 w 2756647"/>
              <a:gd name="connsiteY0" fmla="*/ 842683 h 1354580"/>
              <a:gd name="connsiteX1" fmla="*/ 2756647 w 2756647"/>
              <a:gd name="connsiteY1" fmla="*/ 0 h 1354580"/>
              <a:gd name="connsiteX2" fmla="*/ 2729754 w 2756647"/>
              <a:gd name="connsiteY2" fmla="*/ 260886 h 1354580"/>
              <a:gd name="connsiteX3" fmla="*/ 0 w 2756647"/>
              <a:gd name="connsiteY3" fmla="*/ 1354580 h 1354580"/>
              <a:gd name="connsiteX4" fmla="*/ 0 w 2756647"/>
              <a:gd name="connsiteY4" fmla="*/ 842683 h 1354580"/>
              <a:gd name="connsiteX0" fmla="*/ 0 w 2756647"/>
              <a:gd name="connsiteY0" fmla="*/ 842683 h 1354580"/>
              <a:gd name="connsiteX1" fmla="*/ 2756647 w 2756647"/>
              <a:gd name="connsiteY1" fmla="*/ 0 h 1354580"/>
              <a:gd name="connsiteX2" fmla="*/ 2720789 w 2756647"/>
              <a:gd name="connsiteY2" fmla="*/ 269850 h 1354580"/>
              <a:gd name="connsiteX3" fmla="*/ 0 w 2756647"/>
              <a:gd name="connsiteY3" fmla="*/ 1354580 h 1354580"/>
              <a:gd name="connsiteX4" fmla="*/ 0 w 2756647"/>
              <a:gd name="connsiteY4" fmla="*/ 842683 h 1354580"/>
              <a:gd name="connsiteX0" fmla="*/ 0 w 2774576"/>
              <a:gd name="connsiteY0" fmla="*/ 26894 h 1354580"/>
              <a:gd name="connsiteX1" fmla="*/ 2774576 w 2774576"/>
              <a:gd name="connsiteY1" fmla="*/ 0 h 1354580"/>
              <a:gd name="connsiteX2" fmla="*/ 2738718 w 2774576"/>
              <a:gd name="connsiteY2" fmla="*/ 269850 h 1354580"/>
              <a:gd name="connsiteX3" fmla="*/ 17929 w 2774576"/>
              <a:gd name="connsiteY3" fmla="*/ 1354580 h 1354580"/>
              <a:gd name="connsiteX4" fmla="*/ 0 w 2774576"/>
              <a:gd name="connsiteY4" fmla="*/ 26894 h 1354580"/>
              <a:gd name="connsiteX0" fmla="*/ 0 w 2738718"/>
              <a:gd name="connsiteY0" fmla="*/ 242047 h 1569733"/>
              <a:gd name="connsiteX1" fmla="*/ 2496670 w 2738718"/>
              <a:gd name="connsiteY1" fmla="*/ 0 h 1569733"/>
              <a:gd name="connsiteX2" fmla="*/ 2738718 w 2738718"/>
              <a:gd name="connsiteY2" fmla="*/ 485003 h 1569733"/>
              <a:gd name="connsiteX3" fmla="*/ 17929 w 2738718"/>
              <a:gd name="connsiteY3" fmla="*/ 1569733 h 1569733"/>
              <a:gd name="connsiteX4" fmla="*/ 0 w 2738718"/>
              <a:gd name="connsiteY4" fmla="*/ 242047 h 1569733"/>
              <a:gd name="connsiteX0" fmla="*/ 0 w 2496671"/>
              <a:gd name="connsiteY0" fmla="*/ 242047 h 1569733"/>
              <a:gd name="connsiteX1" fmla="*/ 2496670 w 2496671"/>
              <a:gd name="connsiteY1" fmla="*/ 0 h 1569733"/>
              <a:gd name="connsiteX2" fmla="*/ 2496671 w 2496671"/>
              <a:gd name="connsiteY2" fmla="*/ 386392 h 1569733"/>
              <a:gd name="connsiteX3" fmla="*/ 17929 w 2496671"/>
              <a:gd name="connsiteY3" fmla="*/ 1569733 h 1569733"/>
              <a:gd name="connsiteX4" fmla="*/ 0 w 2496671"/>
              <a:gd name="connsiteY4" fmla="*/ 242047 h 1569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96671" h="1569733">
                <a:moveTo>
                  <a:pt x="0" y="242047"/>
                </a:moveTo>
                <a:lnTo>
                  <a:pt x="2496670" y="0"/>
                </a:lnTo>
                <a:cubicBezTo>
                  <a:pt x="2496670" y="128797"/>
                  <a:pt x="2496671" y="257595"/>
                  <a:pt x="2496671" y="386392"/>
                </a:cubicBezTo>
                <a:lnTo>
                  <a:pt x="17929" y="1569733"/>
                </a:lnTo>
                <a:lnTo>
                  <a:pt x="0" y="242047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dirty="0"/>
          </a:p>
        </p:txBody>
      </p:sp>
      <p:sp>
        <p:nvSpPr>
          <p:cNvPr id="30" name="자유형 29"/>
          <p:cNvSpPr/>
          <p:nvPr/>
        </p:nvSpPr>
        <p:spPr>
          <a:xfrm>
            <a:off x="2935522" y="4476627"/>
            <a:ext cx="3567953" cy="564777"/>
          </a:xfrm>
          <a:custGeom>
            <a:avLst/>
            <a:gdLst>
              <a:gd name="connsiteX0" fmla="*/ 0 w 3845859"/>
              <a:gd name="connsiteY0" fmla="*/ 0 h 1380565"/>
              <a:gd name="connsiteX1" fmla="*/ 3352800 w 3845859"/>
              <a:gd name="connsiteY1" fmla="*/ 143435 h 1380565"/>
              <a:gd name="connsiteX2" fmla="*/ 3845859 w 3845859"/>
              <a:gd name="connsiteY2" fmla="*/ 546847 h 1380565"/>
              <a:gd name="connsiteX3" fmla="*/ 1228165 w 3845859"/>
              <a:gd name="connsiteY3" fmla="*/ 1380565 h 1380565"/>
              <a:gd name="connsiteX4" fmla="*/ 0 w 3845859"/>
              <a:gd name="connsiteY4" fmla="*/ 0 h 1380565"/>
              <a:gd name="connsiteX0" fmla="*/ 0 w 3845859"/>
              <a:gd name="connsiteY0" fmla="*/ 0 h 564777"/>
              <a:gd name="connsiteX1" fmla="*/ 3352800 w 3845859"/>
              <a:gd name="connsiteY1" fmla="*/ 143435 h 564777"/>
              <a:gd name="connsiteX2" fmla="*/ 3845859 w 3845859"/>
              <a:gd name="connsiteY2" fmla="*/ 546847 h 564777"/>
              <a:gd name="connsiteX3" fmla="*/ 1255059 w 3845859"/>
              <a:gd name="connsiteY3" fmla="*/ 564777 h 564777"/>
              <a:gd name="connsiteX4" fmla="*/ 0 w 3845859"/>
              <a:gd name="connsiteY4" fmla="*/ 0 h 564777"/>
              <a:gd name="connsiteX0" fmla="*/ 0 w 3567953"/>
              <a:gd name="connsiteY0" fmla="*/ 0 h 564777"/>
              <a:gd name="connsiteX1" fmla="*/ 3352800 w 3567953"/>
              <a:gd name="connsiteY1" fmla="*/ 143435 h 564777"/>
              <a:gd name="connsiteX2" fmla="*/ 3567953 w 3567953"/>
              <a:gd name="connsiteY2" fmla="*/ 331694 h 564777"/>
              <a:gd name="connsiteX3" fmla="*/ 1255059 w 3567953"/>
              <a:gd name="connsiteY3" fmla="*/ 564777 h 564777"/>
              <a:gd name="connsiteX4" fmla="*/ 0 w 3567953"/>
              <a:gd name="connsiteY4" fmla="*/ 0 h 564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67953" h="564777">
                <a:moveTo>
                  <a:pt x="0" y="0"/>
                </a:moveTo>
                <a:lnTo>
                  <a:pt x="3352800" y="143435"/>
                </a:lnTo>
                <a:lnTo>
                  <a:pt x="3567953" y="331694"/>
                </a:lnTo>
                <a:lnTo>
                  <a:pt x="1255059" y="564777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dirty="0"/>
          </a:p>
        </p:txBody>
      </p:sp>
      <p:sp>
        <p:nvSpPr>
          <p:cNvPr id="29" name="위쪽 화살표 28"/>
          <p:cNvSpPr/>
          <p:nvPr/>
        </p:nvSpPr>
        <p:spPr>
          <a:xfrm>
            <a:off x="1695112" y="4486500"/>
            <a:ext cx="2474259" cy="1882589"/>
          </a:xfrm>
          <a:prstGeom prst="upArrow">
            <a:avLst>
              <a:gd name="adj1" fmla="val 76169"/>
              <a:gd name="adj2" fmla="val 28664"/>
            </a:avLst>
          </a:prstGeom>
          <a:solidFill>
            <a:schemeClr val="bg1"/>
          </a:solidFill>
          <a:ln w="571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dirty="0"/>
          </a:p>
        </p:txBody>
      </p:sp>
      <p:sp>
        <p:nvSpPr>
          <p:cNvPr id="32" name="자유형 31"/>
          <p:cNvSpPr/>
          <p:nvPr/>
        </p:nvSpPr>
        <p:spPr>
          <a:xfrm>
            <a:off x="4235405" y="5588250"/>
            <a:ext cx="259976" cy="215153"/>
          </a:xfrm>
          <a:custGeom>
            <a:avLst/>
            <a:gdLst>
              <a:gd name="connsiteX0" fmla="*/ 0 w 259976"/>
              <a:gd name="connsiteY0" fmla="*/ 0 h 251011"/>
              <a:gd name="connsiteX1" fmla="*/ 0 w 259976"/>
              <a:gd name="connsiteY1" fmla="*/ 251011 h 251011"/>
              <a:gd name="connsiteX2" fmla="*/ 259976 w 259976"/>
              <a:gd name="connsiteY2" fmla="*/ 251011 h 251011"/>
              <a:gd name="connsiteX3" fmla="*/ 224117 w 259976"/>
              <a:gd name="connsiteY3" fmla="*/ 134470 h 251011"/>
              <a:gd name="connsiteX4" fmla="*/ 170329 w 259976"/>
              <a:gd name="connsiteY4" fmla="*/ 53788 h 251011"/>
              <a:gd name="connsiteX5" fmla="*/ 98611 w 259976"/>
              <a:gd name="connsiteY5" fmla="*/ 8964 h 251011"/>
              <a:gd name="connsiteX6" fmla="*/ 0 w 259976"/>
              <a:gd name="connsiteY6" fmla="*/ 0 h 251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9976" h="251011">
                <a:moveTo>
                  <a:pt x="0" y="0"/>
                </a:moveTo>
                <a:lnTo>
                  <a:pt x="0" y="251011"/>
                </a:lnTo>
                <a:lnTo>
                  <a:pt x="259976" y="251011"/>
                </a:lnTo>
                <a:lnTo>
                  <a:pt x="224117" y="134470"/>
                </a:lnTo>
                <a:lnTo>
                  <a:pt x="170329" y="53788"/>
                </a:lnTo>
                <a:lnTo>
                  <a:pt x="98611" y="896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dirty="0"/>
          </a:p>
        </p:txBody>
      </p:sp>
      <p:sp>
        <p:nvSpPr>
          <p:cNvPr id="33" name="자유형 32"/>
          <p:cNvSpPr/>
          <p:nvPr/>
        </p:nvSpPr>
        <p:spPr>
          <a:xfrm>
            <a:off x="4235405" y="5198286"/>
            <a:ext cx="259976" cy="215153"/>
          </a:xfrm>
          <a:custGeom>
            <a:avLst/>
            <a:gdLst>
              <a:gd name="connsiteX0" fmla="*/ 0 w 259976"/>
              <a:gd name="connsiteY0" fmla="*/ 0 h 251011"/>
              <a:gd name="connsiteX1" fmla="*/ 0 w 259976"/>
              <a:gd name="connsiteY1" fmla="*/ 251011 h 251011"/>
              <a:gd name="connsiteX2" fmla="*/ 259976 w 259976"/>
              <a:gd name="connsiteY2" fmla="*/ 251011 h 251011"/>
              <a:gd name="connsiteX3" fmla="*/ 224117 w 259976"/>
              <a:gd name="connsiteY3" fmla="*/ 134470 h 251011"/>
              <a:gd name="connsiteX4" fmla="*/ 170329 w 259976"/>
              <a:gd name="connsiteY4" fmla="*/ 53788 h 251011"/>
              <a:gd name="connsiteX5" fmla="*/ 98611 w 259976"/>
              <a:gd name="connsiteY5" fmla="*/ 8964 h 251011"/>
              <a:gd name="connsiteX6" fmla="*/ 0 w 259976"/>
              <a:gd name="connsiteY6" fmla="*/ 0 h 251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9976" h="251011">
                <a:moveTo>
                  <a:pt x="0" y="0"/>
                </a:moveTo>
                <a:lnTo>
                  <a:pt x="0" y="251011"/>
                </a:lnTo>
                <a:lnTo>
                  <a:pt x="259976" y="251011"/>
                </a:lnTo>
                <a:lnTo>
                  <a:pt x="224117" y="134470"/>
                </a:lnTo>
                <a:lnTo>
                  <a:pt x="170329" y="53788"/>
                </a:lnTo>
                <a:lnTo>
                  <a:pt x="98611" y="896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dirty="0"/>
          </a:p>
        </p:txBody>
      </p:sp>
      <p:sp>
        <p:nvSpPr>
          <p:cNvPr id="34" name="자유형 33"/>
          <p:cNvSpPr/>
          <p:nvPr/>
        </p:nvSpPr>
        <p:spPr>
          <a:xfrm>
            <a:off x="4638246" y="5453778"/>
            <a:ext cx="259976" cy="215153"/>
          </a:xfrm>
          <a:custGeom>
            <a:avLst/>
            <a:gdLst>
              <a:gd name="connsiteX0" fmla="*/ 0 w 259976"/>
              <a:gd name="connsiteY0" fmla="*/ 0 h 251011"/>
              <a:gd name="connsiteX1" fmla="*/ 0 w 259976"/>
              <a:gd name="connsiteY1" fmla="*/ 251011 h 251011"/>
              <a:gd name="connsiteX2" fmla="*/ 259976 w 259976"/>
              <a:gd name="connsiteY2" fmla="*/ 251011 h 251011"/>
              <a:gd name="connsiteX3" fmla="*/ 224117 w 259976"/>
              <a:gd name="connsiteY3" fmla="*/ 134470 h 251011"/>
              <a:gd name="connsiteX4" fmla="*/ 170329 w 259976"/>
              <a:gd name="connsiteY4" fmla="*/ 53788 h 251011"/>
              <a:gd name="connsiteX5" fmla="*/ 98611 w 259976"/>
              <a:gd name="connsiteY5" fmla="*/ 8964 h 251011"/>
              <a:gd name="connsiteX6" fmla="*/ 0 w 259976"/>
              <a:gd name="connsiteY6" fmla="*/ 0 h 251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9976" h="251011">
                <a:moveTo>
                  <a:pt x="0" y="0"/>
                </a:moveTo>
                <a:lnTo>
                  <a:pt x="0" y="251011"/>
                </a:lnTo>
                <a:lnTo>
                  <a:pt x="259976" y="251011"/>
                </a:lnTo>
                <a:lnTo>
                  <a:pt x="224117" y="134470"/>
                </a:lnTo>
                <a:lnTo>
                  <a:pt x="170329" y="53788"/>
                </a:lnTo>
                <a:lnTo>
                  <a:pt x="98611" y="896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dirty="0"/>
          </a:p>
        </p:txBody>
      </p:sp>
      <p:sp>
        <p:nvSpPr>
          <p:cNvPr id="35" name="자유형 34"/>
          <p:cNvSpPr/>
          <p:nvPr/>
        </p:nvSpPr>
        <p:spPr>
          <a:xfrm>
            <a:off x="4638246" y="5090709"/>
            <a:ext cx="259976" cy="215153"/>
          </a:xfrm>
          <a:custGeom>
            <a:avLst/>
            <a:gdLst>
              <a:gd name="connsiteX0" fmla="*/ 0 w 259976"/>
              <a:gd name="connsiteY0" fmla="*/ 0 h 251011"/>
              <a:gd name="connsiteX1" fmla="*/ 0 w 259976"/>
              <a:gd name="connsiteY1" fmla="*/ 251011 h 251011"/>
              <a:gd name="connsiteX2" fmla="*/ 259976 w 259976"/>
              <a:gd name="connsiteY2" fmla="*/ 251011 h 251011"/>
              <a:gd name="connsiteX3" fmla="*/ 224117 w 259976"/>
              <a:gd name="connsiteY3" fmla="*/ 134470 h 251011"/>
              <a:gd name="connsiteX4" fmla="*/ 170329 w 259976"/>
              <a:gd name="connsiteY4" fmla="*/ 53788 h 251011"/>
              <a:gd name="connsiteX5" fmla="*/ 98611 w 259976"/>
              <a:gd name="connsiteY5" fmla="*/ 8964 h 251011"/>
              <a:gd name="connsiteX6" fmla="*/ 0 w 259976"/>
              <a:gd name="connsiteY6" fmla="*/ 0 h 251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9976" h="251011">
                <a:moveTo>
                  <a:pt x="0" y="0"/>
                </a:moveTo>
                <a:lnTo>
                  <a:pt x="0" y="251011"/>
                </a:lnTo>
                <a:lnTo>
                  <a:pt x="259976" y="251011"/>
                </a:lnTo>
                <a:lnTo>
                  <a:pt x="224117" y="134470"/>
                </a:lnTo>
                <a:lnTo>
                  <a:pt x="170329" y="53788"/>
                </a:lnTo>
                <a:lnTo>
                  <a:pt x="98611" y="896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dirty="0"/>
          </a:p>
        </p:txBody>
      </p:sp>
      <p:sp>
        <p:nvSpPr>
          <p:cNvPr id="36" name="자유형 35"/>
          <p:cNvSpPr/>
          <p:nvPr/>
        </p:nvSpPr>
        <p:spPr>
          <a:xfrm>
            <a:off x="5076447" y="5350683"/>
            <a:ext cx="222063" cy="183777"/>
          </a:xfrm>
          <a:custGeom>
            <a:avLst/>
            <a:gdLst>
              <a:gd name="connsiteX0" fmla="*/ 0 w 259976"/>
              <a:gd name="connsiteY0" fmla="*/ 0 h 251011"/>
              <a:gd name="connsiteX1" fmla="*/ 0 w 259976"/>
              <a:gd name="connsiteY1" fmla="*/ 251011 h 251011"/>
              <a:gd name="connsiteX2" fmla="*/ 259976 w 259976"/>
              <a:gd name="connsiteY2" fmla="*/ 251011 h 251011"/>
              <a:gd name="connsiteX3" fmla="*/ 224117 w 259976"/>
              <a:gd name="connsiteY3" fmla="*/ 134470 h 251011"/>
              <a:gd name="connsiteX4" fmla="*/ 170329 w 259976"/>
              <a:gd name="connsiteY4" fmla="*/ 53788 h 251011"/>
              <a:gd name="connsiteX5" fmla="*/ 98611 w 259976"/>
              <a:gd name="connsiteY5" fmla="*/ 8964 h 251011"/>
              <a:gd name="connsiteX6" fmla="*/ 0 w 259976"/>
              <a:gd name="connsiteY6" fmla="*/ 0 h 251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9976" h="251011">
                <a:moveTo>
                  <a:pt x="0" y="0"/>
                </a:moveTo>
                <a:lnTo>
                  <a:pt x="0" y="251011"/>
                </a:lnTo>
                <a:lnTo>
                  <a:pt x="259976" y="251011"/>
                </a:lnTo>
                <a:lnTo>
                  <a:pt x="224117" y="134470"/>
                </a:lnTo>
                <a:lnTo>
                  <a:pt x="170329" y="53788"/>
                </a:lnTo>
                <a:lnTo>
                  <a:pt x="98611" y="896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dirty="0"/>
          </a:p>
        </p:txBody>
      </p:sp>
      <p:sp>
        <p:nvSpPr>
          <p:cNvPr id="37" name="자유형 36"/>
          <p:cNvSpPr/>
          <p:nvPr/>
        </p:nvSpPr>
        <p:spPr>
          <a:xfrm>
            <a:off x="5076447" y="5014509"/>
            <a:ext cx="222063" cy="183777"/>
          </a:xfrm>
          <a:custGeom>
            <a:avLst/>
            <a:gdLst>
              <a:gd name="connsiteX0" fmla="*/ 0 w 259976"/>
              <a:gd name="connsiteY0" fmla="*/ 0 h 251011"/>
              <a:gd name="connsiteX1" fmla="*/ 0 w 259976"/>
              <a:gd name="connsiteY1" fmla="*/ 251011 h 251011"/>
              <a:gd name="connsiteX2" fmla="*/ 259976 w 259976"/>
              <a:gd name="connsiteY2" fmla="*/ 251011 h 251011"/>
              <a:gd name="connsiteX3" fmla="*/ 224117 w 259976"/>
              <a:gd name="connsiteY3" fmla="*/ 134470 h 251011"/>
              <a:gd name="connsiteX4" fmla="*/ 170329 w 259976"/>
              <a:gd name="connsiteY4" fmla="*/ 53788 h 251011"/>
              <a:gd name="connsiteX5" fmla="*/ 98611 w 259976"/>
              <a:gd name="connsiteY5" fmla="*/ 8964 h 251011"/>
              <a:gd name="connsiteX6" fmla="*/ 0 w 259976"/>
              <a:gd name="connsiteY6" fmla="*/ 0 h 251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9976" h="251011">
                <a:moveTo>
                  <a:pt x="0" y="0"/>
                </a:moveTo>
                <a:lnTo>
                  <a:pt x="0" y="251011"/>
                </a:lnTo>
                <a:lnTo>
                  <a:pt x="259976" y="251011"/>
                </a:lnTo>
                <a:lnTo>
                  <a:pt x="224117" y="134470"/>
                </a:lnTo>
                <a:lnTo>
                  <a:pt x="170329" y="53788"/>
                </a:lnTo>
                <a:lnTo>
                  <a:pt x="98611" y="896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dirty="0"/>
          </a:p>
        </p:txBody>
      </p:sp>
      <p:grpSp>
        <p:nvGrpSpPr>
          <p:cNvPr id="38" name="그룹 37"/>
          <p:cNvGrpSpPr/>
          <p:nvPr/>
        </p:nvGrpSpPr>
        <p:grpSpPr>
          <a:xfrm>
            <a:off x="5877370" y="3903587"/>
            <a:ext cx="672353" cy="731433"/>
            <a:chOff x="2658035" y="1766047"/>
            <a:chExt cx="672353" cy="731433"/>
          </a:xfrm>
        </p:grpSpPr>
        <p:pic>
          <p:nvPicPr>
            <p:cNvPr id="39" name="그림 38" descr="... 1,280 × 1,024 pixels, file size: 5.01 MB, MIME type: image/&lt;strong&gt;png&lt;/strong&gt;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58035" y="1766047"/>
              <a:ext cx="672353" cy="537882"/>
            </a:xfrm>
            <a:prstGeom prst="rect">
              <a:avLst/>
            </a:prstGeom>
          </p:spPr>
        </p:pic>
        <p:sp>
          <p:nvSpPr>
            <p:cNvPr id="40" name="TextBox 39"/>
            <p:cNvSpPr txBox="1"/>
            <p:nvPr/>
          </p:nvSpPr>
          <p:spPr>
            <a:xfrm>
              <a:off x="2787263" y="2266648"/>
              <a:ext cx="41389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900" dirty="0" smtClean="0"/>
                <a:t>WIFI</a:t>
              </a:r>
              <a:endParaRPr lang="ko-KR" altLang="en-US" sz="900" dirty="0"/>
            </a:p>
          </p:txBody>
        </p:sp>
      </p:grpSp>
      <p:grpSp>
        <p:nvGrpSpPr>
          <p:cNvPr id="51" name="그룹 50"/>
          <p:cNvGrpSpPr/>
          <p:nvPr/>
        </p:nvGrpSpPr>
        <p:grpSpPr>
          <a:xfrm>
            <a:off x="2258245" y="5011740"/>
            <a:ext cx="1457207" cy="791663"/>
            <a:chOff x="1662511" y="4927819"/>
            <a:chExt cx="1457207" cy="791663"/>
          </a:xfrm>
        </p:grpSpPr>
        <p:sp>
          <p:nvSpPr>
            <p:cNvPr id="47" name="모서리가 둥근 직사각형 46"/>
            <p:cNvSpPr/>
            <p:nvPr/>
          </p:nvSpPr>
          <p:spPr>
            <a:xfrm>
              <a:off x="1823747" y="4998968"/>
              <a:ext cx="45719" cy="518238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 dirty="0"/>
            </a:p>
          </p:txBody>
        </p:sp>
        <p:sp>
          <p:nvSpPr>
            <p:cNvPr id="48" name="모서리가 둥근 직사각형 47"/>
            <p:cNvSpPr/>
            <p:nvPr/>
          </p:nvSpPr>
          <p:spPr>
            <a:xfrm>
              <a:off x="2090132" y="4927819"/>
              <a:ext cx="45719" cy="518238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 dirty="0"/>
            </a:p>
          </p:txBody>
        </p:sp>
        <p:sp>
          <p:nvSpPr>
            <p:cNvPr id="49" name="모서리가 둥근 직사각형 48"/>
            <p:cNvSpPr/>
            <p:nvPr/>
          </p:nvSpPr>
          <p:spPr>
            <a:xfrm>
              <a:off x="2547263" y="4990572"/>
              <a:ext cx="45719" cy="518238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 dirty="0"/>
            </a:p>
          </p:txBody>
        </p:sp>
        <p:sp>
          <p:nvSpPr>
            <p:cNvPr id="50" name="모서리가 둥근 직사각형 49"/>
            <p:cNvSpPr/>
            <p:nvPr/>
          </p:nvSpPr>
          <p:spPr>
            <a:xfrm>
              <a:off x="2805130" y="4939291"/>
              <a:ext cx="45719" cy="518238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 dirty="0"/>
            </a:p>
          </p:txBody>
        </p:sp>
        <p:sp>
          <p:nvSpPr>
            <p:cNvPr id="42" name="순서도: 병합 41"/>
            <p:cNvSpPr/>
            <p:nvPr/>
          </p:nvSpPr>
          <p:spPr>
            <a:xfrm>
              <a:off x="1712505" y="5504329"/>
              <a:ext cx="250766" cy="215153"/>
            </a:xfrm>
            <a:prstGeom prst="flowChartMerg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 dirty="0"/>
            </a:p>
          </p:txBody>
        </p:sp>
        <p:sp>
          <p:nvSpPr>
            <p:cNvPr id="43" name="순서도: 병합 42"/>
            <p:cNvSpPr/>
            <p:nvPr/>
          </p:nvSpPr>
          <p:spPr>
            <a:xfrm>
              <a:off x="2437383" y="5504329"/>
              <a:ext cx="250766" cy="215153"/>
            </a:xfrm>
            <a:prstGeom prst="flowChartMerg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 dirty="0"/>
            </a:p>
          </p:txBody>
        </p:sp>
        <p:sp>
          <p:nvSpPr>
            <p:cNvPr id="44" name="순서도: 병합 43"/>
            <p:cNvSpPr/>
            <p:nvPr/>
          </p:nvSpPr>
          <p:spPr>
            <a:xfrm>
              <a:off x="1995195" y="5422507"/>
              <a:ext cx="220748" cy="189398"/>
            </a:xfrm>
            <a:prstGeom prst="flowChartMerg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 dirty="0"/>
            </a:p>
          </p:txBody>
        </p:sp>
        <p:sp>
          <p:nvSpPr>
            <p:cNvPr id="45" name="순서도: 병합 44"/>
            <p:cNvSpPr/>
            <p:nvPr/>
          </p:nvSpPr>
          <p:spPr>
            <a:xfrm>
              <a:off x="2721651" y="5422507"/>
              <a:ext cx="220748" cy="189398"/>
            </a:xfrm>
            <a:prstGeom prst="flowChartMerg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 dirty="0"/>
            </a:p>
          </p:txBody>
        </p:sp>
        <p:sp>
          <p:nvSpPr>
            <p:cNvPr id="46" name="모서리가 둥근 직사각형 45"/>
            <p:cNvSpPr/>
            <p:nvPr/>
          </p:nvSpPr>
          <p:spPr>
            <a:xfrm>
              <a:off x="1662511" y="4930588"/>
              <a:ext cx="1457207" cy="91888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 dirty="0"/>
            </a:p>
          </p:txBody>
        </p:sp>
      </p:grpSp>
      <p:sp>
        <p:nvSpPr>
          <p:cNvPr id="52" name="타원 51"/>
          <p:cNvSpPr/>
          <p:nvPr/>
        </p:nvSpPr>
        <p:spPr>
          <a:xfrm>
            <a:off x="2063076" y="5184598"/>
            <a:ext cx="115396" cy="1153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dirty="0"/>
          </a:p>
        </p:txBody>
      </p:sp>
      <p:sp>
        <p:nvSpPr>
          <p:cNvPr id="53" name="타원 52"/>
          <p:cNvSpPr/>
          <p:nvPr/>
        </p:nvSpPr>
        <p:spPr>
          <a:xfrm>
            <a:off x="2063076" y="5382915"/>
            <a:ext cx="115396" cy="1153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dirty="0"/>
          </a:p>
        </p:txBody>
      </p:sp>
      <p:sp>
        <p:nvSpPr>
          <p:cNvPr id="54" name="타원 53"/>
          <p:cNvSpPr/>
          <p:nvPr/>
        </p:nvSpPr>
        <p:spPr>
          <a:xfrm>
            <a:off x="2063076" y="5580430"/>
            <a:ext cx="115396" cy="1153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dirty="0"/>
          </a:p>
        </p:txBody>
      </p:sp>
      <p:sp>
        <p:nvSpPr>
          <p:cNvPr id="55" name="타원 54"/>
          <p:cNvSpPr/>
          <p:nvPr/>
        </p:nvSpPr>
        <p:spPr>
          <a:xfrm>
            <a:off x="2063076" y="5773333"/>
            <a:ext cx="115396" cy="1153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dirty="0"/>
          </a:p>
        </p:txBody>
      </p:sp>
      <p:grpSp>
        <p:nvGrpSpPr>
          <p:cNvPr id="62" name="그룹 61"/>
          <p:cNvGrpSpPr/>
          <p:nvPr/>
        </p:nvGrpSpPr>
        <p:grpSpPr>
          <a:xfrm>
            <a:off x="3715452" y="5025716"/>
            <a:ext cx="1211730" cy="1343372"/>
            <a:chOff x="3119718" y="4941795"/>
            <a:chExt cx="1211730" cy="1343372"/>
          </a:xfrm>
        </p:grpSpPr>
        <p:sp>
          <p:nvSpPr>
            <p:cNvPr id="56" name="순서도: 직접 액세스 저장소 55"/>
            <p:cNvSpPr/>
            <p:nvPr/>
          </p:nvSpPr>
          <p:spPr>
            <a:xfrm rot="16200000">
              <a:off x="3476361" y="5430080"/>
              <a:ext cx="915310" cy="794864"/>
            </a:xfrm>
            <a:prstGeom prst="flowChartMagneticDrum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 dirty="0"/>
            </a:p>
          </p:txBody>
        </p:sp>
        <p:sp>
          <p:nvSpPr>
            <p:cNvPr id="59" name="직사각형 58"/>
            <p:cNvSpPr/>
            <p:nvPr/>
          </p:nvSpPr>
          <p:spPr>
            <a:xfrm>
              <a:off x="3119718" y="4941795"/>
              <a:ext cx="853142" cy="1315330"/>
            </a:xfrm>
            <a:custGeom>
              <a:avLst/>
              <a:gdLst>
                <a:gd name="connsiteX0" fmla="*/ 0 w 1211730"/>
                <a:gd name="connsiteY0" fmla="*/ 0 h 78201"/>
                <a:gd name="connsiteX1" fmla="*/ 1211730 w 1211730"/>
                <a:gd name="connsiteY1" fmla="*/ 0 h 78201"/>
                <a:gd name="connsiteX2" fmla="*/ 1211730 w 1211730"/>
                <a:gd name="connsiteY2" fmla="*/ 78201 h 78201"/>
                <a:gd name="connsiteX3" fmla="*/ 0 w 1211730"/>
                <a:gd name="connsiteY3" fmla="*/ 78201 h 78201"/>
                <a:gd name="connsiteX4" fmla="*/ 0 w 1211730"/>
                <a:gd name="connsiteY4" fmla="*/ 0 h 78201"/>
                <a:gd name="connsiteX0" fmla="*/ 0 w 1211730"/>
                <a:gd name="connsiteY0" fmla="*/ 0 h 1234648"/>
                <a:gd name="connsiteX1" fmla="*/ 1211730 w 1211730"/>
                <a:gd name="connsiteY1" fmla="*/ 0 h 1234648"/>
                <a:gd name="connsiteX2" fmla="*/ 853142 w 1211730"/>
                <a:gd name="connsiteY2" fmla="*/ 1234648 h 1234648"/>
                <a:gd name="connsiteX3" fmla="*/ 0 w 1211730"/>
                <a:gd name="connsiteY3" fmla="*/ 78201 h 1234648"/>
                <a:gd name="connsiteX4" fmla="*/ 0 w 1211730"/>
                <a:gd name="connsiteY4" fmla="*/ 0 h 1234648"/>
                <a:gd name="connsiteX0" fmla="*/ 0 w 853142"/>
                <a:gd name="connsiteY0" fmla="*/ 0 h 1234648"/>
                <a:gd name="connsiteX1" fmla="*/ 835212 w 853142"/>
                <a:gd name="connsiteY1" fmla="*/ 1120589 h 1234648"/>
                <a:gd name="connsiteX2" fmla="*/ 853142 w 853142"/>
                <a:gd name="connsiteY2" fmla="*/ 1234648 h 1234648"/>
                <a:gd name="connsiteX3" fmla="*/ 0 w 853142"/>
                <a:gd name="connsiteY3" fmla="*/ 78201 h 1234648"/>
                <a:gd name="connsiteX4" fmla="*/ 0 w 853142"/>
                <a:gd name="connsiteY4" fmla="*/ 0 h 1234648"/>
                <a:gd name="connsiteX0" fmla="*/ 8965 w 853142"/>
                <a:gd name="connsiteY0" fmla="*/ 0 h 1315330"/>
                <a:gd name="connsiteX1" fmla="*/ 835212 w 853142"/>
                <a:gd name="connsiteY1" fmla="*/ 1201271 h 1315330"/>
                <a:gd name="connsiteX2" fmla="*/ 853142 w 853142"/>
                <a:gd name="connsiteY2" fmla="*/ 1315330 h 1315330"/>
                <a:gd name="connsiteX3" fmla="*/ 0 w 853142"/>
                <a:gd name="connsiteY3" fmla="*/ 158883 h 1315330"/>
                <a:gd name="connsiteX4" fmla="*/ 8965 w 853142"/>
                <a:gd name="connsiteY4" fmla="*/ 0 h 1315330"/>
                <a:gd name="connsiteX0" fmla="*/ 8965 w 853142"/>
                <a:gd name="connsiteY0" fmla="*/ 0 h 1315330"/>
                <a:gd name="connsiteX1" fmla="*/ 835212 w 853142"/>
                <a:gd name="connsiteY1" fmla="*/ 1201271 h 1315330"/>
                <a:gd name="connsiteX2" fmla="*/ 853142 w 853142"/>
                <a:gd name="connsiteY2" fmla="*/ 1315330 h 1315330"/>
                <a:gd name="connsiteX3" fmla="*/ 0 w 853142"/>
                <a:gd name="connsiteY3" fmla="*/ 87166 h 1315330"/>
                <a:gd name="connsiteX4" fmla="*/ 8965 w 853142"/>
                <a:gd name="connsiteY4" fmla="*/ 0 h 1315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3142" h="1315330">
                  <a:moveTo>
                    <a:pt x="8965" y="0"/>
                  </a:moveTo>
                  <a:lnTo>
                    <a:pt x="835212" y="1201271"/>
                  </a:lnTo>
                  <a:lnTo>
                    <a:pt x="853142" y="1315330"/>
                  </a:lnTo>
                  <a:lnTo>
                    <a:pt x="0" y="87166"/>
                  </a:lnTo>
                  <a:lnTo>
                    <a:pt x="8965" y="0"/>
                  </a:lnTo>
                  <a:close/>
                </a:path>
              </a:pathLst>
            </a:cu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 dirty="0"/>
            </a:p>
          </p:txBody>
        </p:sp>
      </p:grpSp>
      <p:grpSp>
        <p:nvGrpSpPr>
          <p:cNvPr id="61" name="그룹 60"/>
          <p:cNvGrpSpPr/>
          <p:nvPr/>
        </p:nvGrpSpPr>
        <p:grpSpPr>
          <a:xfrm>
            <a:off x="1115688" y="5014509"/>
            <a:ext cx="1165411" cy="1354579"/>
            <a:chOff x="519954" y="4930588"/>
            <a:chExt cx="1165411" cy="1354579"/>
          </a:xfrm>
        </p:grpSpPr>
        <p:sp>
          <p:nvSpPr>
            <p:cNvPr id="41" name="순서도: 직접 액세스 저장소 40"/>
            <p:cNvSpPr/>
            <p:nvPr/>
          </p:nvSpPr>
          <p:spPr>
            <a:xfrm rot="16200000">
              <a:off x="459731" y="5430080"/>
              <a:ext cx="915310" cy="794864"/>
            </a:xfrm>
            <a:prstGeom prst="flowChartMagneticDrum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 dirty="0"/>
            </a:p>
          </p:txBody>
        </p:sp>
        <p:sp>
          <p:nvSpPr>
            <p:cNvPr id="60" name="자유형 59"/>
            <p:cNvSpPr/>
            <p:nvPr/>
          </p:nvSpPr>
          <p:spPr>
            <a:xfrm>
              <a:off x="1272988" y="4930588"/>
              <a:ext cx="412377" cy="1201271"/>
            </a:xfrm>
            <a:custGeom>
              <a:avLst/>
              <a:gdLst>
                <a:gd name="connsiteX0" fmla="*/ 0 w 412377"/>
                <a:gd name="connsiteY0" fmla="*/ 1156447 h 1201271"/>
                <a:gd name="connsiteX1" fmla="*/ 358588 w 412377"/>
                <a:gd name="connsiteY1" fmla="*/ 1156447 h 1201271"/>
                <a:gd name="connsiteX2" fmla="*/ 358588 w 412377"/>
                <a:gd name="connsiteY2" fmla="*/ 0 h 1201271"/>
                <a:gd name="connsiteX3" fmla="*/ 412377 w 412377"/>
                <a:gd name="connsiteY3" fmla="*/ 0 h 1201271"/>
                <a:gd name="connsiteX4" fmla="*/ 412377 w 412377"/>
                <a:gd name="connsiteY4" fmla="*/ 1201271 h 1201271"/>
                <a:gd name="connsiteX5" fmla="*/ 17930 w 412377"/>
                <a:gd name="connsiteY5" fmla="*/ 1201271 h 1201271"/>
                <a:gd name="connsiteX6" fmla="*/ 0 w 412377"/>
                <a:gd name="connsiteY6" fmla="*/ 1156447 h 1201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12377" h="1201271">
                  <a:moveTo>
                    <a:pt x="0" y="1156447"/>
                  </a:moveTo>
                  <a:lnTo>
                    <a:pt x="358588" y="1156447"/>
                  </a:lnTo>
                  <a:lnTo>
                    <a:pt x="358588" y="0"/>
                  </a:lnTo>
                  <a:lnTo>
                    <a:pt x="412377" y="0"/>
                  </a:lnTo>
                  <a:lnTo>
                    <a:pt x="412377" y="1201271"/>
                  </a:lnTo>
                  <a:lnTo>
                    <a:pt x="17930" y="1201271"/>
                  </a:lnTo>
                  <a:lnTo>
                    <a:pt x="0" y="1156447"/>
                  </a:lnTo>
                  <a:close/>
                </a:path>
              </a:pathLst>
            </a:cu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 dirty="0"/>
            </a:p>
          </p:txBody>
        </p:sp>
      </p:grpSp>
      <p:sp>
        <p:nvSpPr>
          <p:cNvPr id="63" name="TextBox 62"/>
          <p:cNvSpPr txBox="1"/>
          <p:nvPr/>
        </p:nvSpPr>
        <p:spPr>
          <a:xfrm>
            <a:off x="1289560" y="5888729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dirty="0" smtClean="0">
                <a:solidFill>
                  <a:schemeClr val="bg1"/>
                </a:solidFill>
              </a:rPr>
              <a:t>물통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4243310" y="5888729"/>
            <a:ext cx="56938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dirty="0" err="1" smtClean="0">
                <a:solidFill>
                  <a:schemeClr val="bg1"/>
                </a:solidFill>
              </a:rPr>
              <a:t>사료통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57" name="타원 56"/>
          <p:cNvSpPr/>
          <p:nvPr/>
        </p:nvSpPr>
        <p:spPr>
          <a:xfrm>
            <a:off x="4869484" y="6195995"/>
            <a:ext cx="115396" cy="1153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dirty="0"/>
          </a:p>
        </p:txBody>
      </p:sp>
      <p:sp>
        <p:nvSpPr>
          <p:cNvPr id="58" name="타원 57"/>
          <p:cNvSpPr/>
          <p:nvPr/>
        </p:nvSpPr>
        <p:spPr>
          <a:xfrm>
            <a:off x="4501038" y="6294030"/>
            <a:ext cx="115396" cy="1153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dirty="0"/>
          </a:p>
        </p:txBody>
      </p:sp>
      <p:sp>
        <p:nvSpPr>
          <p:cNvPr id="65" name="설명선 1 64"/>
          <p:cNvSpPr/>
          <p:nvPr/>
        </p:nvSpPr>
        <p:spPr>
          <a:xfrm>
            <a:off x="4203350" y="6541898"/>
            <a:ext cx="764239" cy="188259"/>
          </a:xfrm>
          <a:prstGeom prst="borderCallout1">
            <a:avLst>
              <a:gd name="adj1" fmla="val -297"/>
              <a:gd name="adj2" fmla="val 47972"/>
              <a:gd name="adj3" fmla="val -87500"/>
              <a:gd name="adj4" fmla="val 46125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000" dirty="0" err="1" smtClean="0"/>
              <a:t>사료모터</a:t>
            </a:r>
            <a:endParaRPr lang="ko-KR" altLang="en-US" sz="1000" dirty="0"/>
          </a:p>
        </p:txBody>
      </p:sp>
      <p:pic>
        <p:nvPicPr>
          <p:cNvPr id="66" name="그림 65" descr="무료 벡터 그래픽: &lt;strong&gt;닭&lt;/strong&gt;고기, 버드, 걷기, 브라운, 레드 ...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5175" y="5831420"/>
            <a:ext cx="260003" cy="232550"/>
          </a:xfrm>
          <a:prstGeom prst="rect">
            <a:avLst/>
          </a:prstGeom>
        </p:spPr>
      </p:pic>
      <p:pic>
        <p:nvPicPr>
          <p:cNvPr id="68" name="그림 67" descr="Free vector graphic: Rooster, Cockerel, Cock, Male - Free Image on ...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026" y="5751072"/>
            <a:ext cx="220680" cy="203095"/>
          </a:xfrm>
          <a:prstGeom prst="rect">
            <a:avLst/>
          </a:prstGeom>
        </p:spPr>
      </p:pic>
      <p:pic>
        <p:nvPicPr>
          <p:cNvPr id="69" name="그림 68" descr="무료 벡터 그래픽: 동물, &lt;strong&gt;닭&lt;/strong&gt;, 수탉, 팜, Hahn - Pixabay의 ...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235" y="5969504"/>
            <a:ext cx="285705" cy="270312"/>
          </a:xfrm>
          <a:prstGeom prst="rect">
            <a:avLst/>
          </a:prstGeom>
        </p:spPr>
      </p:pic>
      <p:sp>
        <p:nvSpPr>
          <p:cNvPr id="70" name="설명선 1 69"/>
          <p:cNvSpPr/>
          <p:nvPr/>
        </p:nvSpPr>
        <p:spPr>
          <a:xfrm>
            <a:off x="5100704" y="6238853"/>
            <a:ext cx="764239" cy="188259"/>
          </a:xfrm>
          <a:prstGeom prst="borderCallout1">
            <a:avLst>
              <a:gd name="adj1" fmla="val 37798"/>
              <a:gd name="adj2" fmla="val 1051"/>
              <a:gd name="adj3" fmla="val 12500"/>
              <a:gd name="adj4" fmla="val -19564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000" dirty="0" err="1" smtClean="0"/>
              <a:t>로드셀</a:t>
            </a:r>
            <a:endParaRPr lang="ko-KR" altLang="en-US" sz="1000" dirty="0"/>
          </a:p>
        </p:txBody>
      </p:sp>
      <p:sp>
        <p:nvSpPr>
          <p:cNvPr id="71" name="설명선 1 70"/>
          <p:cNvSpPr/>
          <p:nvPr/>
        </p:nvSpPr>
        <p:spPr>
          <a:xfrm>
            <a:off x="71751" y="5826890"/>
            <a:ext cx="963974" cy="217235"/>
          </a:xfrm>
          <a:prstGeom prst="borderCallout1">
            <a:avLst>
              <a:gd name="adj1" fmla="val 4788"/>
              <a:gd name="adj2" fmla="val 70081"/>
              <a:gd name="adj3" fmla="val -89072"/>
              <a:gd name="adj4" fmla="val 109195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000" dirty="0" err="1" smtClean="0"/>
              <a:t>플로트스위치</a:t>
            </a:r>
            <a:endParaRPr lang="ko-KR" altLang="en-US" sz="1000" dirty="0"/>
          </a:p>
        </p:txBody>
      </p:sp>
      <p:sp>
        <p:nvSpPr>
          <p:cNvPr id="72" name="타원 71"/>
          <p:cNvSpPr/>
          <p:nvPr/>
        </p:nvSpPr>
        <p:spPr>
          <a:xfrm>
            <a:off x="1082445" y="5567985"/>
            <a:ext cx="115396" cy="1153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dirty="0"/>
          </a:p>
        </p:txBody>
      </p:sp>
      <p:sp>
        <p:nvSpPr>
          <p:cNvPr id="73" name="타원 72"/>
          <p:cNvSpPr/>
          <p:nvPr/>
        </p:nvSpPr>
        <p:spPr>
          <a:xfrm>
            <a:off x="1860165" y="6119340"/>
            <a:ext cx="115396" cy="1153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dirty="0"/>
          </a:p>
        </p:txBody>
      </p:sp>
      <p:sp>
        <p:nvSpPr>
          <p:cNvPr id="74" name="설명선 1 73"/>
          <p:cNvSpPr/>
          <p:nvPr/>
        </p:nvSpPr>
        <p:spPr>
          <a:xfrm>
            <a:off x="1588576" y="6389258"/>
            <a:ext cx="764239" cy="188259"/>
          </a:xfrm>
          <a:prstGeom prst="borderCallout1">
            <a:avLst>
              <a:gd name="adj1" fmla="val -297"/>
              <a:gd name="adj2" fmla="val 47972"/>
              <a:gd name="adj3" fmla="val -87500"/>
              <a:gd name="adj4" fmla="val 46125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000" dirty="0" smtClean="0"/>
              <a:t>펌프</a:t>
            </a:r>
            <a:endParaRPr lang="ko-KR" altLang="en-US" sz="1000" dirty="0"/>
          </a:p>
        </p:txBody>
      </p:sp>
      <p:sp>
        <p:nvSpPr>
          <p:cNvPr id="75" name="타원 74"/>
          <p:cNvSpPr/>
          <p:nvPr/>
        </p:nvSpPr>
        <p:spPr>
          <a:xfrm>
            <a:off x="2528731" y="4935465"/>
            <a:ext cx="115396" cy="1153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dirty="0"/>
          </a:p>
        </p:txBody>
      </p:sp>
      <p:sp>
        <p:nvSpPr>
          <p:cNvPr id="76" name="타원 75"/>
          <p:cNvSpPr/>
          <p:nvPr/>
        </p:nvSpPr>
        <p:spPr>
          <a:xfrm>
            <a:off x="2762477" y="4935465"/>
            <a:ext cx="115396" cy="1153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dirty="0"/>
          </a:p>
        </p:txBody>
      </p:sp>
      <p:sp>
        <p:nvSpPr>
          <p:cNvPr id="77" name="설명선 1 76"/>
          <p:cNvSpPr/>
          <p:nvPr/>
        </p:nvSpPr>
        <p:spPr>
          <a:xfrm>
            <a:off x="2258244" y="4167210"/>
            <a:ext cx="900255" cy="217235"/>
          </a:xfrm>
          <a:prstGeom prst="borderCallout1">
            <a:avLst>
              <a:gd name="adj1" fmla="val 99703"/>
              <a:gd name="adj2" fmla="val 24512"/>
              <a:gd name="adj3" fmla="val 364868"/>
              <a:gd name="adj4" fmla="val 35398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000" dirty="0" smtClean="0"/>
              <a:t>조명 제어</a:t>
            </a:r>
            <a:endParaRPr lang="ko-KR" altLang="en-US" sz="1000" dirty="0"/>
          </a:p>
        </p:txBody>
      </p:sp>
      <p:sp>
        <p:nvSpPr>
          <p:cNvPr id="78" name="설명선 1 77"/>
          <p:cNvSpPr/>
          <p:nvPr/>
        </p:nvSpPr>
        <p:spPr>
          <a:xfrm>
            <a:off x="967182" y="4069508"/>
            <a:ext cx="1157734" cy="217235"/>
          </a:xfrm>
          <a:prstGeom prst="borderCallout1">
            <a:avLst>
              <a:gd name="adj1" fmla="val 91450"/>
              <a:gd name="adj2" fmla="val 75618"/>
              <a:gd name="adj3" fmla="val 538191"/>
              <a:gd name="adj4" fmla="val 97345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000" dirty="0" smtClean="0"/>
              <a:t>암모니아</a:t>
            </a:r>
            <a:r>
              <a:rPr lang="en-US" altLang="ko-KR" sz="1000" dirty="0" smtClean="0"/>
              <a:t>/Co2</a:t>
            </a:r>
            <a:endParaRPr lang="ko-KR" altLang="en-US" sz="1000" dirty="0"/>
          </a:p>
        </p:txBody>
      </p:sp>
      <p:sp>
        <p:nvSpPr>
          <p:cNvPr id="79" name="이등변 삼각형 78"/>
          <p:cNvSpPr/>
          <p:nvPr/>
        </p:nvSpPr>
        <p:spPr>
          <a:xfrm>
            <a:off x="1730705" y="4486499"/>
            <a:ext cx="2438665" cy="525241"/>
          </a:xfrm>
          <a:prstGeom prst="triangle">
            <a:avLst/>
          </a:prstGeom>
          <a:solidFill>
            <a:schemeClr val="accent1">
              <a:alpha val="4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dirty="0"/>
          </a:p>
        </p:txBody>
      </p:sp>
      <p:sp>
        <p:nvSpPr>
          <p:cNvPr id="80" name="설명선 1 79"/>
          <p:cNvSpPr/>
          <p:nvPr/>
        </p:nvSpPr>
        <p:spPr>
          <a:xfrm>
            <a:off x="3430629" y="4044477"/>
            <a:ext cx="1157734" cy="217235"/>
          </a:xfrm>
          <a:prstGeom prst="borderCallout1">
            <a:avLst>
              <a:gd name="adj1" fmla="val 99703"/>
              <a:gd name="adj2" fmla="val 24512"/>
              <a:gd name="adj3" fmla="val 406135"/>
              <a:gd name="adj4" fmla="val -17256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000" err="1" smtClean="0"/>
              <a:t>온도조절용</a:t>
            </a:r>
            <a:r>
              <a:rPr lang="ko-KR" altLang="en-US" sz="1000" dirty="0" smtClean="0"/>
              <a:t> 히터</a:t>
            </a:r>
            <a:endParaRPr lang="ko-KR" altLang="en-US" sz="1000" dirty="0"/>
          </a:p>
        </p:txBody>
      </p:sp>
      <p:sp>
        <p:nvSpPr>
          <p:cNvPr id="81" name="설명선 1 80"/>
          <p:cNvSpPr/>
          <p:nvPr/>
        </p:nvSpPr>
        <p:spPr>
          <a:xfrm>
            <a:off x="758188" y="4513877"/>
            <a:ext cx="1008481" cy="384633"/>
          </a:xfrm>
          <a:prstGeom prst="borderCallout1">
            <a:avLst>
              <a:gd name="adj1" fmla="val 95576"/>
              <a:gd name="adj2" fmla="val 96515"/>
              <a:gd name="adj3" fmla="val 239433"/>
              <a:gd name="adj4" fmla="val 133863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000" dirty="0" smtClean="0"/>
              <a:t>실</a:t>
            </a:r>
            <a:r>
              <a:rPr lang="en-US" altLang="ko-KR" sz="1000" dirty="0" smtClean="0"/>
              <a:t>.</a:t>
            </a:r>
            <a:r>
              <a:rPr lang="ko-KR" altLang="en-US" sz="1000" dirty="0" smtClean="0"/>
              <a:t>내외</a:t>
            </a:r>
            <a:endParaRPr lang="en-US" altLang="ko-KR" sz="1000" dirty="0" smtClean="0"/>
          </a:p>
          <a:p>
            <a:pPr algn="ctr"/>
            <a:r>
              <a:rPr lang="ko-KR" altLang="en-US" sz="1000" dirty="0" smtClean="0"/>
              <a:t>온도 모니터링</a:t>
            </a:r>
            <a:endParaRPr lang="ko-KR" altLang="en-US" sz="1000" dirty="0"/>
          </a:p>
        </p:txBody>
      </p:sp>
      <p:sp>
        <p:nvSpPr>
          <p:cNvPr id="82" name="설명선 1 81"/>
          <p:cNvSpPr/>
          <p:nvPr/>
        </p:nvSpPr>
        <p:spPr>
          <a:xfrm>
            <a:off x="406703" y="4951945"/>
            <a:ext cx="1008481" cy="217235"/>
          </a:xfrm>
          <a:prstGeom prst="borderCallout1">
            <a:avLst>
              <a:gd name="adj1" fmla="val 103829"/>
              <a:gd name="adj2" fmla="val 101849"/>
              <a:gd name="adj3" fmla="val 298839"/>
              <a:gd name="adj4" fmla="val 169420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000" smtClean="0"/>
              <a:t>습도센서</a:t>
            </a:r>
            <a:endParaRPr lang="ko-KR" altLang="en-US" sz="1000" dirty="0"/>
          </a:p>
        </p:txBody>
      </p:sp>
      <p:sp>
        <p:nvSpPr>
          <p:cNvPr id="83" name="설명선 1 82"/>
          <p:cNvSpPr/>
          <p:nvPr/>
        </p:nvSpPr>
        <p:spPr>
          <a:xfrm>
            <a:off x="2495849" y="6377792"/>
            <a:ext cx="1219603" cy="411201"/>
          </a:xfrm>
          <a:prstGeom prst="borderCallout1">
            <a:avLst>
              <a:gd name="adj1" fmla="val 8914"/>
              <a:gd name="adj2" fmla="val 9400"/>
              <a:gd name="adj3" fmla="val -133847"/>
              <a:gd name="adj4" fmla="val -32281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000" dirty="0" err="1" smtClean="0"/>
              <a:t>컨트롤박스</a:t>
            </a:r>
            <a:endParaRPr lang="en-US" altLang="ko-KR" sz="1000" dirty="0" smtClean="0"/>
          </a:p>
          <a:p>
            <a:pPr algn="ctr"/>
            <a:r>
              <a:rPr lang="en-US" altLang="ko-KR" sz="1000" dirty="0" smtClean="0"/>
              <a:t>(</a:t>
            </a:r>
            <a:r>
              <a:rPr lang="ko-KR" altLang="en-US" sz="1000" dirty="0" smtClean="0"/>
              <a:t>수압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통수 표시</a:t>
            </a:r>
            <a:r>
              <a:rPr lang="en-US" altLang="ko-KR" sz="1000" dirty="0" smtClean="0"/>
              <a:t>)</a:t>
            </a:r>
            <a:endParaRPr lang="ko-KR" altLang="en-US" sz="1000" dirty="0"/>
          </a:p>
        </p:txBody>
      </p:sp>
      <p:sp>
        <p:nvSpPr>
          <p:cNvPr id="84" name="순서도: 직접 액세스 저장소 83"/>
          <p:cNvSpPr/>
          <p:nvPr/>
        </p:nvSpPr>
        <p:spPr>
          <a:xfrm>
            <a:off x="6211487" y="4882278"/>
            <a:ext cx="166481" cy="286902"/>
          </a:xfrm>
          <a:prstGeom prst="flowChartMagneticDrum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dirty="0"/>
          </a:p>
        </p:txBody>
      </p:sp>
      <p:sp>
        <p:nvSpPr>
          <p:cNvPr id="85" name="설명선 1 84"/>
          <p:cNvSpPr/>
          <p:nvPr/>
        </p:nvSpPr>
        <p:spPr>
          <a:xfrm>
            <a:off x="5874375" y="5252103"/>
            <a:ext cx="1157734" cy="217235"/>
          </a:xfrm>
          <a:prstGeom prst="borderCallout1">
            <a:avLst>
              <a:gd name="adj1" fmla="val -3465"/>
              <a:gd name="adj2" fmla="val 21415"/>
              <a:gd name="adj3" fmla="val -68439"/>
              <a:gd name="adj4" fmla="val 34624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000" dirty="0" err="1" smtClean="0"/>
              <a:t>실내환기팬</a:t>
            </a:r>
            <a:endParaRPr lang="ko-KR" altLang="en-US" sz="1000" dirty="0"/>
          </a:p>
        </p:txBody>
      </p:sp>
      <p:sp>
        <p:nvSpPr>
          <p:cNvPr id="86" name="설명선 1 85"/>
          <p:cNvSpPr/>
          <p:nvPr/>
        </p:nvSpPr>
        <p:spPr>
          <a:xfrm>
            <a:off x="5588798" y="5484113"/>
            <a:ext cx="1157734" cy="217235"/>
          </a:xfrm>
          <a:prstGeom prst="borderCallout1">
            <a:avLst>
              <a:gd name="adj1" fmla="val 41929"/>
              <a:gd name="adj2" fmla="val -1815"/>
              <a:gd name="adj3" fmla="val -2411"/>
              <a:gd name="adj4" fmla="val -37389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000" dirty="0" err="1" smtClean="0"/>
              <a:t>에어인넷</a:t>
            </a:r>
            <a:endParaRPr lang="ko-KR" altLang="en-US" sz="1000" dirty="0"/>
          </a:p>
        </p:txBody>
      </p:sp>
      <p:sp>
        <p:nvSpPr>
          <p:cNvPr id="91" name="타원 90"/>
          <p:cNvSpPr/>
          <p:nvPr/>
        </p:nvSpPr>
        <p:spPr>
          <a:xfrm>
            <a:off x="3141398" y="4863745"/>
            <a:ext cx="115396" cy="1153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dirty="0"/>
          </a:p>
        </p:txBody>
      </p:sp>
      <p:sp>
        <p:nvSpPr>
          <p:cNvPr id="92" name="타원 91"/>
          <p:cNvSpPr/>
          <p:nvPr/>
        </p:nvSpPr>
        <p:spPr>
          <a:xfrm>
            <a:off x="4775176" y="4491642"/>
            <a:ext cx="115396" cy="1153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dirty="0"/>
          </a:p>
        </p:txBody>
      </p:sp>
      <p:sp>
        <p:nvSpPr>
          <p:cNvPr id="93" name="설명선 1 92"/>
          <p:cNvSpPr/>
          <p:nvPr/>
        </p:nvSpPr>
        <p:spPr>
          <a:xfrm>
            <a:off x="4775176" y="4097798"/>
            <a:ext cx="811327" cy="217235"/>
          </a:xfrm>
          <a:prstGeom prst="borderCallout1">
            <a:avLst>
              <a:gd name="adj1" fmla="val 99703"/>
              <a:gd name="adj2" fmla="val 24512"/>
              <a:gd name="adj3" fmla="val 208052"/>
              <a:gd name="adj4" fmla="val 8158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000" smtClean="0"/>
              <a:t>풍속센서</a:t>
            </a:r>
            <a:endParaRPr lang="ko-KR" altLang="en-US" sz="1000" dirty="0"/>
          </a:p>
        </p:txBody>
      </p:sp>
      <p:sp>
        <p:nvSpPr>
          <p:cNvPr id="96" name="왼쪽/오른쪽 화살표 95"/>
          <p:cNvSpPr/>
          <p:nvPr/>
        </p:nvSpPr>
        <p:spPr>
          <a:xfrm rot="1151499">
            <a:off x="2777891" y="3395624"/>
            <a:ext cx="3182649" cy="281745"/>
          </a:xfrm>
          <a:prstGeom prst="leftRightArrow">
            <a:avLst>
              <a:gd name="adj1" fmla="val 27626"/>
              <a:gd name="adj2" fmla="val 5610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dirty="0"/>
          </a:p>
        </p:txBody>
      </p:sp>
      <p:sp>
        <p:nvSpPr>
          <p:cNvPr id="97" name="왼쪽/오른쪽 화살표 96"/>
          <p:cNvSpPr/>
          <p:nvPr/>
        </p:nvSpPr>
        <p:spPr>
          <a:xfrm rot="719728">
            <a:off x="3144231" y="3066478"/>
            <a:ext cx="4208413" cy="256588"/>
          </a:xfrm>
          <a:prstGeom prst="leftRightArrow">
            <a:avLst>
              <a:gd name="adj1" fmla="val 27626"/>
              <a:gd name="adj2" fmla="val 5610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dirty="0"/>
          </a:p>
        </p:txBody>
      </p:sp>
      <p:sp>
        <p:nvSpPr>
          <p:cNvPr id="99" name="왼쪽/오른쪽 화살표 98"/>
          <p:cNvSpPr/>
          <p:nvPr/>
        </p:nvSpPr>
        <p:spPr>
          <a:xfrm>
            <a:off x="3303779" y="2244337"/>
            <a:ext cx="550909" cy="202894"/>
          </a:xfrm>
          <a:prstGeom prst="left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dirty="0"/>
          </a:p>
        </p:txBody>
      </p:sp>
      <p:sp>
        <p:nvSpPr>
          <p:cNvPr id="100" name="왼쪽/오른쪽 화살표 99"/>
          <p:cNvSpPr/>
          <p:nvPr/>
        </p:nvSpPr>
        <p:spPr>
          <a:xfrm>
            <a:off x="5475070" y="2244337"/>
            <a:ext cx="550909" cy="202894"/>
          </a:xfrm>
          <a:prstGeom prst="left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dirty="0"/>
          </a:p>
        </p:txBody>
      </p:sp>
      <p:cxnSp>
        <p:nvCxnSpPr>
          <p:cNvPr id="102" name="꺾인 연결선 101"/>
          <p:cNvCxnSpPr>
            <a:stCxn id="13" idx="3"/>
            <a:endCxn id="19" idx="1"/>
          </p:cNvCxnSpPr>
          <p:nvPr/>
        </p:nvCxnSpPr>
        <p:spPr>
          <a:xfrm>
            <a:off x="6925027" y="2179171"/>
            <a:ext cx="1281707" cy="50694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TextBox 106"/>
          <p:cNvSpPr txBox="1"/>
          <p:nvPr/>
        </p:nvSpPr>
        <p:spPr>
          <a:xfrm>
            <a:off x="7594217" y="4898510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dirty="0" err="1" smtClean="0"/>
              <a:t>계란선별기</a:t>
            </a:r>
            <a:endParaRPr lang="ko-KR" altLang="en-US" sz="1000" dirty="0"/>
          </a:p>
        </p:txBody>
      </p:sp>
      <p:pic>
        <p:nvPicPr>
          <p:cNvPr id="109" name="그림 108" descr="무료 벡터 그래픽: &lt;strong&gt;닭&lt;/strong&gt;고기, 버드, 걷기, 브라운, 레드 ...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1855" y="3880144"/>
            <a:ext cx="1320033" cy="1180654"/>
          </a:xfrm>
          <a:prstGeom prst="rect">
            <a:avLst/>
          </a:prstGeom>
        </p:spPr>
      </p:pic>
      <p:sp>
        <p:nvSpPr>
          <p:cNvPr id="110" name="TextBox 109"/>
          <p:cNvSpPr txBox="1"/>
          <p:nvPr/>
        </p:nvSpPr>
        <p:spPr>
          <a:xfrm>
            <a:off x="8926576" y="3736178"/>
            <a:ext cx="7425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dirty="0" smtClean="0"/>
              <a:t>양란 활동</a:t>
            </a:r>
            <a:endParaRPr lang="en-US" altLang="ko-KR" sz="1000" dirty="0" smtClean="0"/>
          </a:p>
          <a:p>
            <a:pPr algn="ctr"/>
            <a:r>
              <a:rPr lang="ko-KR" altLang="en-US" sz="1000" dirty="0" smtClean="0"/>
              <a:t>감별 센서</a:t>
            </a:r>
            <a:endParaRPr lang="ko-KR" altLang="en-US" sz="1000" dirty="0"/>
          </a:p>
        </p:txBody>
      </p:sp>
      <p:sp>
        <p:nvSpPr>
          <p:cNvPr id="111" name="타원 110"/>
          <p:cNvSpPr/>
          <p:nvPr/>
        </p:nvSpPr>
        <p:spPr>
          <a:xfrm>
            <a:off x="8816834" y="4882888"/>
            <a:ext cx="115396" cy="1153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dirty="0"/>
          </a:p>
        </p:txBody>
      </p:sp>
      <p:sp>
        <p:nvSpPr>
          <p:cNvPr id="112" name="설명선 1 111"/>
          <p:cNvSpPr/>
          <p:nvPr/>
        </p:nvSpPr>
        <p:spPr>
          <a:xfrm>
            <a:off x="8815895" y="5217698"/>
            <a:ext cx="811327" cy="451233"/>
          </a:xfrm>
          <a:prstGeom prst="borderCallout1">
            <a:avLst>
              <a:gd name="adj1" fmla="val 4788"/>
              <a:gd name="adj2" fmla="val 16777"/>
              <a:gd name="adj3" fmla="val -58052"/>
              <a:gd name="adj4" fmla="val 7053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000" dirty="0" smtClean="0"/>
              <a:t>RFID</a:t>
            </a:r>
            <a:r>
              <a:rPr lang="ko-KR" altLang="en-US" sz="1000" dirty="0" smtClean="0"/>
              <a:t>센서</a:t>
            </a:r>
            <a:endParaRPr lang="en-US" altLang="ko-KR" sz="1000" dirty="0" smtClean="0"/>
          </a:p>
          <a:p>
            <a:pPr algn="ctr"/>
            <a:r>
              <a:rPr lang="ko-KR" altLang="en-US" sz="1000" dirty="0" smtClean="0"/>
              <a:t>활동 관리</a:t>
            </a:r>
            <a:endParaRPr lang="en-US" altLang="ko-KR" sz="1000" dirty="0" smtClean="0"/>
          </a:p>
        </p:txBody>
      </p:sp>
      <p:sp>
        <p:nvSpPr>
          <p:cNvPr id="113" name="타원 112"/>
          <p:cNvSpPr/>
          <p:nvPr/>
        </p:nvSpPr>
        <p:spPr>
          <a:xfrm>
            <a:off x="3046087" y="5083186"/>
            <a:ext cx="115396" cy="1153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dirty="0"/>
          </a:p>
        </p:txBody>
      </p:sp>
      <p:sp>
        <p:nvSpPr>
          <p:cNvPr id="114" name="설명선 1 113"/>
          <p:cNvSpPr/>
          <p:nvPr/>
        </p:nvSpPr>
        <p:spPr>
          <a:xfrm>
            <a:off x="3581898" y="4689174"/>
            <a:ext cx="1255732" cy="217235"/>
          </a:xfrm>
          <a:prstGeom prst="borderCallout1">
            <a:avLst>
              <a:gd name="adj1" fmla="val 95576"/>
              <a:gd name="adj2" fmla="val -561"/>
              <a:gd name="adj3" fmla="val 199799"/>
              <a:gd name="adj4" fmla="val -36400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000" dirty="0" smtClean="0"/>
              <a:t>먹이공급장치 제어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39150346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갈매기형 수장 6"/>
          <p:cNvSpPr/>
          <p:nvPr/>
        </p:nvSpPr>
        <p:spPr>
          <a:xfrm rot="5400000">
            <a:off x="4643717" y="2126877"/>
            <a:ext cx="618563" cy="6136342"/>
          </a:xfrm>
          <a:prstGeom prst="chevron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결과 </a:t>
            </a:r>
            <a:r>
              <a:rPr lang="en-US" altLang="ko-KR" dirty="0">
                <a:solidFill>
                  <a:srgbClr val="FA513B"/>
                </a:solidFill>
              </a:rPr>
              <a:t>/</a:t>
            </a:r>
            <a:endParaRPr lang="ko-KR" altLang="en-US" dirty="0"/>
          </a:p>
        </p:txBody>
      </p:sp>
      <p:sp>
        <p:nvSpPr>
          <p:cNvPr id="4" name="모서리가 둥근 직사각형 3"/>
          <p:cNvSpPr/>
          <p:nvPr/>
        </p:nvSpPr>
        <p:spPr>
          <a:xfrm>
            <a:off x="681037" y="1326776"/>
            <a:ext cx="8543925" cy="3711390"/>
          </a:xfrm>
          <a:prstGeom prst="roundRect">
            <a:avLst>
              <a:gd name="adj" fmla="val 926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20000"/>
              </a:lnSpc>
            </a:pPr>
            <a:r>
              <a:rPr lang="ko-KR" altLang="en-US" sz="1400" dirty="0" err="1"/>
              <a:t>양계농장의</a:t>
            </a:r>
            <a:r>
              <a:rPr lang="ko-KR" altLang="en-US" sz="1400" dirty="0"/>
              <a:t> </a:t>
            </a:r>
            <a:r>
              <a:rPr lang="en-US" altLang="ko-KR" sz="1400" dirty="0"/>
              <a:t>ICT </a:t>
            </a:r>
            <a:r>
              <a:rPr lang="ko-KR" altLang="en-US" sz="1400" dirty="0"/>
              <a:t>시스템의 도입은 양계 농가의 사료소비량의 최소화 등 다양한 경영혁신에 대한 기능을 통해 </a:t>
            </a:r>
            <a:r>
              <a:rPr lang="ko-KR" altLang="en-US" sz="1400" dirty="0" err="1"/>
              <a:t>산란계</a:t>
            </a:r>
            <a:r>
              <a:rPr lang="ko-KR" altLang="en-US" sz="1400" dirty="0"/>
              <a:t> 농장의 생산원가</a:t>
            </a:r>
            <a:r>
              <a:rPr lang="en-US" altLang="ko-KR" sz="1400" dirty="0"/>
              <a:t>, </a:t>
            </a:r>
            <a:r>
              <a:rPr lang="ko-KR" altLang="en-US" sz="1400" dirty="0"/>
              <a:t>경영분석에 최적의 제품을 제공하고 </a:t>
            </a:r>
            <a:r>
              <a:rPr lang="ko-KR" altLang="en-US" sz="1400" dirty="0" err="1"/>
              <a:t>육계농장의</a:t>
            </a:r>
            <a:r>
              <a:rPr lang="ko-KR" altLang="en-US" sz="1400" dirty="0"/>
              <a:t> 경우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계육품질의</a:t>
            </a:r>
            <a:r>
              <a:rPr lang="ko-KR" altLang="en-US" sz="1400" dirty="0"/>
              <a:t> 향상뿐만 아니라 사료의 정확한 계측 및 </a:t>
            </a:r>
            <a:r>
              <a:rPr lang="ko-KR" altLang="en-US" sz="1400" dirty="0" err="1"/>
              <a:t>급이제어를</a:t>
            </a:r>
            <a:r>
              <a:rPr lang="ko-KR" altLang="en-US" sz="1400" dirty="0"/>
              <a:t> 통한 월 </a:t>
            </a:r>
            <a:r>
              <a:rPr lang="ko-KR" altLang="en-US" sz="1400" dirty="0" err="1"/>
              <a:t>사료비</a:t>
            </a:r>
            <a:r>
              <a:rPr lang="ko-KR" altLang="en-US" sz="1400" dirty="0"/>
              <a:t> 등을 절감할 수 있을 것을 확신합니다</a:t>
            </a:r>
            <a:r>
              <a:rPr lang="en-US" altLang="ko-KR" sz="1400" dirty="0" smtClean="0"/>
              <a:t>.</a:t>
            </a:r>
          </a:p>
          <a:p>
            <a:pPr>
              <a:lnSpc>
                <a:spcPct val="120000"/>
              </a:lnSpc>
            </a:pPr>
            <a:endParaRPr lang="en-US" altLang="ko-KR" sz="1400" dirty="0"/>
          </a:p>
          <a:p>
            <a:pPr>
              <a:lnSpc>
                <a:spcPct val="120000"/>
              </a:lnSpc>
            </a:pPr>
            <a:r>
              <a:rPr lang="ko-KR" altLang="en-US" sz="1400" dirty="0"/>
              <a:t>제안 솔루션은 시간당 먹는 양을 측정</a:t>
            </a:r>
            <a:r>
              <a:rPr lang="en-US" altLang="ko-KR" sz="1400" dirty="0"/>
              <a:t>, </a:t>
            </a:r>
            <a:r>
              <a:rPr lang="ko-KR" altLang="en-US" sz="1400" dirty="0"/>
              <a:t>정확한 때에 맞춰 사료를 공급하고 양계장내 온도</a:t>
            </a:r>
            <a:r>
              <a:rPr lang="en-US" altLang="ko-KR" sz="1400" dirty="0"/>
              <a:t>, </a:t>
            </a:r>
            <a:r>
              <a:rPr lang="ko-KR" altLang="en-US" sz="1400" dirty="0"/>
              <a:t>습도</a:t>
            </a:r>
            <a:r>
              <a:rPr lang="en-US" altLang="ko-KR" sz="1400" dirty="0"/>
              <a:t>, </a:t>
            </a:r>
            <a:r>
              <a:rPr lang="ko-KR" altLang="en-US" sz="1400" dirty="0"/>
              <a:t>조도</a:t>
            </a:r>
            <a:r>
              <a:rPr lang="en-US" altLang="ko-KR" sz="1400" dirty="0"/>
              <a:t>, </a:t>
            </a:r>
            <a:r>
              <a:rPr lang="ko-KR" altLang="en-US" sz="1400" dirty="0"/>
              <a:t>이산화탄소</a:t>
            </a:r>
            <a:r>
              <a:rPr lang="en-US" altLang="ko-KR" sz="1400" dirty="0"/>
              <a:t>, </a:t>
            </a:r>
            <a:r>
              <a:rPr lang="ko-KR" altLang="en-US" sz="1400" dirty="0"/>
              <a:t>환기를 양계장에 설치된 컴퓨터가 농가가 설정한 환경 혹은 </a:t>
            </a:r>
            <a:r>
              <a:rPr lang="ko-KR" altLang="en-US" sz="1400" dirty="0" err="1"/>
              <a:t>표준별</a:t>
            </a:r>
            <a:r>
              <a:rPr lang="ko-KR" altLang="en-US" sz="1400" dirty="0"/>
              <a:t> 스케줄에 맞춰 적정수준을 유지하도록 제어하기 때문에 농장주가 수작업으로 해왔던 작업을 자동화로 정밀하게 관리할 수 있으며</a:t>
            </a:r>
            <a:r>
              <a:rPr lang="en-US" altLang="ko-KR" sz="1400" dirty="0"/>
              <a:t>, </a:t>
            </a:r>
            <a:r>
              <a:rPr lang="ko-KR" altLang="en-US" sz="1400" dirty="0"/>
              <a:t>표준에 맞춰 시간대별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일령</a:t>
            </a:r>
            <a:r>
              <a:rPr lang="en-US" altLang="ko-KR" sz="1400" dirty="0"/>
              <a:t>·</a:t>
            </a:r>
            <a:r>
              <a:rPr lang="ko-KR" altLang="en-US" sz="1400" dirty="0" err="1"/>
              <a:t>주령별</a:t>
            </a:r>
            <a:r>
              <a:rPr lang="ko-KR" altLang="en-US" sz="1400" dirty="0"/>
              <a:t> 자동제어를 실시하여 손쉽게 활용할 수 있도록 합니다</a:t>
            </a:r>
            <a:r>
              <a:rPr lang="en-US" altLang="ko-KR" sz="1400" dirty="0"/>
              <a:t>.</a:t>
            </a:r>
          </a:p>
          <a:p>
            <a:pPr>
              <a:lnSpc>
                <a:spcPct val="120000"/>
              </a:lnSpc>
            </a:pPr>
            <a:endParaRPr lang="en-US" altLang="ko-KR" sz="1400" dirty="0"/>
          </a:p>
          <a:p>
            <a:pPr>
              <a:lnSpc>
                <a:spcPct val="120000"/>
              </a:lnSpc>
            </a:pPr>
            <a:r>
              <a:rPr lang="ko-KR" altLang="en-US" sz="1400" dirty="0" err="1"/>
              <a:t>제안사의</a:t>
            </a:r>
            <a:r>
              <a:rPr lang="ko-KR" altLang="en-US" sz="1400" dirty="0"/>
              <a:t> 솔루션은 객관적인 데이터를 제공하고 손쉬운 프로그램을 제공하여 누구나 쉽게 사용할 수 있는 </a:t>
            </a:r>
            <a:r>
              <a:rPr lang="en-US" altLang="ko-KR" sz="1400" dirty="0"/>
              <a:t>UI, UX</a:t>
            </a:r>
            <a:r>
              <a:rPr lang="ko-KR" altLang="en-US" sz="1400" dirty="0"/>
              <a:t>를 제공하고 실시간으로 농장 현황을 확인 및 데이터화 할 수 있는 솔루션으로 사료의 입고부터 가축의 출하 관리를 통해 사료</a:t>
            </a:r>
            <a:r>
              <a:rPr lang="en-US" altLang="ko-KR" sz="1400" dirty="0"/>
              <a:t>, </a:t>
            </a:r>
            <a:r>
              <a:rPr lang="ko-KR" altLang="en-US" sz="1400" dirty="0"/>
              <a:t>음수</a:t>
            </a:r>
            <a:r>
              <a:rPr lang="en-US" altLang="ko-KR" sz="1400" dirty="0"/>
              <a:t>, </a:t>
            </a:r>
            <a:r>
              <a:rPr lang="ko-KR" altLang="en-US" sz="1400" dirty="0"/>
              <a:t>조도 및 환경의 효율 분석이 가능하고</a:t>
            </a:r>
            <a:r>
              <a:rPr lang="en-US" altLang="ko-KR" sz="1400" dirty="0"/>
              <a:t>, </a:t>
            </a:r>
            <a:r>
              <a:rPr lang="ko-KR" altLang="en-US" sz="1400" dirty="0"/>
              <a:t>주간</a:t>
            </a:r>
            <a:r>
              <a:rPr lang="en-US" altLang="ko-KR" sz="1400" dirty="0"/>
              <a:t>, </a:t>
            </a:r>
            <a:r>
              <a:rPr lang="ko-KR" altLang="en-US" sz="1400" dirty="0"/>
              <a:t>월간</a:t>
            </a:r>
            <a:r>
              <a:rPr lang="en-US" altLang="ko-KR" sz="1400" dirty="0"/>
              <a:t>, </a:t>
            </a:r>
            <a:r>
              <a:rPr lang="ko-KR" altLang="en-US" sz="1400" dirty="0"/>
              <a:t>연간 누적 자료를 활용해 농장 현황까지도 분석이 가능하여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농가별</a:t>
            </a:r>
            <a:r>
              <a:rPr lang="ko-KR" altLang="en-US" sz="1400" dirty="0"/>
              <a:t> 맞춤 </a:t>
            </a:r>
            <a:r>
              <a:rPr lang="ko-KR" altLang="en-US" sz="1400" dirty="0" err="1"/>
              <a:t>사양관리에</a:t>
            </a:r>
            <a:r>
              <a:rPr lang="ko-KR" altLang="en-US" sz="1400" dirty="0"/>
              <a:t> 활용할 수 있습니다</a:t>
            </a:r>
            <a:r>
              <a:rPr lang="en-US" altLang="ko-KR" sz="1400" dirty="0"/>
              <a:t>.</a:t>
            </a:r>
            <a:endParaRPr lang="ko-KR" altLang="en-US" sz="1400" dirty="0"/>
          </a:p>
        </p:txBody>
      </p:sp>
      <p:sp>
        <p:nvSpPr>
          <p:cNvPr id="5" name="모서리가 둥근 직사각형 4"/>
          <p:cNvSpPr/>
          <p:nvPr/>
        </p:nvSpPr>
        <p:spPr>
          <a:xfrm>
            <a:off x="681037" y="5567082"/>
            <a:ext cx="8543925" cy="663389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800" dirty="0" err="1" smtClean="0"/>
              <a:t>상담및</a:t>
            </a:r>
            <a:r>
              <a:rPr lang="ko-KR" altLang="en-US" sz="2800" dirty="0" smtClean="0"/>
              <a:t> 견적문의 </a:t>
            </a:r>
            <a:r>
              <a:rPr lang="en-US" altLang="ko-KR" sz="2800" dirty="0" smtClean="0"/>
              <a:t>1644-5892 . 010-9604-4297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734259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1200"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</TotalTime>
  <Words>1025</Words>
  <Application>Microsoft Office PowerPoint</Application>
  <PresentationFormat>A4 용지(210x297mm)</PresentationFormat>
  <Paragraphs>152</Paragraphs>
  <Slides>10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3" baseType="lpstr">
      <vt:lpstr>맑은 고딕</vt:lpstr>
      <vt:lpstr>Arial</vt:lpstr>
      <vt:lpstr>Office 테마</vt:lpstr>
      <vt:lpstr>양계장 자동화 솔루션</vt:lpstr>
      <vt:lpstr>목차 /</vt:lpstr>
      <vt:lpstr>개요 / 목적</vt:lpstr>
      <vt:lpstr>개요 / 시사점</vt:lpstr>
      <vt:lpstr>제안 시스템 /</vt:lpstr>
      <vt:lpstr>제안 시스템 /</vt:lpstr>
      <vt:lpstr>제안 시스템 /</vt:lpstr>
      <vt:lpstr>서비스 구성도 /</vt:lpstr>
      <vt:lpstr>시스템 구성도</vt:lpstr>
      <vt:lpstr>결과 /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양계장 자동화 솔루션</dc:title>
  <dc:creator>장해원</dc:creator>
  <cp:lastModifiedBy>hyun</cp:lastModifiedBy>
  <cp:revision>41</cp:revision>
  <cp:lastPrinted>2017-08-15T04:22:27Z</cp:lastPrinted>
  <dcterms:created xsi:type="dcterms:W3CDTF">2017-08-13T04:03:11Z</dcterms:created>
  <dcterms:modified xsi:type="dcterms:W3CDTF">2018-07-17T01:52:43Z</dcterms:modified>
</cp:coreProperties>
</file>