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8"/>
  </p:notesMasterIdLst>
  <p:sldIdLst>
    <p:sldId id="376" r:id="rId2"/>
    <p:sldId id="323" r:id="rId3"/>
    <p:sldId id="349" r:id="rId4"/>
    <p:sldId id="350" r:id="rId5"/>
    <p:sldId id="384" r:id="rId6"/>
    <p:sldId id="385" r:id="rId7"/>
    <p:sldId id="386" r:id="rId8"/>
    <p:sldId id="354" r:id="rId9"/>
    <p:sldId id="389" r:id="rId10"/>
    <p:sldId id="355" r:id="rId11"/>
    <p:sldId id="373" r:id="rId12"/>
    <p:sldId id="377" r:id="rId13"/>
    <p:sldId id="374" r:id="rId14"/>
    <p:sldId id="335" r:id="rId15"/>
    <p:sldId id="336" r:id="rId16"/>
    <p:sldId id="342" r:id="rId17"/>
  </p:sldIdLst>
  <p:sldSz cx="9144000" cy="6858000" type="screen4x3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601"/>
    <a:srgbClr val="E0FCE7"/>
    <a:srgbClr val="FF6600"/>
    <a:srgbClr val="F7F7D3"/>
    <a:srgbClr val="0066FF"/>
    <a:srgbClr val="333399"/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85526" autoAdjust="0"/>
  </p:normalViewPr>
  <p:slideViewPr>
    <p:cSldViewPr>
      <p:cViewPr varScale="1">
        <p:scale>
          <a:sx n="103" d="100"/>
          <a:sy n="103" d="100"/>
        </p:scale>
        <p:origin x="-510" y="-84"/>
      </p:cViewPr>
      <p:guideLst>
        <p:guide orient="horz" pos="4319"/>
        <p:guide pos="158"/>
        <p:guide pos="3107"/>
        <p:guide pos="27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3228" y="-96"/>
      </p:cViewPr>
      <p:guideLst>
        <p:guide orient="horz" pos="311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7" y="2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0" y="2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33736-AAE2-4D25-A8A7-610E50955C41}" type="datetimeFigureOut">
              <a:rPr lang="ko-KR" altLang="en-US" smtClean="0"/>
              <a:t>2018-09-22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7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5F607-B12F-4C54-97D7-54EC2B97CA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52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안녕하십니까</a:t>
            </a:r>
            <a:r>
              <a:rPr lang="en-US" altLang="ko-KR" dirty="0" smtClean="0"/>
              <a:t>?  SK</a:t>
            </a:r>
            <a:r>
              <a:rPr lang="ko-KR" altLang="en-US" dirty="0" err="1" smtClean="0"/>
              <a:t>브로드밴드</a:t>
            </a:r>
            <a:r>
              <a:rPr lang="ko-KR" altLang="en-US" dirty="0" smtClean="0"/>
              <a:t> 강사 이지영입니다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이번 시간에는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캠 상품 및 관련 프로세스에 대해 알아 보겠습니다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클라우드캠은</a:t>
            </a:r>
            <a:r>
              <a:rPr lang="ko-KR" altLang="en-US" dirty="0" smtClean="0"/>
              <a:t> 당사 기업 </a:t>
            </a:r>
            <a:r>
              <a:rPr lang="ko-KR" altLang="en-US" dirty="0" err="1" smtClean="0"/>
              <a:t>매니지드</a:t>
            </a:r>
            <a:r>
              <a:rPr lang="ko-KR" altLang="en-US" dirty="0" smtClean="0"/>
              <a:t> 서비스 상품의 하나로 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아파트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빌딩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기업체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그리고 소상공인 시장을 </a:t>
            </a:r>
            <a:r>
              <a:rPr lang="ko-KR" altLang="en-US" dirty="0" err="1" smtClean="0"/>
              <a:t>타켓으로</a:t>
            </a:r>
            <a:r>
              <a:rPr lang="ko-KR" altLang="en-US" dirty="0" smtClean="0"/>
              <a:t> 영업하고 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12</a:t>
            </a:r>
            <a:r>
              <a:rPr lang="ko-KR" altLang="en-US" dirty="0" smtClean="0"/>
              <a:t>월 부터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매스 유통망에서도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캠 판매가 가능하게 되었으니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기존 유선 상품과 함께 좋은 결과로 이어지길 바랍니다</a:t>
            </a:r>
            <a:r>
              <a:rPr lang="en-US" altLang="ko-KR" baseline="0" dirty="0" smtClean="0"/>
              <a:t>.</a:t>
            </a:r>
            <a:r>
              <a:rPr lang="ko-KR" altLang="en-US" dirty="0" smtClean="0"/>
              <a:t> </a:t>
            </a:r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12590F96-6E62-44BA-94E1-33B3C6243A44}" type="slidenum">
              <a:rPr lang="en-US" altLang="ko-KR" smtClean="0"/>
              <a:pPr defTabSz="911225"/>
              <a:t>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앞에서 간략하게 </a:t>
            </a:r>
            <a:r>
              <a:rPr lang="ko-KR" altLang="en-US" dirty="0" err="1" smtClean="0"/>
              <a:t>말씀드렸던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캠의 기능을 다시 한번 정리해 드리면</a:t>
            </a:r>
            <a:r>
              <a:rPr lang="en-US" altLang="ko-KR" dirty="0" smtClean="0"/>
              <a:t>,</a:t>
            </a:r>
          </a:p>
          <a:p>
            <a:pPr marL="228600" indent="-228600">
              <a:buAutoNum type="arabicPeriod"/>
            </a:pP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고화질 </a:t>
            </a:r>
            <a:r>
              <a:rPr lang="en-US" altLang="ko-KR" dirty="0" smtClean="0"/>
              <a:t>Full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HD </a:t>
            </a:r>
            <a:r>
              <a:rPr lang="ko-KR" altLang="en-US" dirty="0" smtClean="0"/>
              <a:t>카메라로 촬영된 영상을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별도의 저장장치 없이 기본 </a:t>
            </a:r>
            <a:r>
              <a:rPr lang="en-US" altLang="ko-KR" dirty="0" smtClean="0"/>
              <a:t>15</a:t>
            </a:r>
            <a:r>
              <a:rPr lang="ko-KR" altLang="en-US" dirty="0" smtClean="0"/>
              <a:t>일간 영상장치가 안전한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서버에 저장됩니다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별도의 저장 장치가 없다 보니 저장된 영상의 도난이나 훼손의 우려가 없습니다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저장된 영상을 언제 어디서든 핸드폰이나 </a:t>
            </a:r>
            <a:r>
              <a:rPr lang="en-US" altLang="ko-KR" dirty="0" smtClean="0"/>
              <a:t>PC</a:t>
            </a:r>
            <a:r>
              <a:rPr lang="ko-KR" altLang="en-US" dirty="0" smtClean="0"/>
              <a:t>에서 확인과 저장이 가능합니다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지능형 기능으로 카메라 훼손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침입탐지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방문객 </a:t>
            </a:r>
            <a:r>
              <a:rPr lang="en-US" altLang="ko-KR" dirty="0" smtClean="0"/>
              <a:t>counting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등의 부가기능이 제공됩니다</a:t>
            </a:r>
            <a:r>
              <a:rPr lang="en-US" altLang="ko-KR" baseline="0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baseline="0" dirty="0" smtClean="0"/>
              <a:t>사용 기간 내내 무상 </a:t>
            </a:r>
            <a:r>
              <a:rPr lang="en-US" altLang="ko-KR" baseline="0" dirty="0" smtClean="0"/>
              <a:t>AS</a:t>
            </a:r>
            <a:r>
              <a:rPr lang="ko-KR" altLang="en-US" baseline="0" dirty="0" smtClean="0"/>
              <a:t>가 제공되어 안정적인 서비스 이용이 가능 합니다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pPr marL="228600" indent="-228600">
              <a:buAutoNum type="arabicPeriod"/>
            </a:pPr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먼저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캠 서비스에 사용되는 카메라에 대해 알아 보겠습니다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카메라는 실내 </a:t>
            </a:r>
            <a:r>
              <a:rPr lang="ko-KR" altLang="en-US" dirty="0" err="1" smtClean="0"/>
              <a:t>설치형인</a:t>
            </a:r>
            <a:r>
              <a:rPr lang="ko-KR" altLang="en-US" dirty="0" smtClean="0"/>
              <a:t> 옥내용과 </a:t>
            </a:r>
            <a:r>
              <a:rPr lang="ko-KR" altLang="en-US" dirty="0" err="1" smtClean="0"/>
              <a:t>실회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설치형인</a:t>
            </a:r>
            <a:r>
              <a:rPr lang="ko-KR" altLang="en-US" dirty="0" smtClean="0"/>
              <a:t> 옥외용으로 제공되며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옥내용은 </a:t>
            </a:r>
            <a:r>
              <a:rPr lang="en-US" altLang="ko-KR" dirty="0" smtClean="0"/>
              <a:t>6014RN </a:t>
            </a:r>
            <a:r>
              <a:rPr lang="ko-KR" altLang="en-US" dirty="0" smtClean="0"/>
              <a:t>돔형 카메라로</a:t>
            </a:r>
            <a:r>
              <a:rPr lang="en-US" altLang="ko-KR" dirty="0" smtClean="0"/>
              <a:t>,</a:t>
            </a:r>
            <a:r>
              <a:rPr lang="ko-KR" altLang="en-US" dirty="0" smtClean="0"/>
              <a:t> 야간에도 </a:t>
            </a:r>
            <a:r>
              <a:rPr lang="en-US" altLang="ko-KR" dirty="0" smtClean="0"/>
              <a:t>15M</a:t>
            </a:r>
            <a:r>
              <a:rPr lang="ko-KR" altLang="en-US" dirty="0" smtClean="0"/>
              <a:t>까지는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clear</a:t>
            </a:r>
            <a:r>
              <a:rPr lang="ko-KR" altLang="en-US" baseline="0" dirty="0" smtClean="0"/>
              <a:t>한 영상 촬영이 가능 합니다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옥외용인 </a:t>
            </a:r>
            <a:r>
              <a:rPr lang="en-US" altLang="ko-KR" baseline="0" dirty="0" smtClean="0"/>
              <a:t>6014RN </a:t>
            </a:r>
            <a:r>
              <a:rPr lang="ko-KR" altLang="en-US" baseline="0" dirty="0" err="1" smtClean="0"/>
              <a:t>불렛형</a:t>
            </a:r>
            <a:r>
              <a:rPr lang="ko-KR" altLang="en-US" baseline="0" dirty="0" smtClean="0"/>
              <a:t> 카메라는 </a:t>
            </a:r>
            <a:r>
              <a:rPr lang="en-US" altLang="ko-KR" baseline="0" dirty="0" smtClean="0"/>
              <a:t>IP66 </a:t>
            </a:r>
            <a:r>
              <a:rPr lang="ko-KR" altLang="en-US" baseline="0" dirty="0" smtClean="0"/>
              <a:t>방진</a:t>
            </a:r>
            <a:r>
              <a:rPr lang="en-US" altLang="ko-KR" baseline="0" dirty="0" smtClean="0"/>
              <a:t>/</a:t>
            </a:r>
            <a:r>
              <a:rPr lang="ko-KR" altLang="en-US" baseline="0" dirty="0" smtClean="0"/>
              <a:t>방수 기능이 더해져 궂은 날씨에서도 </a:t>
            </a:r>
            <a:endParaRPr lang="en-US" altLang="ko-KR" baseline="0" dirty="0" smtClean="0"/>
          </a:p>
          <a:p>
            <a:r>
              <a:rPr lang="ko-KR" altLang="en-US" baseline="0" dirty="0" smtClean="0"/>
              <a:t>장비오류 없이 사용 가능합니다</a:t>
            </a:r>
            <a:r>
              <a:rPr lang="en-US" altLang="ko-KR" baseline="0" dirty="0" smtClean="0"/>
              <a:t>.</a:t>
            </a:r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3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err="1" smtClean="0"/>
              <a:t>클라우드캠의</a:t>
            </a:r>
            <a:r>
              <a:rPr lang="ko-KR" altLang="en-US" dirty="0" smtClean="0"/>
              <a:t> 카메라종류를 알아보았는데요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이번에는  </a:t>
            </a:r>
            <a:r>
              <a:rPr lang="ko-KR" altLang="en-US" dirty="0" err="1" smtClean="0"/>
              <a:t>클라우드캠</a:t>
            </a:r>
            <a:r>
              <a:rPr lang="ko-KR" altLang="en-US" dirty="0" smtClean="0"/>
              <a:t> 영상 저장 방식에 대해 알아보겠습니다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클라우드캠의</a:t>
            </a:r>
            <a:r>
              <a:rPr lang="ko-KR" altLang="en-US" dirty="0" smtClean="0"/>
              <a:t> 가장 큰 장점 중 하나가</a:t>
            </a:r>
            <a:r>
              <a:rPr lang="en-US" altLang="ko-KR" dirty="0" smtClean="0"/>
              <a:t> </a:t>
            </a:r>
            <a:r>
              <a:rPr lang="ko-KR" altLang="en-US" dirty="0" smtClean="0"/>
              <a:t>별도의 저장장치가 없다라는 것이라고 말씀 드렸는데요</a:t>
            </a:r>
            <a:r>
              <a:rPr lang="en-US" altLang="ko-KR" dirty="0" smtClean="0"/>
              <a:t>..</a:t>
            </a:r>
            <a:br>
              <a:rPr lang="en-US" altLang="ko-KR" dirty="0" smtClean="0"/>
            </a:br>
            <a:endParaRPr lang="en-US" altLang="ko-KR" dirty="0" smtClean="0"/>
          </a:p>
          <a:p>
            <a:r>
              <a:rPr lang="ko-KR" altLang="en-US" dirty="0" smtClean="0"/>
              <a:t>혹시 예전</a:t>
            </a:r>
            <a:r>
              <a:rPr lang="en-US" altLang="ko-KR" baseline="0" dirty="0" smtClean="0"/>
              <a:t> CCTV </a:t>
            </a:r>
            <a:r>
              <a:rPr lang="ko-KR" altLang="en-US" baseline="0" dirty="0" smtClean="0"/>
              <a:t>저장을 어떻게 했는지 기억 나시나요</a:t>
            </a:r>
            <a:r>
              <a:rPr lang="en-US" altLang="ko-KR" baseline="0" dirty="0" smtClean="0"/>
              <a:t>?  </a:t>
            </a:r>
            <a:r>
              <a:rPr lang="ko-KR" altLang="en-US" baseline="0" dirty="0" smtClean="0"/>
              <a:t>예전엔 비디오 </a:t>
            </a:r>
            <a:r>
              <a:rPr lang="en-US" altLang="ko-KR" baseline="0" dirty="0" smtClean="0"/>
              <a:t>Tape</a:t>
            </a:r>
            <a:r>
              <a:rPr lang="ko-KR" altLang="en-US" baseline="0" dirty="0" smtClean="0"/>
              <a:t>에 개별적으로 저장을 했었습니다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반복된 </a:t>
            </a:r>
            <a:r>
              <a:rPr lang="en-US" altLang="ko-KR" baseline="0" dirty="0" smtClean="0"/>
              <a:t>Tape </a:t>
            </a:r>
            <a:r>
              <a:rPr lang="ko-KR" altLang="en-US" baseline="0" dirty="0" smtClean="0"/>
              <a:t>사용으로 저장된 영상의 품질은 매우 낮았고</a:t>
            </a:r>
            <a:r>
              <a:rPr lang="en-US" altLang="ko-KR" baseline="0" dirty="0" smtClean="0"/>
              <a:t>..Tape </a:t>
            </a:r>
            <a:r>
              <a:rPr lang="ko-KR" altLang="en-US" baseline="0" dirty="0" smtClean="0"/>
              <a:t>분실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훼손 등으로 정말 필요할 때 확인이 어려운 경우가 많았습니다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 후 발전된 기술로 </a:t>
            </a:r>
            <a:r>
              <a:rPr lang="en-US" altLang="ko-KR" baseline="0" dirty="0" smtClean="0"/>
              <a:t>NVR, DVR</a:t>
            </a:r>
            <a:r>
              <a:rPr lang="ko-KR" altLang="en-US" baseline="0" dirty="0" smtClean="0"/>
              <a:t>과 같은 디지털 저장장치를 사용하여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Tape</a:t>
            </a:r>
            <a:r>
              <a:rPr lang="ko-KR" altLang="en-US" baseline="0" dirty="0" smtClean="0"/>
              <a:t>로 저장 할 때 보다는 훨씬 편리하고 안정적으로 </a:t>
            </a:r>
            <a:r>
              <a:rPr lang="en-US" altLang="ko-KR" baseline="0" dirty="0" smtClean="0"/>
              <a:t>CCTV </a:t>
            </a:r>
            <a:r>
              <a:rPr lang="ko-KR" altLang="en-US" baseline="0" dirty="0" smtClean="0"/>
              <a:t>영상을 저장할 수 있었으나</a:t>
            </a:r>
            <a:endParaRPr lang="en-US" altLang="ko-KR" baseline="0" dirty="0" smtClean="0"/>
          </a:p>
          <a:p>
            <a:r>
              <a:rPr lang="ko-KR" altLang="en-US" baseline="0" dirty="0" smtClean="0"/>
              <a:t>여전히 저장장치의 도난과 훼손으로부터 자유로울 수가 없었습니다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반면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클라우드</a:t>
            </a:r>
            <a:r>
              <a:rPr lang="ko-KR" altLang="en-US" baseline="0" dirty="0" smtClean="0"/>
              <a:t> 캠은</a:t>
            </a:r>
            <a:r>
              <a:rPr lang="en-US" altLang="ko-KR" baseline="0" dirty="0" smtClean="0"/>
              <a:t>… </a:t>
            </a:r>
            <a:r>
              <a:rPr lang="ko-KR" altLang="en-US" baseline="0" dirty="0" smtClean="0"/>
              <a:t>인터넷 망을 통해 별도의 안전한 장소인 </a:t>
            </a:r>
            <a:r>
              <a:rPr lang="en-US" altLang="ko-KR" baseline="0" dirty="0" smtClean="0"/>
              <a:t>SK</a:t>
            </a:r>
            <a:r>
              <a:rPr lang="ko-KR" altLang="en-US" baseline="0" dirty="0" err="1" smtClean="0"/>
              <a:t>브로드밴드</a:t>
            </a:r>
            <a:r>
              <a:rPr lang="ko-KR" altLang="en-US" baseline="0" dirty="0" smtClean="0"/>
              <a:t> 서버에 저장되는 구조로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화재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인위적 파손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도난 등으로 부터 안전하게 촬영 영상을 저장 할 수 있게 되었습니다</a:t>
            </a:r>
            <a:r>
              <a:rPr lang="en-US" altLang="ko-KR" baseline="0" dirty="0" smtClean="0"/>
              <a:t>.</a:t>
            </a:r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4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앞에서 간략하게 </a:t>
            </a:r>
            <a:r>
              <a:rPr lang="ko-KR" altLang="en-US" dirty="0" err="1" smtClean="0"/>
              <a:t>말씀드렸던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캠의 기능을 다시 한번 정리해 드리면</a:t>
            </a:r>
            <a:r>
              <a:rPr lang="en-US" altLang="ko-KR" dirty="0" smtClean="0"/>
              <a:t>,</a:t>
            </a:r>
          </a:p>
          <a:p>
            <a:pPr marL="228600" indent="-228600">
              <a:buAutoNum type="arabicPeriod"/>
            </a:pP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고화질 </a:t>
            </a:r>
            <a:r>
              <a:rPr lang="en-US" altLang="ko-KR" dirty="0" smtClean="0"/>
              <a:t>Full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HD </a:t>
            </a:r>
            <a:r>
              <a:rPr lang="ko-KR" altLang="en-US" dirty="0" smtClean="0"/>
              <a:t>카메라로 촬영된 영상을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별도의 저장장치 없이 기본 </a:t>
            </a:r>
            <a:r>
              <a:rPr lang="en-US" altLang="ko-KR" dirty="0" smtClean="0"/>
              <a:t>15</a:t>
            </a:r>
            <a:r>
              <a:rPr lang="ko-KR" altLang="en-US" dirty="0" smtClean="0"/>
              <a:t>일간 영상장치가 안전한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서버에 저장됩니다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별도의 저장 장치가 없다 보니 저장된 영상의 도난이나 훼손의 우려가 없습니다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저장된 영상을 언제 어디서든 핸드폰이나 </a:t>
            </a:r>
            <a:r>
              <a:rPr lang="en-US" altLang="ko-KR" dirty="0" smtClean="0"/>
              <a:t>PC</a:t>
            </a:r>
            <a:r>
              <a:rPr lang="ko-KR" altLang="en-US" dirty="0" smtClean="0"/>
              <a:t>에서 확인과 저장이 가능합니다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지능형 기능으로 카메라 훼손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침입탐지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방문객 </a:t>
            </a:r>
            <a:r>
              <a:rPr lang="en-US" altLang="ko-KR" dirty="0" smtClean="0"/>
              <a:t>counting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등의 부가기능이 제공됩니다</a:t>
            </a:r>
            <a:r>
              <a:rPr lang="en-US" altLang="ko-KR" baseline="0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baseline="0" dirty="0" smtClean="0"/>
              <a:t>사용 기간 내내 무상 </a:t>
            </a:r>
            <a:r>
              <a:rPr lang="en-US" altLang="ko-KR" baseline="0" dirty="0" smtClean="0"/>
              <a:t>AS</a:t>
            </a:r>
            <a:r>
              <a:rPr lang="ko-KR" altLang="en-US" baseline="0" dirty="0" smtClean="0"/>
              <a:t>가 제공되어 안정적인 서비스 이용이 가능 합니다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pPr marL="228600" indent="-228600">
              <a:buAutoNum type="arabicPeriod"/>
            </a:pPr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앞에서 간략하게 </a:t>
            </a:r>
            <a:r>
              <a:rPr lang="ko-KR" altLang="en-US" dirty="0" err="1" smtClean="0"/>
              <a:t>말씀드렸던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캠의 기능을 다시 한번 정리해 드리면</a:t>
            </a:r>
            <a:r>
              <a:rPr lang="en-US" altLang="ko-KR" dirty="0" smtClean="0"/>
              <a:t>,</a:t>
            </a:r>
          </a:p>
          <a:p>
            <a:pPr marL="228600" indent="-228600">
              <a:buAutoNum type="arabicPeriod"/>
            </a:pP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고화질 </a:t>
            </a:r>
            <a:r>
              <a:rPr lang="en-US" altLang="ko-KR" dirty="0" smtClean="0"/>
              <a:t>Full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HD </a:t>
            </a:r>
            <a:r>
              <a:rPr lang="ko-KR" altLang="en-US" dirty="0" smtClean="0"/>
              <a:t>카메라로 촬영된 영상을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별도의 저장장치 없이 기본 </a:t>
            </a:r>
            <a:r>
              <a:rPr lang="en-US" altLang="ko-KR" dirty="0" smtClean="0"/>
              <a:t>15</a:t>
            </a:r>
            <a:r>
              <a:rPr lang="ko-KR" altLang="en-US" dirty="0" smtClean="0"/>
              <a:t>일간 영상장치가 안전한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서버에 저장됩니다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별도의 저장 장치가 없다 보니 저장된 영상의 도난이나 훼손의 우려가 없습니다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저장된 영상을 언제 어디서든 핸드폰이나 </a:t>
            </a:r>
            <a:r>
              <a:rPr lang="en-US" altLang="ko-KR" dirty="0" smtClean="0"/>
              <a:t>PC</a:t>
            </a:r>
            <a:r>
              <a:rPr lang="ko-KR" altLang="en-US" dirty="0" smtClean="0"/>
              <a:t>에서 확인과 저장이 가능합니다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지능형 기능으로 카메라 훼손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침입탐지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방문객 </a:t>
            </a:r>
            <a:r>
              <a:rPr lang="en-US" altLang="ko-KR" dirty="0" smtClean="0"/>
              <a:t>counting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등의 부가기능이 제공됩니다</a:t>
            </a:r>
            <a:r>
              <a:rPr lang="en-US" altLang="ko-KR" baseline="0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baseline="0" dirty="0" smtClean="0"/>
              <a:t>사용 기간 내내 무상 </a:t>
            </a:r>
            <a:r>
              <a:rPr lang="en-US" altLang="ko-KR" baseline="0" dirty="0" smtClean="0"/>
              <a:t>AS</a:t>
            </a:r>
            <a:r>
              <a:rPr lang="ko-KR" altLang="en-US" baseline="0" dirty="0" smtClean="0"/>
              <a:t>가 제공되어 안정적인 서비스 이용이 가능 합니다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pPr marL="228600" indent="-228600">
              <a:buAutoNum type="arabicPeriod"/>
            </a:pPr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6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앞에서 간략하게 </a:t>
            </a:r>
            <a:r>
              <a:rPr lang="ko-KR" altLang="en-US" dirty="0" err="1" smtClean="0"/>
              <a:t>말씀드렸던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캠의 기능을 다시 한번 정리해 드리면</a:t>
            </a:r>
            <a:r>
              <a:rPr lang="en-US" altLang="ko-KR" dirty="0" smtClean="0"/>
              <a:t>,</a:t>
            </a:r>
          </a:p>
          <a:p>
            <a:pPr marL="228600" indent="-228600">
              <a:buAutoNum type="arabicPeriod"/>
            </a:pP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고화질 </a:t>
            </a:r>
            <a:r>
              <a:rPr lang="en-US" altLang="ko-KR" dirty="0" smtClean="0"/>
              <a:t>Full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HD </a:t>
            </a:r>
            <a:r>
              <a:rPr lang="ko-KR" altLang="en-US" dirty="0" smtClean="0"/>
              <a:t>카메라로 촬영된 영상을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별도의 저장장치 없이 기본 </a:t>
            </a:r>
            <a:r>
              <a:rPr lang="en-US" altLang="ko-KR" dirty="0" smtClean="0"/>
              <a:t>15</a:t>
            </a:r>
            <a:r>
              <a:rPr lang="ko-KR" altLang="en-US" dirty="0" smtClean="0"/>
              <a:t>일간 영상장치가 안전한 </a:t>
            </a:r>
            <a:r>
              <a:rPr lang="ko-KR" altLang="en-US" dirty="0" err="1" smtClean="0"/>
              <a:t>클라우드</a:t>
            </a:r>
            <a:r>
              <a:rPr lang="ko-KR" altLang="en-US" dirty="0" smtClean="0"/>
              <a:t> 서버에 저장됩니다</a:t>
            </a:r>
            <a:r>
              <a:rPr lang="en-US" altLang="ko-KR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별도의 저장 장치가 없다 보니 저장된 영상의 도난이나 훼손의 우려가 없습니다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저장된 영상을 언제 어디서든 핸드폰이나 </a:t>
            </a:r>
            <a:r>
              <a:rPr lang="en-US" altLang="ko-KR" dirty="0" smtClean="0"/>
              <a:t>PC</a:t>
            </a:r>
            <a:r>
              <a:rPr lang="ko-KR" altLang="en-US" dirty="0" smtClean="0"/>
              <a:t>에서 확인과 저장이 가능합니다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지능형 기능으로 카메라 훼손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침입탐지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방문객 </a:t>
            </a:r>
            <a:r>
              <a:rPr lang="en-US" altLang="ko-KR" dirty="0" smtClean="0"/>
              <a:t>counting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등의 부가기능이 제공됩니다</a:t>
            </a:r>
            <a:r>
              <a:rPr lang="en-US" altLang="ko-KR" baseline="0" dirty="0" smtClean="0"/>
              <a:t>. </a:t>
            </a:r>
          </a:p>
          <a:p>
            <a:pPr marL="228600" indent="-228600">
              <a:buAutoNum type="arabicPeriod"/>
            </a:pPr>
            <a:r>
              <a:rPr lang="ko-KR" altLang="en-US" baseline="0" dirty="0" smtClean="0"/>
              <a:t>사용 기간 내내 무상 </a:t>
            </a:r>
            <a:r>
              <a:rPr lang="en-US" altLang="ko-KR" baseline="0" dirty="0" smtClean="0"/>
              <a:t>AS</a:t>
            </a:r>
            <a:r>
              <a:rPr lang="ko-KR" altLang="en-US" baseline="0" dirty="0" smtClean="0"/>
              <a:t>가 제공되어 안정적인 서비스 이용이 가능 합니다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pPr marL="228600" indent="-228600">
              <a:buAutoNum type="arabicPeriod"/>
            </a:pPr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7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혹시나 도난이 발생하는 경우에도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제휴를 맺은  한화손해보험을 통해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도난발생시 최대 </a:t>
            </a:r>
            <a:r>
              <a:rPr lang="en-US" altLang="ko-KR" dirty="0" smtClean="0"/>
              <a:t>1,000</a:t>
            </a:r>
            <a:r>
              <a:rPr lang="ko-KR" altLang="en-US" dirty="0" smtClean="0"/>
              <a:t>만원까지 무상 제공해드리는</a:t>
            </a:r>
            <a:r>
              <a:rPr lang="ko-KR" altLang="en-US" baseline="0" dirty="0" smtClean="0"/>
              <a:t> 보험 서비스를 제공하고 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dirty="0" smtClean="0"/>
              <a:t>보험 접수 및 처리는 한화손해보험을 통해 진행하셔야 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</a:p>
          <a:p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8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혹시나 도난이 발생하는 경우에도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제휴를 맺은  한화손해보험을 통해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도난발생시 최대 </a:t>
            </a:r>
            <a:r>
              <a:rPr lang="en-US" altLang="ko-KR" dirty="0" smtClean="0"/>
              <a:t>1,000</a:t>
            </a:r>
            <a:r>
              <a:rPr lang="ko-KR" altLang="en-US" dirty="0" smtClean="0"/>
              <a:t>만원까지 무상 제공해드리는</a:t>
            </a:r>
            <a:r>
              <a:rPr lang="ko-KR" altLang="en-US" baseline="0" dirty="0" smtClean="0"/>
              <a:t> 보험 서비스를 제공하고 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dirty="0" smtClean="0"/>
              <a:t>보험 접수 및 처리는 한화손해보험을 통해 진행하셔야 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</a:p>
          <a:p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9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지금까지 </a:t>
            </a:r>
            <a:r>
              <a:rPr lang="ko-KR" altLang="en-US" dirty="0" err="1" smtClean="0"/>
              <a:t>클라우드캠의</a:t>
            </a:r>
            <a:r>
              <a:rPr lang="ko-KR" altLang="en-US" dirty="0" smtClean="0"/>
              <a:t> 기능에 대해서 살펴보았는데요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이렇게 </a:t>
            </a:r>
            <a:r>
              <a:rPr lang="en-US" altLang="ko-KR" dirty="0" smtClean="0"/>
              <a:t>Smart</a:t>
            </a:r>
            <a:r>
              <a:rPr lang="ko-KR" altLang="en-US" baseline="0" dirty="0" smtClean="0"/>
              <a:t>한 영상 보안 서비스를 사용하기 위한 서비스 이용료와 설치비를 알아 보겠습니다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먼저 서비스 이용료는 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기존요금과 프로모션 요금으로 나눌 수 있습니다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  <a:p>
            <a:r>
              <a:rPr lang="ko-KR" altLang="en-US" baseline="0" dirty="0" smtClean="0"/>
              <a:t>기존 요금은 부가세 별도로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사용시 </a:t>
            </a:r>
            <a:r>
              <a:rPr lang="en-US" altLang="ko-KR" baseline="0" dirty="0" smtClean="0"/>
              <a:t>27,000</a:t>
            </a:r>
            <a:r>
              <a:rPr lang="ko-KR" altLang="en-US" baseline="0" dirty="0" smtClean="0"/>
              <a:t>원이며</a:t>
            </a:r>
            <a:r>
              <a:rPr lang="en-US" altLang="ko-KR" baseline="0" dirty="0" smtClean="0"/>
              <a:t>, 2</a:t>
            </a:r>
            <a:r>
              <a:rPr lang="ko-KR" altLang="en-US" baseline="0" dirty="0" smtClean="0"/>
              <a:t>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사용부터는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대 이용료인 </a:t>
            </a:r>
            <a:r>
              <a:rPr lang="en-US" altLang="ko-KR" baseline="0" dirty="0" smtClean="0"/>
              <a:t>27,000</a:t>
            </a:r>
            <a:r>
              <a:rPr lang="ko-KR" altLang="en-US" baseline="0" dirty="0" smtClean="0"/>
              <a:t>에서 채널 수당 만원씩 더 추가됩니다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그리고 모텔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원룸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소상공인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일반 주택 등 </a:t>
            </a:r>
            <a:r>
              <a:rPr lang="en-US" altLang="ko-KR" baseline="0" dirty="0" err="1" smtClean="0"/>
              <a:t>cctv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대 이상 필요한 </a:t>
            </a:r>
            <a:r>
              <a:rPr lang="ko-KR" altLang="en-US" baseline="0" dirty="0" err="1" smtClean="0"/>
              <a:t>고객사를</a:t>
            </a:r>
            <a:r>
              <a:rPr lang="ko-KR" altLang="en-US" baseline="0" dirty="0" smtClean="0"/>
              <a:t> 중심으로 프로모션 요금을 제공하고 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카메라 </a:t>
            </a:r>
            <a:r>
              <a:rPr lang="ko-KR" altLang="en-US" baseline="0" dirty="0" err="1" smtClean="0"/>
              <a:t>대수별</a:t>
            </a:r>
            <a:r>
              <a:rPr lang="ko-KR" altLang="en-US" baseline="0" dirty="0" smtClean="0"/>
              <a:t> 요금은 기존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요금과 동일하나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대와 </a:t>
            </a:r>
            <a:r>
              <a:rPr lang="en-US" altLang="ko-KR" baseline="0" dirty="0" smtClean="0"/>
              <a:t>8</a:t>
            </a:r>
            <a:r>
              <a:rPr lang="ko-KR" altLang="en-US" baseline="0" dirty="0" smtClean="0"/>
              <a:t>대 사용시 프로모션 요금이 제공됩니다</a:t>
            </a:r>
            <a:r>
              <a:rPr lang="en-US" altLang="ko-KR" baseline="0" dirty="0" smtClean="0"/>
              <a:t>. 4</a:t>
            </a:r>
            <a:r>
              <a:rPr lang="ko-KR" altLang="en-US" baseline="0" dirty="0" smtClean="0"/>
              <a:t>대인 경우 </a:t>
            </a:r>
            <a:r>
              <a:rPr lang="en-US" altLang="ko-KR" baseline="0" dirty="0" smtClean="0"/>
              <a:t>40,000</a:t>
            </a:r>
            <a:r>
              <a:rPr lang="ko-KR" altLang="en-US" baseline="0" dirty="0" smtClean="0"/>
              <a:t>원</a:t>
            </a:r>
            <a:r>
              <a:rPr lang="en-US" altLang="ko-KR" baseline="0" dirty="0" smtClean="0"/>
              <a:t>, 8</a:t>
            </a:r>
            <a:r>
              <a:rPr lang="ko-KR" altLang="en-US" baseline="0" dirty="0" smtClean="0"/>
              <a:t>대는 </a:t>
            </a:r>
            <a:r>
              <a:rPr lang="en-US" altLang="ko-KR" baseline="0" dirty="0" smtClean="0"/>
              <a:t>80,000</a:t>
            </a:r>
            <a:r>
              <a:rPr lang="ko-KR" altLang="en-US" baseline="0" dirty="0" smtClean="0"/>
              <a:t>원으로 구성되어있습니다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이번에는 설치비에 대해 알아보겠습니다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err="1" smtClean="0"/>
              <a:t>단순설치형은</a:t>
            </a:r>
            <a:r>
              <a:rPr lang="ko-KR" altLang="en-US" baseline="0" dirty="0" smtClean="0"/>
              <a:t>  부가세 별도 카메라 대수 별 </a:t>
            </a:r>
            <a:r>
              <a:rPr lang="en-US" altLang="ko-KR" baseline="0" dirty="0" smtClean="0"/>
              <a:t>60,000</a:t>
            </a:r>
            <a:r>
              <a:rPr lang="ko-KR" altLang="en-US" baseline="0" dirty="0" smtClean="0"/>
              <a:t>원이며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신규 </a:t>
            </a:r>
            <a:r>
              <a:rPr lang="ko-KR" altLang="en-US" baseline="0" dirty="0" err="1" smtClean="0"/>
              <a:t>설치시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공유기로부터</a:t>
            </a:r>
            <a:r>
              <a:rPr lang="ko-KR" altLang="en-US" baseline="0" dirty="0" smtClean="0"/>
              <a:t> 카메라까지의 거리에 따라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설치비가 </a:t>
            </a:r>
            <a:r>
              <a:rPr lang="en-US" altLang="ko-KR" baseline="0" dirty="0" smtClean="0"/>
              <a:t>100% </a:t>
            </a:r>
            <a:r>
              <a:rPr lang="ko-KR" altLang="en-US" baseline="0" dirty="0" smtClean="0"/>
              <a:t>할인됩니다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기준은 </a:t>
            </a:r>
            <a:r>
              <a:rPr lang="ko-KR" altLang="en-US" baseline="0" dirty="0" err="1" smtClean="0"/>
              <a:t>실내형은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25m, </a:t>
            </a:r>
            <a:r>
              <a:rPr lang="ko-KR" altLang="en-US" baseline="0" dirty="0" err="1" smtClean="0"/>
              <a:t>실외형은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10m</a:t>
            </a:r>
            <a:r>
              <a:rPr lang="ko-KR" altLang="en-US" baseline="0" dirty="0" smtClean="0"/>
              <a:t> 이며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이를 초과한 거리에 대해서는 설치비가 부과 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또한 무료 설치를 받았다고 해도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단 약정기간 내 해지 시 할인 반환금으로 부과 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지금까지 서비스이용료와 설치비를 알아보았는데요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다시 한 번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클라우드</a:t>
            </a:r>
            <a:r>
              <a:rPr lang="ko-KR" altLang="en-US" baseline="0" dirty="0" smtClean="0"/>
              <a:t> </a:t>
            </a:r>
            <a:r>
              <a:rPr lang="ko-KR" altLang="en-US" b="0" baseline="0" dirty="0" smtClean="0"/>
              <a:t>캠을 사용하기 위해서는 </a:t>
            </a:r>
            <a:r>
              <a:rPr lang="en-US" altLang="ko-KR" b="0" baseline="0" dirty="0" smtClean="0"/>
              <a:t>SKB </a:t>
            </a:r>
            <a:r>
              <a:rPr lang="ko-KR" altLang="en-US" b="0" baseline="0" dirty="0" smtClean="0"/>
              <a:t>또는  타사 인터넷 사용이 필수 라는 것 꼭 기억해주시기 바랍니다</a:t>
            </a:r>
            <a:r>
              <a:rPr lang="en-US" altLang="ko-KR" b="0" baseline="0" dirty="0" smtClean="0"/>
              <a:t>.</a:t>
            </a:r>
          </a:p>
          <a:p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10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11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12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225"/>
            <a:fld id="{78605565-066C-4E8D-BBAA-715DC6C62F19}" type="slidenum">
              <a:rPr lang="en-US" altLang="ko-KR" smtClean="0"/>
              <a:pPr defTabSz="911225"/>
              <a:t>13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604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7079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229"/>
            <a:ext cx="511126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817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7" y="274817"/>
            <a:ext cx="603152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탭 본문 스타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5"/>
          <p:cNvSpPr txBox="1">
            <a:spLocks/>
          </p:cNvSpPr>
          <p:nvPr/>
        </p:nvSpPr>
        <p:spPr>
          <a:xfrm>
            <a:off x="-785446" y="6591300"/>
            <a:ext cx="1091712" cy="222250"/>
          </a:xfrm>
          <a:prstGeom prst="rect">
            <a:avLst/>
          </a:prstGeom>
        </p:spPr>
        <p:txBody>
          <a:bodyPr anchor="ctr"/>
          <a:lstStyle>
            <a:lvl1pPr algn="r">
              <a:defRPr kumimoji="0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64C790D-AE46-48BF-BCBB-859DB61EA877}" type="slidenum">
              <a:rPr lang="ko-KR" altLang="en-US" sz="1400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ko-KR" sz="1400" dirty="0">
              <a:solidFill>
                <a:srgbClr val="FFFFFF"/>
              </a:solidFill>
            </a:endParaRPr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15"/>
          </p:nvPr>
        </p:nvSpPr>
        <p:spPr>
          <a:xfrm>
            <a:off x="8028932" y="6597650"/>
            <a:ext cx="1091711" cy="222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18" name="슬라이드 번호 개체 틀 5"/>
          <p:cNvSpPr txBox="1">
            <a:spLocks/>
          </p:cNvSpPr>
          <p:nvPr userDrawn="1"/>
        </p:nvSpPr>
        <p:spPr>
          <a:xfrm>
            <a:off x="-785446" y="6591300"/>
            <a:ext cx="1091712" cy="222250"/>
          </a:xfrm>
          <a:prstGeom prst="rect">
            <a:avLst/>
          </a:prstGeom>
        </p:spPr>
        <p:txBody>
          <a:bodyPr anchor="ctr"/>
          <a:lstStyle>
            <a:lvl1pPr algn="r">
              <a:defRPr kumimoji="0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64C790D-AE46-48BF-BCBB-859DB61EA877}" type="slidenum">
              <a:rPr lang="ko-KR" altLang="en-US" sz="1400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ko-KR" sz="1400" dirty="0">
              <a:solidFill>
                <a:srgbClr val="FFFFFF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 bwMode="auto">
          <a:xfrm>
            <a:off x="0" y="0"/>
            <a:ext cx="9144000" cy="692696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bg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탭 본문 스타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5"/>
          <p:cNvSpPr txBox="1">
            <a:spLocks/>
          </p:cNvSpPr>
          <p:nvPr userDrawn="1"/>
        </p:nvSpPr>
        <p:spPr>
          <a:xfrm>
            <a:off x="-785446" y="6591300"/>
            <a:ext cx="1091712" cy="222250"/>
          </a:xfrm>
          <a:prstGeom prst="rect">
            <a:avLst/>
          </a:prstGeom>
        </p:spPr>
        <p:txBody>
          <a:bodyPr anchor="ctr"/>
          <a:lstStyle>
            <a:lvl1pPr algn="r">
              <a:defRPr kumimoji="0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64C790D-AE46-48BF-BCBB-859DB61EA877}" type="slidenum">
              <a:rPr lang="ko-KR" altLang="en-US" sz="1400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ko-KR" sz="1400" dirty="0">
              <a:solidFill>
                <a:srgbClr val="FFFFFF"/>
              </a:solidFill>
            </a:endParaRPr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15"/>
          </p:nvPr>
        </p:nvSpPr>
        <p:spPr>
          <a:xfrm>
            <a:off x="8028938" y="6597650"/>
            <a:ext cx="1091711" cy="222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1D4D4-BD20-4EC0-A34A-3B85DBD2F7A4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1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kumimoji="1" sz="2400" b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SK_&#44305;&#44256;%20(1)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0"/>
          <a:stretch/>
        </p:blipFill>
        <p:spPr bwMode="auto">
          <a:xfrm>
            <a:off x="-175260" y="-129540"/>
            <a:ext cx="9416599" cy="7071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65237" y="620688"/>
            <a:ext cx="7387083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4000" dirty="0" smtClean="0">
                <a:solidFill>
                  <a:srgbClr val="FF6600"/>
                </a:solidFill>
                <a:latin typeface="뫼비우스 Bold" pitchFamily="2" charset="-127"/>
                <a:ea typeface="뫼비우스 Bold" pitchFamily="2" charset="-127"/>
              </a:rPr>
              <a:t>CLOUD CAM SOHO </a:t>
            </a:r>
          </a:p>
          <a:p>
            <a:r>
              <a:rPr lang="en-US" altLang="ko-KR" sz="4000" dirty="0">
                <a:solidFill>
                  <a:srgbClr val="FF6600"/>
                </a:solidFill>
                <a:latin typeface="뫼비우스 Bold" pitchFamily="2" charset="-127"/>
                <a:ea typeface="뫼비우스 Bold" pitchFamily="2" charset="-127"/>
              </a:rPr>
              <a:t> </a:t>
            </a:r>
            <a:r>
              <a:rPr lang="en-US" altLang="ko-KR" sz="4000" dirty="0" smtClean="0">
                <a:solidFill>
                  <a:srgbClr val="FF6600"/>
                </a:solidFill>
                <a:latin typeface="뫼비우스 Bold" pitchFamily="2" charset="-127"/>
                <a:ea typeface="뫼비우스 Bold" pitchFamily="2" charset="-127"/>
              </a:rPr>
              <a:t>  </a:t>
            </a:r>
            <a:r>
              <a:rPr lang="ko-KR" altLang="en-US" sz="4000" dirty="0" smtClean="0">
                <a:solidFill>
                  <a:srgbClr val="FF6600"/>
                </a:solidFill>
                <a:latin typeface="뫼비우스 Bold" pitchFamily="2" charset="-127"/>
                <a:ea typeface="뫼비우스 Bold" pitchFamily="2" charset="-127"/>
              </a:rPr>
              <a:t>상품 및 프로세스</a:t>
            </a:r>
            <a:endParaRPr lang="ko-KR" altLang="en-US" sz="4000" dirty="0">
              <a:solidFill>
                <a:srgbClr val="FF6600"/>
              </a:solidFill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84168" y="6320353"/>
            <a:ext cx="2771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342900" indent="-342900" algn="r" eaLnBrk="0" hangingPunct="0">
              <a:spcBef>
                <a:spcPct val="20000"/>
              </a:spcBef>
            </a:pPr>
            <a:r>
              <a:rPr lang="en-US" altLang="ko-KR" b="1" dirty="0" smtClean="0">
                <a:solidFill>
                  <a:srgbClr val="002060"/>
                </a:solidFill>
                <a:latin typeface="뫼비우스 Regular" pitchFamily="2" charset="-127"/>
                <a:ea typeface="뫼비우스 Regular" pitchFamily="2" charset="-127"/>
              </a:rPr>
              <a:t>2018</a:t>
            </a:r>
            <a:r>
              <a:rPr lang="ko-KR" altLang="en-US" b="1" dirty="0" smtClean="0">
                <a:solidFill>
                  <a:srgbClr val="002060"/>
                </a:solidFill>
                <a:latin typeface="뫼비우스 Regular" pitchFamily="2" charset="-127"/>
                <a:ea typeface="뫼비우스 Regular" pitchFamily="2" charset="-127"/>
              </a:rPr>
              <a:t>년 </a:t>
            </a:r>
            <a:r>
              <a:rPr lang="en-US" altLang="ko-KR" b="1" dirty="0">
                <a:solidFill>
                  <a:srgbClr val="002060"/>
                </a:solidFill>
                <a:latin typeface="뫼비우스 Regular" pitchFamily="2" charset="-127"/>
                <a:ea typeface="뫼비우스 Regular" pitchFamily="2" charset="-127"/>
              </a:rPr>
              <a:t>9</a:t>
            </a:r>
            <a:r>
              <a:rPr lang="ko-KR" altLang="en-US" b="1" dirty="0" smtClean="0">
                <a:solidFill>
                  <a:srgbClr val="002060"/>
                </a:solidFill>
                <a:latin typeface="뫼비우스 Regular" pitchFamily="2" charset="-127"/>
                <a:ea typeface="뫼비우스 Regular" pitchFamily="2" charset="-127"/>
              </a:rPr>
              <a:t>월</a:t>
            </a:r>
            <a:endParaRPr lang="ko-KR" altLang="en-US" b="1" dirty="0">
              <a:solidFill>
                <a:srgbClr val="002060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pic>
        <p:nvPicPr>
          <p:cNvPr id="20" name="Picture 45" descr="SEE THE UNSEEN_SK BB Logo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7" t="-27109"/>
          <a:stretch>
            <a:fillRect/>
          </a:stretch>
        </p:blipFill>
        <p:spPr bwMode="auto">
          <a:xfrm>
            <a:off x="35496" y="44624"/>
            <a:ext cx="1649413" cy="53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2910029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9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1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25" b="2867"/>
          <a:stretch/>
        </p:blipFill>
        <p:spPr bwMode="auto">
          <a:xfrm>
            <a:off x="251520" y="1484784"/>
            <a:ext cx="8671303" cy="511256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74825" y="836712"/>
            <a:ext cx="8103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최첨단 </a:t>
            </a:r>
            <a:r>
              <a:rPr lang="ko-KR" altLang="en-US" dirty="0" err="1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클라우드</a:t>
            </a:r>
            <a:r>
              <a:rPr lang="ko-KR" altLang="en-US" dirty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기반 지능형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영상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/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보안 시스템으로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전통적 보안 출동 서비스 대비</a:t>
            </a:r>
            <a:endParaRPr lang="en-US" altLang="ko-KR" dirty="0" smtClean="0">
              <a:solidFill>
                <a:srgbClr val="294D27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경제적 비용으로</a:t>
            </a:r>
            <a:r>
              <a:rPr lang="en-US" altLang="ko-KR" dirty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보안서비스와 비즈니스에 도움이 되는 지능형 서비스 동시 이용 가능</a:t>
            </a:r>
            <a:endParaRPr lang="en-US" altLang="ko-KR" dirty="0">
              <a:solidFill>
                <a:srgbClr val="294D27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0678" y="2172440"/>
            <a:ext cx="67107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900" b="1" spc="-1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926879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8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2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28908" y="980728"/>
            <a:ext cx="6959356" cy="332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b="1" dirty="0" smtClean="0">
                <a:latin typeface="+mj-ea"/>
                <a:ea typeface="+mj-ea"/>
                <a:cs typeface="Arial" pitchFamily="34" charset="0"/>
              </a:rPr>
              <a:t>■ 실내 </a:t>
            </a:r>
            <a:r>
              <a:rPr lang="ko-KR" altLang="en-US" b="1" dirty="0" err="1" smtClean="0">
                <a:latin typeface="+mj-ea"/>
                <a:ea typeface="+mj-ea"/>
                <a:cs typeface="Arial" pitchFamily="34" charset="0"/>
              </a:rPr>
              <a:t>설치형</a:t>
            </a:r>
            <a:r>
              <a:rPr lang="ko-KR" altLang="en-US" b="1" dirty="0" smtClean="0">
                <a:latin typeface="+mj-ea"/>
                <a:ea typeface="+mj-ea"/>
                <a:cs typeface="Arial" pitchFamily="34" charset="0"/>
              </a:rPr>
              <a:t> 카메라</a:t>
            </a:r>
            <a:r>
              <a:rPr lang="en-US" altLang="ko-KR" b="1" dirty="0" smtClean="0">
                <a:latin typeface="+mj-ea"/>
                <a:ea typeface="+mj-ea"/>
                <a:cs typeface="Arial" pitchFamily="34" charset="0"/>
              </a:rPr>
              <a:t>(</a:t>
            </a:r>
            <a:r>
              <a:rPr lang="ko-KR" altLang="en-US" b="1" dirty="0" err="1" smtClean="0">
                <a:latin typeface="+mj-ea"/>
                <a:ea typeface="+mj-ea"/>
                <a:cs typeface="Arial" pitchFamily="34" charset="0"/>
              </a:rPr>
              <a:t>실내</a:t>
            </a:r>
            <a:r>
              <a:rPr lang="ko-KR" altLang="en-US" b="1" dirty="0" err="1">
                <a:latin typeface="+mj-ea"/>
                <a:ea typeface="+mj-ea"/>
                <a:cs typeface="Arial" pitchFamily="34" charset="0"/>
              </a:rPr>
              <a:t>형</a:t>
            </a:r>
            <a:r>
              <a:rPr lang="en-US" altLang="ko-KR" b="1" dirty="0" smtClean="0">
                <a:latin typeface="+mj-ea"/>
                <a:ea typeface="+mj-ea"/>
                <a:cs typeface="Arial" pitchFamily="34" charset="0"/>
              </a:rPr>
              <a:t>)</a:t>
            </a:r>
            <a:endParaRPr lang="en-US" altLang="ko-KR" b="1" dirty="0"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595472"/>
            <a:ext cx="1974307" cy="188599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5220072" y="1340768"/>
            <a:ext cx="4876777" cy="235449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cs typeface="Arial" pitchFamily="34" charset="0"/>
              </a:rPr>
              <a:t>2 </a:t>
            </a:r>
            <a:r>
              <a:rPr lang="ko-KR" altLang="en-US" sz="1400" dirty="0" smtClean="0">
                <a:cs typeface="Arial" pitchFamily="34" charset="0"/>
              </a:rPr>
              <a:t>메가 픽셀 </a:t>
            </a:r>
            <a:r>
              <a:rPr lang="en-US" altLang="ko-KR" sz="1400" dirty="0" smtClean="0">
                <a:cs typeface="Arial" pitchFamily="34" charset="0"/>
              </a:rPr>
              <a:t>(1920 x 1080) Full HD </a:t>
            </a:r>
            <a:r>
              <a:rPr lang="ko-KR" altLang="en-US" sz="1400" dirty="0" smtClean="0">
                <a:cs typeface="Arial" pitchFamily="34" charset="0"/>
              </a:rPr>
              <a:t>카메라</a:t>
            </a:r>
            <a:endParaRPr lang="en-US" altLang="ko-KR" sz="1400" dirty="0" smtClean="0"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cs typeface="Arial" pitchFamily="34" charset="0"/>
              </a:rPr>
              <a:t>3.6mm </a:t>
            </a:r>
            <a:r>
              <a:rPr lang="ko-KR" altLang="en-US" sz="1400" dirty="0" smtClean="0">
                <a:cs typeface="Arial" pitchFamily="34" charset="0"/>
              </a:rPr>
              <a:t>고정 초점 렌즈</a:t>
            </a:r>
            <a:r>
              <a:rPr lang="en-US" altLang="ko-KR" sz="1400" dirty="0" smtClean="0">
                <a:cs typeface="Arial" pitchFamily="34" charset="0"/>
              </a:rPr>
              <a:t>(</a:t>
            </a:r>
            <a:r>
              <a:rPr lang="ko-KR" altLang="en-US" sz="1400" dirty="0" err="1" smtClean="0">
                <a:cs typeface="Arial" pitchFamily="34" charset="0"/>
              </a:rPr>
              <a:t>화각</a:t>
            </a:r>
            <a:r>
              <a:rPr lang="ko-KR" altLang="en-US" sz="1400" dirty="0" smtClean="0">
                <a:cs typeface="Arial" pitchFamily="34" charset="0"/>
              </a:rPr>
              <a:t> </a:t>
            </a:r>
            <a:r>
              <a:rPr lang="en-US" altLang="ko-KR" sz="1400" dirty="0" smtClean="0">
                <a:cs typeface="Arial" pitchFamily="34" charset="0"/>
              </a:rPr>
              <a:t>100</a:t>
            </a:r>
            <a:r>
              <a:rPr lang="ko-KR" altLang="en-US" sz="1400" dirty="0" smtClean="0">
                <a:cs typeface="Arial" pitchFamily="34" charset="0"/>
              </a:rPr>
              <a:t>도</a:t>
            </a:r>
            <a:r>
              <a:rPr lang="en-US" altLang="ko-KR" sz="1400" dirty="0" smtClean="0"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cs typeface="Arial" pitchFamily="34" charset="0"/>
              </a:rPr>
              <a:t>야간 가시거리 </a:t>
            </a:r>
            <a:r>
              <a:rPr lang="en-US" altLang="ko-KR" sz="1400" dirty="0" smtClean="0">
                <a:cs typeface="Arial" pitchFamily="34" charset="0"/>
              </a:rPr>
              <a:t>15m (IR</a:t>
            </a:r>
            <a:r>
              <a:rPr lang="ko-KR" altLang="en-US" sz="1400" dirty="0" smtClean="0">
                <a:cs typeface="Arial" pitchFamily="34" charset="0"/>
              </a:rPr>
              <a:t> </a:t>
            </a:r>
            <a:r>
              <a:rPr lang="en-US" altLang="ko-KR" sz="1400" dirty="0" smtClean="0">
                <a:cs typeface="Arial" pitchFamily="34" charset="0"/>
              </a:rPr>
              <a:t>LED On)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복도 </a:t>
            </a:r>
            <a:r>
              <a:rPr lang="ko-KR" altLang="en-US" sz="1400" b="1" dirty="0" err="1" smtClean="0">
                <a:solidFill>
                  <a:srgbClr val="0070C0"/>
                </a:solidFill>
                <a:cs typeface="Arial" pitchFamily="34" charset="0"/>
              </a:rPr>
              <a:t>뷰</a:t>
            </a: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 기능 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(90</a:t>
            </a: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˚ 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/ 270</a:t>
            </a: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˚ 회전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cs typeface="Arial" pitchFamily="34" charset="0"/>
              </a:rPr>
              <a:t>움직임</a:t>
            </a:r>
            <a:r>
              <a:rPr lang="en-US" altLang="ko-KR" sz="1400" dirty="0" smtClean="0">
                <a:cs typeface="Arial" pitchFamily="34" charset="0"/>
              </a:rPr>
              <a:t>, </a:t>
            </a:r>
            <a:r>
              <a:rPr lang="ko-KR" altLang="en-US" sz="1400" dirty="0" err="1" smtClean="0">
                <a:cs typeface="Arial" pitchFamily="34" charset="0"/>
              </a:rPr>
              <a:t>탬퍼링</a:t>
            </a:r>
            <a:r>
              <a:rPr lang="ko-KR" altLang="en-US" sz="1400" dirty="0" smtClean="0">
                <a:cs typeface="Arial" pitchFamily="34" charset="0"/>
              </a:rPr>
              <a:t> 검출 기능</a:t>
            </a:r>
            <a:endParaRPr lang="en-US" altLang="ko-KR" sz="1400" dirty="0" smtClean="0"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렌즈 왜곡 보정 기능 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(LDC)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Micro SD 16Gbyte(2.5</a:t>
            </a:r>
            <a:r>
              <a:rPr lang="ko-KR" altLang="en-US" sz="1400" b="1" dirty="0">
                <a:solidFill>
                  <a:srgbClr val="0070C0"/>
                </a:solidFill>
                <a:cs typeface="Arial" pitchFamily="34" charset="0"/>
              </a:rPr>
              <a:t>일치 저장</a:t>
            </a:r>
            <a:r>
              <a:rPr lang="en-US" altLang="ko-KR" sz="1400" b="1" dirty="0">
                <a:solidFill>
                  <a:srgbClr val="0070C0"/>
                </a:solidFill>
                <a:cs typeface="Arial" pitchFamily="34" charset="0"/>
              </a:rPr>
              <a:t>)</a:t>
            </a:r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5145546" y="1496165"/>
            <a:ext cx="2518" cy="2076851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40487" y="4142710"/>
            <a:ext cx="830797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3871302" y="4077072"/>
            <a:ext cx="4876777" cy="233294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cs typeface="Arial" pitchFamily="34" charset="0"/>
              </a:rPr>
              <a:t>2 </a:t>
            </a:r>
            <a:r>
              <a:rPr lang="ko-KR" altLang="en-US" sz="1400" dirty="0" smtClean="0">
                <a:cs typeface="Arial" pitchFamily="34" charset="0"/>
              </a:rPr>
              <a:t>메가 픽셀 </a:t>
            </a:r>
            <a:r>
              <a:rPr lang="en-US" altLang="ko-KR" sz="1400" dirty="0" smtClean="0">
                <a:cs typeface="Arial" pitchFamily="34" charset="0"/>
              </a:rPr>
              <a:t>(1920 x 1080) Full HD </a:t>
            </a:r>
            <a:r>
              <a:rPr lang="ko-KR" altLang="en-US" sz="1400" dirty="0" smtClean="0">
                <a:cs typeface="Arial" pitchFamily="34" charset="0"/>
              </a:rPr>
              <a:t>카메라</a:t>
            </a:r>
            <a:endParaRPr lang="en-US" altLang="ko-KR" sz="1400" dirty="0" smtClean="0">
              <a:cs typeface="Arial" pitchFamily="34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cs typeface="Arial" pitchFamily="34" charset="0"/>
              </a:rPr>
              <a:t>3.6mm </a:t>
            </a:r>
            <a:r>
              <a:rPr lang="ko-KR" altLang="en-US" sz="1400" dirty="0" smtClean="0">
                <a:cs typeface="Arial" pitchFamily="34" charset="0"/>
              </a:rPr>
              <a:t>고정 초점 렌즈</a:t>
            </a:r>
            <a:r>
              <a:rPr lang="en-US" altLang="ko-KR" sz="1400" dirty="0" smtClean="0">
                <a:cs typeface="Arial" pitchFamily="34" charset="0"/>
              </a:rPr>
              <a:t>(</a:t>
            </a:r>
            <a:r>
              <a:rPr lang="ko-KR" altLang="en-US" sz="1400" dirty="0" err="1" smtClean="0">
                <a:cs typeface="Arial" pitchFamily="34" charset="0"/>
              </a:rPr>
              <a:t>화각</a:t>
            </a:r>
            <a:r>
              <a:rPr lang="ko-KR" altLang="en-US" sz="1400" dirty="0" smtClean="0">
                <a:cs typeface="Arial" pitchFamily="34" charset="0"/>
              </a:rPr>
              <a:t> </a:t>
            </a:r>
            <a:r>
              <a:rPr lang="en-US" altLang="ko-KR" sz="1400" dirty="0" smtClean="0">
                <a:cs typeface="Arial" pitchFamily="34" charset="0"/>
              </a:rPr>
              <a:t>100</a:t>
            </a:r>
            <a:r>
              <a:rPr lang="ko-KR" altLang="en-US" sz="1400" dirty="0" smtClean="0">
                <a:cs typeface="Arial" pitchFamily="34" charset="0"/>
              </a:rPr>
              <a:t>도</a:t>
            </a:r>
            <a:r>
              <a:rPr lang="en-US" altLang="ko-KR" sz="1400" dirty="0" smtClean="0"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cs typeface="Arial" pitchFamily="34" charset="0"/>
              </a:rPr>
              <a:t>야간 가시거리 </a:t>
            </a:r>
            <a:r>
              <a:rPr lang="en-US" altLang="ko-KR" sz="1400" dirty="0" smtClean="0">
                <a:cs typeface="Arial" pitchFamily="34" charset="0"/>
              </a:rPr>
              <a:t>15m (IR</a:t>
            </a:r>
            <a:r>
              <a:rPr lang="ko-KR" altLang="en-US" sz="1400" dirty="0" smtClean="0">
                <a:cs typeface="Arial" pitchFamily="34" charset="0"/>
              </a:rPr>
              <a:t> </a:t>
            </a:r>
            <a:r>
              <a:rPr lang="en-US" altLang="ko-KR" sz="1400" dirty="0" smtClean="0">
                <a:cs typeface="Arial" pitchFamily="34" charset="0"/>
              </a:rPr>
              <a:t>LED On)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복도 </a:t>
            </a:r>
            <a:r>
              <a:rPr lang="ko-KR" altLang="en-US" sz="1400" b="1" dirty="0" err="1" smtClean="0">
                <a:solidFill>
                  <a:srgbClr val="0070C0"/>
                </a:solidFill>
                <a:cs typeface="Arial" pitchFamily="34" charset="0"/>
              </a:rPr>
              <a:t>뷰</a:t>
            </a: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 기능 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(90</a:t>
            </a: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˚ 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/ 270</a:t>
            </a: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˚ 회전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cs typeface="Arial" pitchFamily="34" charset="0"/>
              </a:rPr>
              <a:t>움직임</a:t>
            </a:r>
            <a:r>
              <a:rPr lang="en-US" altLang="ko-KR" sz="1400" dirty="0" smtClean="0">
                <a:cs typeface="Arial" pitchFamily="34" charset="0"/>
              </a:rPr>
              <a:t>, </a:t>
            </a:r>
            <a:r>
              <a:rPr lang="ko-KR" altLang="en-US" sz="1400" dirty="0" err="1" smtClean="0">
                <a:cs typeface="Arial" pitchFamily="34" charset="0"/>
              </a:rPr>
              <a:t>탬퍼링</a:t>
            </a:r>
            <a:r>
              <a:rPr lang="ko-KR" altLang="en-US" sz="1400" dirty="0" smtClean="0">
                <a:cs typeface="Arial" pitchFamily="34" charset="0"/>
              </a:rPr>
              <a:t> 검출 기능</a:t>
            </a:r>
            <a:endParaRPr lang="en-US" altLang="ko-KR" sz="1400" dirty="0" smtClean="0">
              <a:cs typeface="Arial" pitchFamily="34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렌즈 왜곡 보정 기능 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(LDC)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Micro SD 16Gbyte(2.5</a:t>
            </a:r>
            <a:r>
              <a:rPr lang="ko-KR" altLang="en-US" sz="1400" b="1" dirty="0" smtClean="0">
                <a:solidFill>
                  <a:srgbClr val="0070C0"/>
                </a:solidFill>
                <a:cs typeface="Arial" pitchFamily="34" charset="0"/>
              </a:rPr>
              <a:t>일치 저장</a:t>
            </a:r>
            <a:r>
              <a:rPr lang="en-US" altLang="ko-KR" sz="1400" b="1" dirty="0" smtClean="0">
                <a:solidFill>
                  <a:srgbClr val="0070C0"/>
                </a:solidFill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cs typeface="Arial" pitchFamily="34" charset="0"/>
              </a:rPr>
              <a:t>IP66 </a:t>
            </a:r>
            <a:r>
              <a:rPr lang="ko-KR" altLang="en-US" sz="1400" dirty="0" smtClean="0">
                <a:cs typeface="Arial" pitchFamily="34" charset="0"/>
              </a:rPr>
              <a:t>방진</a:t>
            </a:r>
            <a:r>
              <a:rPr lang="en-US" altLang="ko-KR" sz="1400" dirty="0" smtClean="0">
                <a:cs typeface="Arial" pitchFamily="34" charset="0"/>
              </a:rPr>
              <a:t>/</a:t>
            </a:r>
            <a:r>
              <a:rPr lang="ko-KR" altLang="en-US" sz="1400" dirty="0" smtClean="0">
                <a:cs typeface="Arial" pitchFamily="34" charset="0"/>
              </a:rPr>
              <a:t>방수 기능</a:t>
            </a:r>
            <a:endParaRPr lang="en-US" altLang="ko-KR" sz="1400" dirty="0" smtClean="0">
              <a:cs typeface="Arial" pitchFamily="34" charset="0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27" y="4309556"/>
            <a:ext cx="2344580" cy="1867977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>
          <a:xfrm>
            <a:off x="3293633" y="4176568"/>
            <a:ext cx="0" cy="2420784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331148" y="3759720"/>
            <a:ext cx="6959356" cy="332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b="1" dirty="0" smtClean="0">
                <a:latin typeface="+mj-ea"/>
                <a:ea typeface="+mj-ea"/>
                <a:cs typeface="Arial" pitchFamily="34" charset="0"/>
              </a:rPr>
              <a:t>■ 실외 </a:t>
            </a:r>
            <a:r>
              <a:rPr lang="ko-KR" altLang="en-US" b="1" dirty="0" err="1" smtClean="0">
                <a:latin typeface="+mj-ea"/>
                <a:ea typeface="+mj-ea"/>
                <a:cs typeface="Arial" pitchFamily="34" charset="0"/>
              </a:rPr>
              <a:t>설치형</a:t>
            </a:r>
            <a:r>
              <a:rPr lang="ko-KR" altLang="en-US" b="1" dirty="0" smtClean="0">
                <a:latin typeface="+mj-ea"/>
                <a:ea typeface="+mj-ea"/>
                <a:cs typeface="Arial" pitchFamily="34" charset="0"/>
              </a:rPr>
              <a:t> 카메라</a:t>
            </a:r>
            <a:r>
              <a:rPr lang="en-US" altLang="ko-KR" b="1" dirty="0" smtClean="0">
                <a:latin typeface="+mj-ea"/>
                <a:ea typeface="+mj-ea"/>
                <a:cs typeface="Arial" pitchFamily="34" charset="0"/>
              </a:rPr>
              <a:t>(</a:t>
            </a:r>
            <a:r>
              <a:rPr lang="ko-KR" altLang="en-US" b="1" dirty="0" err="1" smtClean="0">
                <a:latin typeface="+mj-ea"/>
                <a:ea typeface="+mj-ea"/>
                <a:cs typeface="Arial" pitchFamily="34" charset="0"/>
              </a:rPr>
              <a:t>실외형</a:t>
            </a:r>
            <a:r>
              <a:rPr lang="en-US" altLang="ko-KR" b="1" dirty="0" smtClean="0">
                <a:latin typeface="+mj-ea"/>
                <a:ea typeface="+mj-ea"/>
                <a:cs typeface="Arial" pitchFamily="34" charset="0"/>
              </a:rPr>
              <a:t>)</a:t>
            </a:r>
            <a:endParaRPr lang="en-US" altLang="ko-KR" b="1" dirty="0"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7" name="순서도: 수동 입력 26"/>
          <p:cNvSpPr/>
          <p:nvPr/>
        </p:nvSpPr>
        <p:spPr bwMode="auto">
          <a:xfrm rot="16200000" flipH="1">
            <a:off x="5623098" y="-2824518"/>
            <a:ext cx="489075" cy="6552729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3332371" y="320048"/>
            <a:ext cx="57807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en-US" altLang="ko-KR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1. </a:t>
            </a: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고화질 카메라 종류 및 사양</a:t>
            </a:r>
            <a:endParaRPr lang="ko-KR" altLang="en-US" sz="2000" b="1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뫼비우스 Regular" pitchFamily="2" charset="-127"/>
              <a:ea typeface="뫼비우스 Regular" pitchFamily="2" charset="-127"/>
            </a:endParaRPr>
          </a:p>
        </p:txBody>
      </p:sp>
      <p:pic>
        <p:nvPicPr>
          <p:cNvPr id="16" name="图片 0" descr="HDBW4xxxE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01953" y="1700808"/>
            <a:ext cx="1986071" cy="1780663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339084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8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3.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28662" y="882432"/>
            <a:ext cx="8784975" cy="503129"/>
          </a:xfrm>
          <a:prstGeom prst="roundRect">
            <a:avLst>
              <a:gd name="adj" fmla="val 6528"/>
            </a:avLst>
          </a:prstGeom>
          <a:noFill/>
          <a:ln w="12700">
            <a:solidFill>
              <a:srgbClr val="93C2D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2196" y="931580"/>
            <a:ext cx="83473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별도 저장장치가 없어</a:t>
            </a:r>
            <a:r>
              <a:rPr lang="en-US" altLang="ko-KR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영상의 훼손이 없고 </a:t>
            </a:r>
            <a:r>
              <a:rPr lang="en-US" altLang="ko-KR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365</a:t>
            </a:r>
            <a:r>
              <a:rPr lang="ko-KR" altLang="en-US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일 </a:t>
            </a:r>
            <a:r>
              <a:rPr lang="en-US" altLang="ko-KR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24</a:t>
            </a:r>
            <a:r>
              <a:rPr lang="ko-KR" altLang="en-US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시간 안전하게 영상을 저장합니다</a:t>
            </a:r>
            <a:endParaRPr lang="en-US" altLang="ko-KR" dirty="0"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" t="27659" r="24414" b="3315"/>
          <a:stretch/>
        </p:blipFill>
        <p:spPr bwMode="auto">
          <a:xfrm>
            <a:off x="185037" y="1620253"/>
            <a:ext cx="8856984" cy="4761075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순서도: 수동 입력 26"/>
          <p:cNvSpPr/>
          <p:nvPr/>
        </p:nvSpPr>
        <p:spPr bwMode="auto">
          <a:xfrm rot="16200000" flipH="1">
            <a:off x="5623098" y="-2824518"/>
            <a:ext cx="489075" cy="6552729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3363235" y="312080"/>
            <a:ext cx="57807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en-US" altLang="ko-KR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2. </a:t>
            </a:r>
            <a:r>
              <a:rPr lang="ko-KR" altLang="en-US" sz="2000" b="1" kern="0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 캠 영상 저장 방식</a:t>
            </a:r>
            <a:endParaRPr lang="ko-KR" altLang="en-US" sz="2000" b="1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407907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9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4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SOHO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4825" y="836712"/>
            <a:ext cx="892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클라우드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캠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SOHO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는 영상 촬영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/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저장을 기본 서비스로 제공하고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저장일수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/</a:t>
            </a:r>
            <a:r>
              <a:rPr lang="ko-KR" altLang="en-US" dirty="0" err="1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화소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/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지능형기능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/</a:t>
            </a:r>
          </a:p>
          <a:p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보험을 부가서비스 형태로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고객 선택권 확대</a:t>
            </a:r>
            <a:endParaRPr lang="en-US" altLang="ko-KR" dirty="0">
              <a:solidFill>
                <a:srgbClr val="294D27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0678" y="2172440"/>
            <a:ext cx="67107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900" b="1" spc="-150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677983"/>
              </p:ext>
            </p:extLst>
          </p:nvPr>
        </p:nvGraphicFramePr>
        <p:xfrm>
          <a:off x="243996" y="1718281"/>
          <a:ext cx="8617661" cy="4519033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231660"/>
                <a:gridCol w="2592288"/>
                <a:gridCol w="2664296"/>
                <a:gridCol w="2129417"/>
              </a:tblGrid>
              <a:tr h="365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Cloud</a:t>
                      </a:r>
                      <a:r>
                        <a:rPr lang="en-US" altLang="ko-KR" sz="1400" baseline="0" dirty="0" smtClean="0"/>
                        <a:t> CAM </a:t>
                      </a:r>
                      <a:r>
                        <a:rPr lang="ko-KR" altLang="en-US" sz="1400" baseline="0" dirty="0" smtClean="0"/>
                        <a:t>일반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Cloud CAM SOHO</a:t>
                      </a:r>
                      <a:endParaRPr lang="ko-KR" altLang="en-US" sz="14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pc="-150" dirty="0" smtClean="0"/>
                        <a:t>Cloud CAM SOHO </a:t>
                      </a:r>
                      <a:r>
                        <a:rPr lang="ko-KR" altLang="en-US" sz="1400" spc="-150" dirty="0" smtClean="0"/>
                        <a:t>특징</a:t>
                      </a:r>
                      <a:endParaRPr lang="ko-KR" altLang="en-US" sz="1400" spc="-15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666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카메라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종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실내형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실외형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엘리베이터용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확대용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, PTZ(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회전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),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차량번호 식별용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종</a:t>
                      </a:r>
                      <a:endParaRPr lang="en-US" altLang="ko-KR" sz="1400" b="1" spc="-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b="1" spc="-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1" spc="-50" dirty="0" smtClean="0">
                          <a:solidFill>
                            <a:schemeClr val="tx1"/>
                          </a:solidFill>
                        </a:rPr>
                        <a:t>실내형</a:t>
                      </a:r>
                      <a:r>
                        <a:rPr lang="en-US" altLang="ko-KR" sz="1100" b="1" spc="-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1" spc="-50" dirty="0" smtClean="0">
                          <a:solidFill>
                            <a:schemeClr val="tx1"/>
                          </a:solidFill>
                        </a:rPr>
                        <a:t>실외형</a:t>
                      </a:r>
                      <a:r>
                        <a:rPr lang="en-US" altLang="ko-KR" sz="1100" b="1" spc="-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1" spc="-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 smtClean="0">
                          <a:solidFill>
                            <a:schemeClr val="tx1"/>
                          </a:solidFill>
                        </a:rPr>
                        <a:t>다후아</a:t>
                      </a:r>
                      <a:r>
                        <a:rPr lang="en-US" altLang="ko-KR" sz="1100" spc="-1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spc="-150" dirty="0" smtClean="0">
                          <a:solidFill>
                            <a:schemeClr val="tx1"/>
                          </a:solidFill>
                        </a:rPr>
                        <a:t>한화테크윈 제조사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1:1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비율로 사용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화소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200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만화소 기본 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만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/200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만 中 </a:t>
                      </a:r>
                      <a:r>
                        <a:rPr lang="ko-KR" altLang="en-US" sz="1400" b="1" spc="-50" dirty="0" err="1" smtClean="0">
                          <a:solidFill>
                            <a:schemeClr val="tx1"/>
                          </a:solidFill>
                        </a:rPr>
                        <a:t>택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 spc="-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Option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에 따른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요금제 제공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저장일수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일 기본 제공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, 15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, 30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일 中 </a:t>
                      </a:r>
                      <a:r>
                        <a:rPr lang="ko-KR" altLang="en-US" sz="1400" b="1" spc="-50" dirty="0" err="1" smtClean="0">
                          <a:solidFill>
                            <a:schemeClr val="tx1"/>
                          </a:solidFill>
                        </a:rPr>
                        <a:t>택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400" b="1" spc="-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13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지능형기능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종 기본 제공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침입탐지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피플카운팅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히트맵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템퍼링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침입탐지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400" b="1" spc="-50" dirty="0" err="1" smtClean="0">
                          <a:solidFill>
                            <a:schemeClr val="tx1"/>
                          </a:solidFill>
                        </a:rPr>
                        <a:t>템퍼링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 기본 제공 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추가 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종 中 </a:t>
                      </a:r>
                      <a:r>
                        <a:rPr lang="ko-KR" altLang="en-US" sz="1400" b="1" spc="-50" dirty="0" err="1" smtClean="0">
                          <a:solidFill>
                            <a:schemeClr val="tx1"/>
                          </a:solidFill>
                        </a:rPr>
                        <a:t>택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1" spc="-5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ko-KR" altLang="en-US" sz="1800" b="1" spc="-5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100" b="1" spc="-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1" spc="-50" dirty="0" smtClean="0">
                          <a:solidFill>
                            <a:schemeClr val="tx1"/>
                          </a:solidFill>
                        </a:rPr>
                        <a:t>피플카운팅</a:t>
                      </a:r>
                      <a:r>
                        <a:rPr lang="en-US" altLang="ko-KR" sz="1100" b="1" spc="-5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100" b="1" spc="-50" dirty="0" err="1" smtClean="0">
                          <a:solidFill>
                            <a:schemeClr val="tx1"/>
                          </a:solidFill>
                        </a:rPr>
                        <a:t>히트맵</a:t>
                      </a:r>
                      <a:r>
                        <a:rPr lang="en-US" altLang="ko-KR" sz="1100" b="1" spc="-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66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보험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안심서비스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기본제공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최대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천만원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종 中 </a:t>
                      </a:r>
                      <a:r>
                        <a:rPr lang="ko-KR" altLang="en-US" sz="1400" b="1" spc="-50" dirty="0" err="1" smtClean="0">
                          <a:solidFill>
                            <a:schemeClr val="tx1"/>
                          </a:solidFill>
                        </a:rPr>
                        <a:t>택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 latinLnBrk="1"/>
                      <a:r>
                        <a:rPr lang="en-US" altLang="ko-KR" sz="1100" b="1" spc="-50" baseline="0" dirty="0" smtClean="0">
                          <a:solidFill>
                            <a:schemeClr val="tx1"/>
                          </a:solidFill>
                        </a:rPr>
                        <a:t>(1</a:t>
                      </a:r>
                      <a:r>
                        <a:rPr lang="ko-KR" altLang="en-US" sz="1100" b="1" spc="-50" baseline="0" dirty="0" smtClean="0">
                          <a:solidFill>
                            <a:schemeClr val="tx1"/>
                          </a:solidFill>
                        </a:rPr>
                        <a:t>천만</a:t>
                      </a:r>
                      <a:r>
                        <a:rPr lang="en-US" altLang="ko-KR" sz="1100" b="1" spc="-50" baseline="0" dirty="0" smtClean="0">
                          <a:solidFill>
                            <a:schemeClr val="tx1"/>
                          </a:solidFill>
                        </a:rPr>
                        <a:t>,2</a:t>
                      </a:r>
                      <a:r>
                        <a:rPr lang="ko-KR" altLang="en-US" sz="1100" b="1" spc="-50" baseline="0" dirty="0" smtClean="0">
                          <a:solidFill>
                            <a:schemeClr val="tx1"/>
                          </a:solidFill>
                        </a:rPr>
                        <a:t>천만</a:t>
                      </a:r>
                      <a:r>
                        <a:rPr lang="en-US" altLang="ko-KR" sz="1100" b="1" spc="-50" baseline="0" dirty="0" smtClean="0">
                          <a:solidFill>
                            <a:schemeClr val="tx1"/>
                          </a:solidFill>
                        </a:rPr>
                        <a:t>,3</a:t>
                      </a:r>
                      <a:r>
                        <a:rPr lang="ko-KR" altLang="en-US" sz="1100" b="1" spc="-50" baseline="0" dirty="0" smtClean="0">
                          <a:solidFill>
                            <a:schemeClr val="tx1"/>
                          </a:solidFill>
                        </a:rPr>
                        <a:t>천만</a:t>
                      </a:r>
                      <a:r>
                        <a:rPr lang="en-US" altLang="ko-KR" sz="1100" b="1" spc="-50" baseline="0" dirty="0" smtClean="0">
                          <a:solidFill>
                            <a:schemeClr val="tx1"/>
                          </a:solidFill>
                        </a:rPr>
                        <a:t>,5</a:t>
                      </a:r>
                      <a:r>
                        <a:rPr lang="ko-KR" altLang="en-US" sz="1100" b="1" spc="-50" baseline="0" dirty="0" err="1" smtClean="0">
                          <a:solidFill>
                            <a:schemeClr val="tx1"/>
                          </a:solidFill>
                        </a:rPr>
                        <a:t>천만원</a:t>
                      </a:r>
                      <a:r>
                        <a:rPr lang="ko-KR" altLang="en-US" sz="1100" b="1" spc="-50" baseline="0" dirty="0" smtClean="0">
                          <a:solidFill>
                            <a:schemeClr val="tx1"/>
                          </a:solidFill>
                        </a:rPr>
                        <a:t> 중 선택</a:t>
                      </a:r>
                      <a:endParaRPr lang="en-US" altLang="ko-KR" sz="1100" b="1" spc="-5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b="1" spc="-50" baseline="0" dirty="0" smtClean="0">
                          <a:solidFill>
                            <a:schemeClr val="tx1"/>
                          </a:solidFill>
                        </a:rPr>
                        <a:t>화재보험은 추가 제공</a:t>
                      </a:r>
                      <a:r>
                        <a:rPr lang="en-US" altLang="ko-KR" sz="1100" b="1" spc="-5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약정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년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년</a:t>
                      </a:r>
                      <a:r>
                        <a:rPr lang="en-US" altLang="ko-KR" sz="1400" b="1" spc="-50" dirty="0" smtClean="0">
                          <a:solidFill>
                            <a:schemeClr val="tx1"/>
                          </a:solidFill>
                        </a:rPr>
                        <a:t>, 3</a:t>
                      </a:r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년</a:t>
                      </a:r>
                      <a:endParaRPr lang="ko-KR" altLang="en-US" sz="1400" b="1" spc="-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년 약정 선택 時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설치비 고객부담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공사비 </a:t>
                      </a:r>
                      <a:r>
                        <a:rPr lang="en-US" altLang="ko-KR" sz="1100" dirty="0" err="1" smtClean="0">
                          <a:solidFill>
                            <a:schemeClr val="tx1"/>
                          </a:solidFill>
                        </a:rPr>
                        <a:t>Ch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당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요금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27,000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altLang="ko-KR" sz="1400" dirty="0" err="1" smtClean="0">
                          <a:solidFill>
                            <a:schemeClr val="tx1"/>
                          </a:solidFill>
                        </a:rPr>
                        <a:t>Ch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당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</a:rPr>
                        <a:t>만원 추가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-50" dirty="0" smtClean="0">
                          <a:solidFill>
                            <a:schemeClr val="tx1"/>
                          </a:solidFill>
                        </a:rPr>
                        <a:t>고객선택에 따른 요금</a:t>
                      </a:r>
                      <a:endParaRPr lang="ko-KR" altLang="en-US" sz="1400" b="1" spc="-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순서도: 수동 입력 6"/>
          <p:cNvSpPr/>
          <p:nvPr/>
        </p:nvSpPr>
        <p:spPr bwMode="auto">
          <a:xfrm rot="16200000" flipH="1">
            <a:off x="6253422" y="-2194193"/>
            <a:ext cx="489075" cy="5292080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475369" y="312080"/>
            <a:ext cx="46686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기존 </a:t>
            </a:r>
            <a:r>
              <a:rPr lang="ko-KR" altLang="en-US" sz="2000" b="1" kern="0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클라우드캠</a:t>
            </a: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 서비스와 비교</a:t>
            </a:r>
            <a:endParaRPr lang="ko-KR" altLang="en-US" sz="2000" b="1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0291925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9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4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SOHO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2231" y="827420"/>
            <a:ext cx="6849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기본서비스는 필수 선택이며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부가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Option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을 추가하는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2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부 요금제 형식</a:t>
            </a:r>
            <a:endParaRPr lang="en-US" altLang="ko-KR" dirty="0" smtClean="0">
              <a:solidFill>
                <a:srgbClr val="294D27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05148"/>
            <a:ext cx="3528392" cy="283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226915" y="3385361"/>
            <a:ext cx="5291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예시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일반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3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대를 사용 하는 매장의 경우 사용료 사용시</a:t>
            </a:r>
            <a:endParaRPr lang="en-US" altLang="ko-KR" dirty="0" smtClean="0">
              <a:solidFill>
                <a:srgbClr val="294D27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14" y="1201011"/>
            <a:ext cx="8318305" cy="218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15" y="3933056"/>
            <a:ext cx="8742867" cy="219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3" name="TextBox 242"/>
          <p:cNvSpPr txBox="1"/>
          <p:nvPr/>
        </p:nvSpPr>
        <p:spPr>
          <a:xfrm>
            <a:off x="4788938" y="6032879"/>
            <a:ext cx="404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294D27"/>
                </a:solidFill>
                <a:latin typeface="나눔손글씨 펜" pitchFamily="66" charset="-127"/>
                <a:ea typeface="나눔손글씨 펜" pitchFamily="66" charset="-127"/>
              </a:rPr>
              <a:t>고객선택으로 </a:t>
            </a:r>
            <a:r>
              <a:rPr lang="en-US" altLang="ko-KR" b="1" dirty="0" smtClean="0">
                <a:solidFill>
                  <a:srgbClr val="294D27"/>
                </a:solidFill>
                <a:latin typeface="나눔손글씨 펜" pitchFamily="66" charset="-127"/>
                <a:ea typeface="나눔손글씨 펜" pitchFamily="66" charset="-127"/>
              </a:rPr>
              <a:t>3</a:t>
            </a:r>
            <a:r>
              <a:rPr lang="ko-KR" altLang="en-US" b="1" dirty="0" smtClean="0">
                <a:solidFill>
                  <a:srgbClr val="294D27"/>
                </a:solidFill>
                <a:latin typeface="나눔손글씨 펜" pitchFamily="66" charset="-127"/>
                <a:ea typeface="나눔손글씨 펜" pitchFamily="66" charset="-127"/>
              </a:rPr>
              <a:t>대  </a:t>
            </a:r>
            <a:r>
              <a:rPr lang="ko-KR" altLang="en-US" b="1" u="sng" dirty="0" smtClean="0">
                <a:solidFill>
                  <a:srgbClr val="FF0000"/>
                </a:solidFill>
                <a:latin typeface="나눔손글씨 펜" pitchFamily="66" charset="-127"/>
                <a:ea typeface="나눔손글씨 펜" pitchFamily="66" charset="-127"/>
              </a:rPr>
              <a:t>월 </a:t>
            </a:r>
            <a:r>
              <a:rPr lang="en-US" altLang="ko-KR" b="1" u="sng" dirty="0" smtClean="0">
                <a:solidFill>
                  <a:srgbClr val="FF0000"/>
                </a:solidFill>
                <a:latin typeface="나눔손글씨 펜" pitchFamily="66" charset="-127"/>
                <a:ea typeface="나눔손글씨 펜" pitchFamily="66" charset="-127"/>
              </a:rPr>
              <a:t>4</a:t>
            </a:r>
            <a:r>
              <a:rPr lang="ko-KR" altLang="en-US" b="1" u="sng" dirty="0" smtClean="0">
                <a:solidFill>
                  <a:srgbClr val="FF0000"/>
                </a:solidFill>
                <a:latin typeface="나눔손글씨 펜" pitchFamily="66" charset="-127"/>
                <a:ea typeface="나눔손글씨 펜" pitchFamily="66" charset="-127"/>
              </a:rPr>
              <a:t>만원</a:t>
            </a:r>
            <a:r>
              <a:rPr lang="en-US" altLang="ko-KR" b="1" u="sng" dirty="0" smtClean="0">
                <a:solidFill>
                  <a:srgbClr val="FF0000"/>
                </a:solidFill>
                <a:latin typeface="나눔손글씨 펜" pitchFamily="66" charset="-127"/>
                <a:ea typeface="나눔손글씨 펜" pitchFamily="66" charset="-127"/>
              </a:rPr>
              <a:t>(VAT</a:t>
            </a:r>
            <a:r>
              <a:rPr lang="ko-KR" altLang="en-US" b="1" u="sng" dirty="0" smtClean="0">
                <a:solidFill>
                  <a:srgbClr val="FF0000"/>
                </a:solidFill>
                <a:latin typeface="나눔손글씨 펜" pitchFamily="66" charset="-127"/>
                <a:ea typeface="나눔손글씨 펜" pitchFamily="66" charset="-127"/>
              </a:rPr>
              <a:t>별도</a:t>
            </a:r>
            <a:r>
              <a:rPr lang="en-US" altLang="ko-KR" b="1" u="sng" dirty="0" smtClean="0">
                <a:solidFill>
                  <a:srgbClr val="FF0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</a:p>
        </p:txBody>
      </p:sp>
      <p:sp>
        <p:nvSpPr>
          <p:cNvPr id="10" name="순서도: 수동 입력 9"/>
          <p:cNvSpPr/>
          <p:nvPr/>
        </p:nvSpPr>
        <p:spPr bwMode="auto">
          <a:xfrm rot="16200000" flipH="1">
            <a:off x="6253422" y="-2194193"/>
            <a:ext cx="489075" cy="5292080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4475369" y="312080"/>
            <a:ext cx="46686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서비스 이용료 구조</a:t>
            </a:r>
            <a:endParaRPr lang="ko-KR" altLang="en-US" sz="2000" b="1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뫼비우스 Regular" pitchFamily="2" charset="-127"/>
              <a:ea typeface="뫼비우스 Regular" pitchFamily="2" charset="-127"/>
            </a:endParaRPr>
          </a:p>
        </p:txBody>
      </p:sp>
      <p:pic>
        <p:nvPicPr>
          <p:cNvPr id="1027" name="Picture 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76" y="2852936"/>
            <a:ext cx="244510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809684" y="2780928"/>
            <a:ext cx="1806905" cy="5516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*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구축형</a:t>
            </a:r>
            <a:r>
              <a:rPr lang="en-US" altLang="ko-KR" sz="105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: </a:t>
            </a:r>
            <a:r>
              <a:rPr lang="ko-KR" altLang="en-US" sz="105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굴착</a:t>
            </a:r>
            <a:r>
              <a:rPr lang="en-US" altLang="ko-KR" sz="1050" b="1" dirty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050" b="1" dirty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엘리베이터</a:t>
            </a:r>
            <a:r>
              <a:rPr lang="en-US" altLang="ko-KR" sz="1050" b="1" dirty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br>
              <a:rPr lang="en-US" altLang="ko-KR" sz="1050" b="1" dirty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</a:br>
            <a:r>
              <a:rPr lang="en-US" altLang="ko-KR" sz="105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  </a:t>
            </a:r>
            <a:r>
              <a:rPr lang="ko-KR" altLang="en-US" sz="1050" b="1" dirty="0" err="1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타공</a:t>
            </a:r>
            <a:r>
              <a:rPr lang="en-US" altLang="ko-KR" sz="1050" b="1" dirty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050" b="1" dirty="0" err="1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폴대</a:t>
            </a:r>
            <a:r>
              <a:rPr lang="ko-KR" altLang="en-US" sz="1050" b="1" dirty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sz="105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은 별도 견적 필요</a:t>
            </a:r>
            <a:endParaRPr lang="en-US" altLang="ko-KR" sz="1050" b="1" dirty="0">
              <a:solidFill>
                <a:srgbClr val="FF0000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3882613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9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4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SOHO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4825" y="836712"/>
            <a:ext cx="7526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다양한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Option 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및 고객 선택권 다양화로 인한 고객 및 영업 혼선을  줄이기 위해</a:t>
            </a:r>
            <a:endParaRPr lang="en-US" altLang="ko-KR" dirty="0" smtClean="0">
              <a:solidFill>
                <a:srgbClr val="294D27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주력 상품으로 고객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Offer (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주력 판매 모델은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200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만 </a:t>
            </a:r>
            <a:r>
              <a:rPr lang="ko-KR" altLang="en-US" dirty="0" err="1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화소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15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일</a:t>
            </a:r>
            <a:r>
              <a:rPr lang="en-US" altLang="ko-KR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  <a:r>
              <a:rPr lang="ko-KR" altLang="en-US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endParaRPr lang="en-US" altLang="ko-KR" dirty="0" smtClean="0">
              <a:solidFill>
                <a:srgbClr val="294D27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207062"/>
              </p:ext>
            </p:extLst>
          </p:nvPr>
        </p:nvGraphicFramePr>
        <p:xfrm>
          <a:off x="407190" y="1844824"/>
          <a:ext cx="8125250" cy="792087"/>
        </p:xfrm>
        <a:graphic>
          <a:graphicData uri="http://schemas.openxmlformats.org/drawingml/2006/table">
            <a:tbl>
              <a:tblPr/>
              <a:tblGrid>
                <a:gridCol w="812525"/>
                <a:gridCol w="812525"/>
                <a:gridCol w="812525"/>
                <a:gridCol w="812525"/>
                <a:gridCol w="812525"/>
                <a:gridCol w="812525"/>
                <a:gridCol w="812525"/>
                <a:gridCol w="812525"/>
                <a:gridCol w="812525"/>
                <a:gridCol w="812525"/>
              </a:tblGrid>
              <a:tr h="2600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00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고객수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91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비중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47.0%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88799"/>
              </p:ext>
            </p:extLst>
          </p:nvPr>
        </p:nvGraphicFramePr>
        <p:xfrm>
          <a:off x="467544" y="3212976"/>
          <a:ext cx="8136903" cy="1440160"/>
        </p:xfrm>
        <a:graphic>
          <a:graphicData uri="http://schemas.openxmlformats.org/drawingml/2006/table">
            <a:tbl>
              <a:tblPr firstRow="1" firstCol="1" bandRow="1"/>
              <a:tblGrid>
                <a:gridCol w="1057563"/>
                <a:gridCol w="2339826"/>
                <a:gridCol w="3078992"/>
                <a:gridCol w="1660522"/>
              </a:tblGrid>
              <a:tr h="261847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구 분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카메라 구성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화질</a:t>
                      </a:r>
                      <a:r>
                        <a:rPr lang="en-US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저장기간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요 금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Slim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형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실내형</a:t>
                      </a:r>
                      <a:r>
                        <a:rPr lang="en-US" sz="1000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altLang="en-US" sz="1000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)+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실외형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HD, 7</a:t>
                      </a:r>
                      <a:r>
                        <a:rPr lang="ko-KR" sz="1000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일저장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17,000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원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월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기본형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실내형</a:t>
                      </a: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alt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)+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실외형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FHD, 15</a:t>
                      </a:r>
                      <a:r>
                        <a:rPr lang="ko-KR" sz="1000" b="1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일저장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21,000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원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월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고급형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실내형</a:t>
                      </a:r>
                      <a:r>
                        <a:rPr lang="en-US" sz="1000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altLang="en-US" sz="1000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)+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실외형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FHD, 15</a:t>
                      </a:r>
                      <a:r>
                        <a:rPr lang="ko-KR" sz="1000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일저장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, 2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천만원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화재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27,000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원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월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361300"/>
              </p:ext>
            </p:extLst>
          </p:nvPr>
        </p:nvGraphicFramePr>
        <p:xfrm>
          <a:off x="539552" y="5085184"/>
          <a:ext cx="8136903" cy="1440160"/>
        </p:xfrm>
        <a:graphic>
          <a:graphicData uri="http://schemas.openxmlformats.org/drawingml/2006/table">
            <a:tbl>
              <a:tblPr firstRow="1" firstCol="1" bandRow="1"/>
              <a:tblGrid>
                <a:gridCol w="1057563"/>
                <a:gridCol w="2339826"/>
                <a:gridCol w="3078992"/>
                <a:gridCol w="1660522"/>
              </a:tblGrid>
              <a:tr h="261847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구 분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카메라 구성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화질</a:t>
                      </a:r>
                      <a:r>
                        <a:rPr lang="en-US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저장기간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요 금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Slim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형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실내형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(3Ch)+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실외형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HD, 7</a:t>
                      </a:r>
                      <a:r>
                        <a:rPr lang="ko-KR" sz="1000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일저장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33,000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원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월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기본형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실내형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</a:t>
                      </a: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3</a:t>
                      </a:r>
                      <a:r>
                        <a:rPr lang="ko-KR" alt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)+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실외형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FHD, 15</a:t>
                      </a:r>
                      <a:r>
                        <a:rPr lang="ko-KR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일</a:t>
                      </a:r>
                      <a:r>
                        <a:rPr lang="en-US" altLang="ko-KR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r>
                        <a:rPr lang="ko-KR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저장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41,000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원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월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고급형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실내형</a:t>
                      </a:r>
                      <a:r>
                        <a:rPr lang="en-US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(3Ch)+</a:t>
                      </a:r>
                      <a:r>
                        <a:rPr lang="ko-KR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실외형</a:t>
                      </a:r>
                      <a:r>
                        <a:rPr lang="en-US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(1</a:t>
                      </a:r>
                      <a:r>
                        <a:rPr lang="ko-KR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대</a:t>
                      </a:r>
                      <a:r>
                        <a:rPr lang="en-US" sz="1000" kern="10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FHD, 15</a:t>
                      </a:r>
                      <a:r>
                        <a:rPr lang="ko-KR" sz="1000" kern="100" dirty="0" err="1">
                          <a:effectLst/>
                          <a:latin typeface="맑은 고딕"/>
                          <a:ea typeface="맑은 고딕"/>
                          <a:cs typeface="Arial"/>
                        </a:rPr>
                        <a:t>일저장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, 2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천만원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(</a:t>
                      </a:r>
                      <a:r>
                        <a:rPr lang="ko-KR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화재</a:t>
                      </a:r>
                      <a:r>
                        <a:rPr lang="en-US" sz="1000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)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0335" indent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47,000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원</a:t>
                      </a:r>
                      <a:r>
                        <a:rPr lang="en-US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/</a:t>
                      </a:r>
                      <a:r>
                        <a:rPr lang="ko-KR" sz="1000" b="1" kern="100" dirty="0">
                          <a:effectLst/>
                          <a:latin typeface="맑은 고딕"/>
                          <a:ea typeface="맑은 고딕"/>
                          <a:cs typeface="Arial"/>
                        </a:rPr>
                        <a:t>월</a:t>
                      </a:r>
                      <a:endParaRPr lang="ko-KR" sz="1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6828" y="2852936"/>
            <a:ext cx="1064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(2</a:t>
            </a:r>
            <a:r>
              <a:rPr lang="ko-KR" altLang="en-US" sz="1600" b="1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대 기준</a:t>
            </a:r>
            <a:r>
              <a:rPr lang="en-US" altLang="ko-KR" sz="1600" b="1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374" y="1566664"/>
            <a:ext cx="3937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- </a:t>
            </a:r>
            <a:r>
              <a:rPr lang="ko-KR" altLang="en-US" sz="1400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마케팅 부문 영업결과 </a:t>
            </a:r>
            <a:r>
              <a:rPr lang="en-US" altLang="ko-KR" sz="1400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2Ch</a:t>
            </a:r>
            <a:r>
              <a:rPr lang="ko-KR" altLang="en-US" sz="1400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 </a:t>
            </a:r>
            <a:r>
              <a:rPr lang="en-US" altLang="ko-KR" sz="1400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47%, 4Ch</a:t>
            </a:r>
            <a:r>
              <a:rPr lang="ko-KR" altLang="en-US" sz="1400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 </a:t>
            </a:r>
            <a:r>
              <a:rPr lang="en-US" altLang="ko-KR" sz="1400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27.4%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408" y="4797152"/>
            <a:ext cx="1064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(4</a:t>
            </a:r>
            <a:r>
              <a:rPr lang="ko-KR" altLang="en-US" sz="1600" b="1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대 기준</a:t>
            </a:r>
            <a:r>
              <a:rPr lang="en-US" altLang="ko-KR" sz="1600" b="1" dirty="0" smtClean="0">
                <a:solidFill>
                  <a:srgbClr val="294D27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</a:p>
        </p:txBody>
      </p:sp>
      <p:sp>
        <p:nvSpPr>
          <p:cNvPr id="13" name="순서도: 수동 입력 12"/>
          <p:cNvSpPr/>
          <p:nvPr/>
        </p:nvSpPr>
        <p:spPr bwMode="auto">
          <a:xfrm rot="16200000" flipH="1">
            <a:off x="6253422" y="-2194193"/>
            <a:ext cx="489075" cy="5292080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475369" y="312080"/>
            <a:ext cx="46686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서비스 이용료 구조</a:t>
            </a:r>
            <a:endParaRPr lang="ko-KR" altLang="en-US" sz="2000" b="1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611146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8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4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SOHO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28662" y="908720"/>
            <a:ext cx="8784975" cy="503129"/>
          </a:xfrm>
          <a:prstGeom prst="roundRect">
            <a:avLst>
              <a:gd name="adj" fmla="val 6528"/>
            </a:avLst>
          </a:prstGeom>
          <a:noFill/>
          <a:ln w="12700">
            <a:solidFill>
              <a:srgbClr val="93C2D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2195" y="980728"/>
            <a:ext cx="8601441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750" spc="-1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국내 대형 보험과 </a:t>
            </a:r>
            <a:r>
              <a:rPr lang="ko-KR" altLang="en-US" sz="1750" spc="-150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제휴로 도난발생시 최대 </a:t>
            </a:r>
            <a:r>
              <a:rPr lang="en-US" altLang="ko-KR" sz="1750" spc="-150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5</a:t>
            </a:r>
            <a:r>
              <a:rPr lang="en-US" altLang="ko-KR" sz="1750" spc="-1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,000</a:t>
            </a:r>
            <a:r>
              <a:rPr lang="ko-KR" altLang="en-US" sz="1750" spc="-150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만원까지 배상한도로 보험서비스를 </a:t>
            </a:r>
            <a:r>
              <a:rPr lang="ko-KR" altLang="en-US" sz="1750" spc="-1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제공합니다</a:t>
            </a:r>
            <a:endParaRPr lang="en-US" altLang="ko-KR" sz="1750" spc="-150" dirty="0">
              <a:solidFill>
                <a:srgbClr val="FF0000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89" y="1124744"/>
            <a:ext cx="844779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89" y="3573016"/>
            <a:ext cx="6403751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324777"/>
              </p:ext>
            </p:extLst>
          </p:nvPr>
        </p:nvGraphicFramePr>
        <p:xfrm>
          <a:off x="414229" y="5229200"/>
          <a:ext cx="4012834" cy="136815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445696"/>
                <a:gridCol w="1567138"/>
              </a:tblGrid>
              <a:tr h="195451"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실 손 해 액 </a:t>
                      </a:r>
                      <a:endParaRPr lang="ko-KR" sz="12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601"/>
                    </a:solidFill>
                  </a:tcPr>
                </a:tc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10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화재복구 지원금</a:t>
                      </a:r>
                      <a:endParaRPr lang="ko-KR" sz="12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601"/>
                    </a:solidFill>
                  </a:tcPr>
                </a:tc>
              </a:tr>
              <a:tr h="195451"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미만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451"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이상</a:t>
                      </a: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~ 500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미만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 </a:t>
                      </a:r>
                      <a:r>
                        <a:rPr lang="ko-KR" sz="9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451"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이상</a:t>
                      </a: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~ 1,000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미만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300 </a:t>
                      </a:r>
                      <a:r>
                        <a:rPr lang="ko-KR" sz="9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451"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1,000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이상</a:t>
                      </a: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~ 1,500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미만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7620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600 </a:t>
                      </a:r>
                      <a:r>
                        <a:rPr 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451"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1,500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이상</a:t>
                      </a: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~ 2,000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미만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800 </a:t>
                      </a:r>
                      <a:r>
                        <a:rPr lang="ko-KR" sz="9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5451"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2,000</a:t>
                      </a:r>
                      <a:r>
                        <a:rPr lang="ko-KR" sz="9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 이상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76200" algn="ctr" latinLnBrk="0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1,000 </a:t>
                      </a:r>
                      <a:r>
                        <a:rPr 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순서도: 수동 입력 15"/>
          <p:cNvSpPr/>
          <p:nvPr/>
        </p:nvSpPr>
        <p:spPr bwMode="auto">
          <a:xfrm rot="16200000" flipH="1">
            <a:off x="6253422" y="-2194193"/>
            <a:ext cx="489075" cy="5292080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475369" y="312080"/>
            <a:ext cx="46686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안심서비스</a:t>
            </a:r>
            <a:r>
              <a:rPr lang="en-US" altLang="ko-KR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보험</a:t>
            </a:r>
            <a:r>
              <a:rPr lang="en-US" altLang="ko-KR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)</a:t>
            </a: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설</a:t>
            </a:r>
            <a:r>
              <a:rPr lang="ko-KR" altLang="en-US" sz="2000" b="1" kern="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63458" y="2231286"/>
            <a:ext cx="461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smtClean="0">
                <a:solidFill>
                  <a:srgbClr val="FF0000"/>
                </a:solidFill>
              </a:rPr>
              <a:t>*3</a:t>
            </a:r>
            <a:r>
              <a:rPr lang="ko-KR" altLang="en-US" sz="1050" b="1" dirty="0" smtClean="0">
                <a:solidFill>
                  <a:srgbClr val="FF0000"/>
                </a:solidFill>
              </a:rPr>
              <a:t>명</a:t>
            </a:r>
            <a:endParaRPr lang="ko-KR" altLang="en-US" sz="1050" b="1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498384" y="3904481"/>
            <a:ext cx="16337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*</a:t>
            </a:r>
            <a:r>
              <a:rPr lang="ko-KR" altLang="en-US" sz="9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아파트</a:t>
            </a:r>
            <a:r>
              <a:rPr lang="en-US" altLang="ko-KR" sz="9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9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대형건물 </a:t>
            </a:r>
            <a:r>
              <a:rPr lang="en-US" altLang="ko-KR" sz="9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</a:t>
            </a:r>
            <a:r>
              <a:rPr lang="ko-KR" altLang="en-US" sz="9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주차장 제외</a:t>
            </a:r>
            <a:endParaRPr lang="en-US" altLang="ko-KR" sz="900" b="1" dirty="0">
              <a:solidFill>
                <a:srgbClr val="FF0000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8687725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8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4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SOHO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6" name="순서도: 수동 입력 15"/>
          <p:cNvSpPr/>
          <p:nvPr/>
        </p:nvSpPr>
        <p:spPr bwMode="auto">
          <a:xfrm rot="16200000" flipH="1">
            <a:off x="6253422" y="-2194193"/>
            <a:ext cx="489075" cy="5292080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475369" y="312080"/>
            <a:ext cx="46686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안심서비스</a:t>
            </a:r>
            <a:r>
              <a:rPr lang="en-US" altLang="ko-KR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(Q&amp;A)</a:t>
            </a:r>
            <a:endParaRPr lang="ko-KR" altLang="en-US" sz="2000" b="1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-36512" y="903040"/>
            <a:ext cx="4716016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100" b="1" dirty="0" smtClean="0"/>
              <a:t>1. </a:t>
            </a:r>
            <a:r>
              <a:rPr lang="ko-KR" altLang="ko-KR" sz="1100" b="1" dirty="0" smtClean="0"/>
              <a:t>침입강도상해로 </a:t>
            </a:r>
            <a:r>
              <a:rPr lang="ko-KR" altLang="ko-KR" sz="1100" b="1" dirty="0"/>
              <a:t>인한 사망 후유 장애</a:t>
            </a:r>
            <a:endParaRPr lang="ko-KR" altLang="ko-KR" sz="1100" dirty="0"/>
          </a:p>
          <a:p>
            <a:pPr lvl="0"/>
            <a:r>
              <a:rPr lang="ko-KR" altLang="ko-KR" sz="1100" dirty="0"/>
              <a:t>이 때 중요한 것은</a:t>
            </a:r>
            <a:r>
              <a:rPr lang="en-US" altLang="ko-KR" sz="1100" dirty="0"/>
              <a:t>, </a:t>
            </a:r>
            <a:r>
              <a:rPr lang="ko-KR" altLang="ko-KR" sz="1100" dirty="0"/>
              <a:t>그냥 사망 후유 장애가 아니라 강도로 인한 사망 후유 장애입니다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pPr lvl="0"/>
            <a:r>
              <a:rPr lang="ko-KR" altLang="ko-KR" sz="1100" dirty="0"/>
              <a:t>가입고객 및 종업원 모두가 해당됩니다</a:t>
            </a:r>
            <a:r>
              <a:rPr lang="en-US" altLang="ko-KR" sz="1100" dirty="0"/>
              <a:t>. (3</a:t>
            </a:r>
            <a:r>
              <a:rPr lang="ko-KR" altLang="ko-KR" sz="1100" dirty="0"/>
              <a:t>명이라 나왔으나</a:t>
            </a:r>
            <a:r>
              <a:rPr lang="en-US" altLang="ko-KR" sz="1100" dirty="0"/>
              <a:t>, </a:t>
            </a:r>
            <a:r>
              <a:rPr lang="ko-KR" altLang="ko-KR" sz="1100" dirty="0"/>
              <a:t>추가 등록하면 다 </a:t>
            </a:r>
            <a:r>
              <a:rPr lang="ko-KR" altLang="ko-KR" sz="1100" dirty="0" err="1"/>
              <a:t>보상되요</a:t>
            </a:r>
            <a:r>
              <a:rPr lang="en-US" altLang="ko-KR" sz="1100" dirty="0"/>
              <a:t>)</a:t>
            </a:r>
            <a:endParaRPr lang="ko-KR" altLang="ko-KR" sz="1100" dirty="0"/>
          </a:p>
          <a:p>
            <a:r>
              <a:rPr lang="ko-KR" altLang="ko-KR" sz="1100" dirty="0" smtClean="0"/>
              <a:t>만약 </a:t>
            </a:r>
            <a:r>
              <a:rPr lang="ko-KR" altLang="ko-KR" sz="1100" dirty="0"/>
              <a:t>등록을 못한 경우에는 사고 접수 하기 전에 종업원 등록 접수를 먼저하고 </a:t>
            </a:r>
            <a:r>
              <a:rPr lang="ko-KR" altLang="ko-KR" sz="1100" dirty="0" err="1"/>
              <a:t>사고접수하면</a:t>
            </a:r>
            <a:r>
              <a:rPr lang="ko-KR" altLang="ko-KR" sz="1100" dirty="0"/>
              <a:t> 되고요</a:t>
            </a:r>
            <a:r>
              <a:rPr lang="en-US" altLang="ko-KR" sz="1100" dirty="0"/>
              <a:t>,</a:t>
            </a:r>
            <a:endParaRPr lang="ko-KR" altLang="ko-KR" sz="1100" dirty="0"/>
          </a:p>
          <a:p>
            <a:r>
              <a:rPr lang="ko-KR" altLang="ko-KR" sz="1100" dirty="0"/>
              <a:t>그것도 못했다면 사고 당시 상해 입은 </a:t>
            </a:r>
            <a:r>
              <a:rPr lang="ko-KR" altLang="ko-KR" sz="1100" dirty="0" err="1"/>
              <a:t>알바생이</a:t>
            </a:r>
            <a:r>
              <a:rPr lang="ko-KR" altLang="ko-KR" sz="1100" dirty="0"/>
              <a:t> 진짜 </a:t>
            </a:r>
            <a:r>
              <a:rPr lang="ko-KR" altLang="ko-KR" sz="1100" dirty="0" err="1"/>
              <a:t>근무했는</a:t>
            </a:r>
            <a:r>
              <a:rPr lang="ko-KR" altLang="ko-KR" sz="1100" dirty="0"/>
              <a:t> 지 근로계약서</a:t>
            </a:r>
            <a:r>
              <a:rPr lang="en-US" altLang="ko-KR" sz="1100" dirty="0"/>
              <a:t>/</a:t>
            </a:r>
            <a:r>
              <a:rPr lang="ko-KR" altLang="ko-KR" sz="1100" dirty="0"/>
              <a:t>월급 입금내역 증빙하면 받을 수 있어요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pPr lvl="0"/>
            <a:r>
              <a:rPr lang="ko-KR" altLang="ko-KR" sz="1100" dirty="0"/>
              <a:t>사망보험은 중복으로 받을 수 있어요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r>
              <a:rPr lang="en-US" altLang="ko-KR" sz="1100" dirty="0"/>
              <a:t> </a:t>
            </a:r>
            <a:endParaRPr lang="ko-KR" altLang="ko-KR" sz="1100" dirty="0"/>
          </a:p>
          <a:p>
            <a:pPr lvl="0"/>
            <a:r>
              <a:rPr lang="en-US" altLang="ko-KR" sz="1100" b="1" dirty="0" smtClean="0"/>
              <a:t>2. </a:t>
            </a:r>
            <a:r>
              <a:rPr lang="ko-KR" altLang="ko-KR" sz="1100" b="1" dirty="0" smtClean="0"/>
              <a:t>도난손해로 인한</a:t>
            </a:r>
            <a:r>
              <a:rPr lang="en-US" altLang="ko-KR" sz="1100" b="1" dirty="0"/>
              <a:t> </a:t>
            </a:r>
            <a:r>
              <a:rPr lang="en-US" altLang="ko-KR" sz="1100" b="1" dirty="0" smtClean="0"/>
              <a:t>1)</a:t>
            </a:r>
            <a:r>
              <a:rPr lang="ko-KR" altLang="ko-KR" sz="1100" b="1" dirty="0" smtClean="0"/>
              <a:t>현금</a:t>
            </a:r>
            <a:r>
              <a:rPr lang="en-US" altLang="ko-KR" sz="1100" b="1" dirty="0"/>
              <a:t>/</a:t>
            </a:r>
            <a:r>
              <a:rPr lang="ko-KR" altLang="ko-KR" sz="1100" b="1" dirty="0"/>
              <a:t>유가증권</a:t>
            </a:r>
            <a:r>
              <a:rPr lang="en-US" altLang="ko-KR" sz="1100" b="1" dirty="0"/>
              <a:t> 2)</a:t>
            </a:r>
            <a:r>
              <a:rPr lang="ko-KR" altLang="ko-KR" sz="1100" b="1" dirty="0"/>
              <a:t>동산</a:t>
            </a:r>
            <a:r>
              <a:rPr lang="en-US" altLang="ko-KR" sz="1100" b="1" dirty="0"/>
              <a:t>/</a:t>
            </a:r>
            <a:r>
              <a:rPr lang="ko-KR" altLang="ko-KR" sz="1100" b="1" dirty="0" err="1"/>
              <a:t>귀금속류</a:t>
            </a:r>
            <a:r>
              <a:rPr lang="en-US" altLang="ko-KR" sz="1100" b="1" dirty="0"/>
              <a:t> 3</a:t>
            </a:r>
            <a:r>
              <a:rPr lang="en-US" altLang="ko-KR" sz="1100" b="1" dirty="0" smtClean="0"/>
              <a:t>)</a:t>
            </a:r>
            <a:r>
              <a:rPr lang="ko-KR" altLang="ko-KR" sz="1100" b="1" dirty="0" smtClean="0"/>
              <a:t>보관 </a:t>
            </a:r>
            <a:r>
              <a:rPr lang="ko-KR" altLang="ko-KR" sz="1100" b="1" dirty="0"/>
              <a:t>시설 </a:t>
            </a:r>
            <a:r>
              <a:rPr lang="ko-KR" altLang="ko-KR" sz="1100" b="1" dirty="0" smtClean="0"/>
              <a:t>파손</a:t>
            </a:r>
            <a:endParaRPr lang="en-US" altLang="ko-KR" sz="1100" b="1" dirty="0" smtClean="0"/>
          </a:p>
          <a:p>
            <a:pPr lvl="0"/>
            <a:endParaRPr lang="ko-KR" altLang="ko-KR" sz="1100" dirty="0"/>
          </a:p>
          <a:p>
            <a:pPr lvl="0"/>
            <a:r>
              <a:rPr lang="en-US" altLang="ko-KR" sz="1100" dirty="0" smtClean="0"/>
              <a:t>1) </a:t>
            </a:r>
            <a:r>
              <a:rPr lang="ko-KR" altLang="ko-KR" sz="1100" dirty="0" smtClean="0"/>
              <a:t>현금</a:t>
            </a:r>
            <a:r>
              <a:rPr lang="en-US" altLang="ko-KR" sz="1100" dirty="0"/>
              <a:t>/</a:t>
            </a:r>
            <a:r>
              <a:rPr lang="ko-KR" altLang="ko-KR" sz="1100" dirty="0"/>
              <a:t>유가증권 </a:t>
            </a:r>
          </a:p>
          <a:p>
            <a:pPr lvl="0"/>
            <a:r>
              <a:rPr lang="ko-KR" altLang="ko-KR" sz="1100" dirty="0"/>
              <a:t>여기서 유가증권이라는 것은 상품권 등을 뜻해요</a:t>
            </a:r>
          </a:p>
          <a:p>
            <a:pPr lvl="0"/>
            <a:r>
              <a:rPr lang="ko-KR" altLang="ko-KR" sz="1100" dirty="0"/>
              <a:t>현금의 경우</a:t>
            </a:r>
            <a:r>
              <a:rPr lang="en-US" altLang="ko-KR" sz="1100" dirty="0"/>
              <a:t>, </a:t>
            </a:r>
            <a:r>
              <a:rPr lang="ko-KR" altLang="ko-KR" sz="1100" dirty="0"/>
              <a:t>진짜 피해액인지에 대한 증빙은 ‘경찰신고서’를 기준으로 합니다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pPr lvl="0"/>
            <a:r>
              <a:rPr lang="ko-KR" altLang="ko-KR" sz="1100" dirty="0" err="1"/>
              <a:t>소호</a:t>
            </a:r>
            <a:r>
              <a:rPr lang="ko-KR" altLang="ko-KR" sz="1100" dirty="0"/>
              <a:t> 상품 고급형 보험이 비정상적으로 현금</a:t>
            </a:r>
            <a:r>
              <a:rPr lang="en-US" altLang="ko-KR" sz="1100" dirty="0"/>
              <a:t>/</a:t>
            </a:r>
            <a:r>
              <a:rPr lang="ko-KR" altLang="ko-KR" sz="1100" dirty="0"/>
              <a:t>유가증권</a:t>
            </a:r>
            <a:r>
              <a:rPr lang="en-US" altLang="ko-KR" sz="1100" dirty="0"/>
              <a:t> 1</a:t>
            </a:r>
            <a:r>
              <a:rPr lang="ko-KR" altLang="ko-KR" sz="1100" dirty="0" err="1"/>
              <a:t>백만원으로</a:t>
            </a:r>
            <a:r>
              <a:rPr lang="ko-KR" altLang="ko-KR" sz="1100" dirty="0"/>
              <a:t> 굉장히 낮은 부분에 대해선</a:t>
            </a:r>
            <a:r>
              <a:rPr lang="en-US" altLang="ko-KR" sz="1100" dirty="0" smtClean="0"/>
              <a:t>,</a:t>
            </a:r>
            <a:r>
              <a:rPr lang="en-US" altLang="ko-KR" sz="1100" dirty="0"/>
              <a:t> </a:t>
            </a:r>
            <a:r>
              <a:rPr lang="ko-KR" altLang="ko-KR" sz="1100" dirty="0" smtClean="0"/>
              <a:t>이는 </a:t>
            </a:r>
            <a:r>
              <a:rPr lang="ko-KR" altLang="ko-KR" sz="1100" dirty="0"/>
              <a:t>보통 점포에 현금을 놔두지 않으며 대부분 동산</a:t>
            </a:r>
            <a:r>
              <a:rPr lang="en-US" altLang="ko-KR" sz="1100" dirty="0"/>
              <a:t>/</a:t>
            </a:r>
            <a:r>
              <a:rPr lang="ko-KR" altLang="ko-KR" sz="1100" dirty="0"/>
              <a:t>귀금속이므로 부득이하게 보험료 상한을 맞추기 위해 이렇게 설정했다고 고객</a:t>
            </a:r>
            <a:r>
              <a:rPr lang="en-US" altLang="ko-KR" sz="1100" dirty="0"/>
              <a:t> Comm. </a:t>
            </a:r>
            <a:r>
              <a:rPr lang="ko-KR" altLang="ko-KR" sz="1100" dirty="0"/>
              <a:t>필요</a:t>
            </a:r>
          </a:p>
          <a:p>
            <a:r>
              <a:rPr lang="en-US" altLang="ko-KR" sz="1100" dirty="0"/>
              <a:t> </a:t>
            </a:r>
            <a:endParaRPr lang="ko-KR" altLang="ko-KR" sz="1100" dirty="0"/>
          </a:p>
          <a:p>
            <a:pPr lvl="0"/>
            <a:r>
              <a:rPr lang="en-US" altLang="ko-KR" sz="1100" dirty="0" smtClean="0"/>
              <a:t>2) </a:t>
            </a:r>
            <a:r>
              <a:rPr lang="ko-KR" altLang="ko-KR" sz="1100" dirty="0" smtClean="0"/>
              <a:t>동산</a:t>
            </a:r>
            <a:r>
              <a:rPr lang="en-US" altLang="ko-KR" sz="1100" dirty="0"/>
              <a:t>.</a:t>
            </a:r>
            <a:r>
              <a:rPr lang="ko-KR" altLang="ko-KR" sz="1100" dirty="0" err="1"/>
              <a:t>귀금속류</a:t>
            </a:r>
            <a:endParaRPr lang="ko-KR" altLang="ko-KR" sz="1100" dirty="0"/>
          </a:p>
          <a:p>
            <a:pPr lvl="0"/>
            <a:r>
              <a:rPr lang="ko-KR" altLang="ko-KR" sz="1100" dirty="0"/>
              <a:t>취객이나 종업원에 의한 분실</a:t>
            </a:r>
            <a:r>
              <a:rPr lang="en-US" altLang="ko-KR" sz="1100" dirty="0"/>
              <a:t>/</a:t>
            </a:r>
            <a:r>
              <a:rPr lang="ko-KR" altLang="ko-KR" sz="1100" dirty="0"/>
              <a:t>파손은 </a:t>
            </a:r>
            <a:r>
              <a:rPr lang="ko-KR" altLang="ko-KR" sz="1100" dirty="0" err="1"/>
              <a:t>안되요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pPr lvl="0"/>
            <a:r>
              <a:rPr lang="ko-KR" altLang="ko-KR" sz="1100" dirty="0"/>
              <a:t>제일 피해가 많은 경우입니다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r>
              <a:rPr lang="en-US" altLang="ko-KR" sz="1100" dirty="0"/>
              <a:t> </a:t>
            </a:r>
            <a:endParaRPr lang="ko-KR" altLang="ko-KR" sz="1100" dirty="0"/>
          </a:p>
          <a:p>
            <a:pPr lvl="0"/>
            <a:r>
              <a:rPr lang="en-US" altLang="ko-KR" sz="1100" dirty="0" smtClean="0"/>
              <a:t>3) </a:t>
            </a:r>
            <a:r>
              <a:rPr lang="ko-KR" altLang="ko-KR" sz="1100" dirty="0" smtClean="0"/>
              <a:t>보관 </a:t>
            </a:r>
            <a:r>
              <a:rPr lang="ko-KR" altLang="ko-KR" sz="1100" dirty="0"/>
              <a:t>시설 파손 </a:t>
            </a:r>
          </a:p>
          <a:p>
            <a:pPr lvl="0"/>
            <a:r>
              <a:rPr lang="ko-KR" altLang="ko-KR" sz="1100" dirty="0"/>
              <a:t>이 경우가 분쟁이 많은 경우라 합니다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pPr lvl="0"/>
            <a:r>
              <a:rPr lang="ko-KR" altLang="ko-KR" sz="1100" dirty="0" err="1"/>
              <a:t>문열다</a:t>
            </a:r>
            <a:r>
              <a:rPr lang="ko-KR" altLang="ko-KR" sz="1100" dirty="0"/>
              <a:t> 찍힌 벽 파손이라든지 유리가 조금 금 간 것 등 강도 침입이 입증되지 않고</a:t>
            </a:r>
            <a:r>
              <a:rPr lang="en-US" altLang="ko-KR" sz="1100" dirty="0"/>
              <a:t> 112 </a:t>
            </a:r>
            <a:r>
              <a:rPr lang="ko-KR" altLang="ko-KR" sz="1100" dirty="0"/>
              <a:t>경찰신고가 되지 않은 부분이라면 보상 불가해요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r>
              <a:rPr lang="en-US" altLang="ko-KR" sz="1100" dirty="0"/>
              <a:t> </a:t>
            </a:r>
            <a:endParaRPr lang="ko-KR" altLang="ko-KR" sz="1100" dirty="0"/>
          </a:p>
        </p:txBody>
      </p:sp>
      <p:sp>
        <p:nvSpPr>
          <p:cNvPr id="5" name="직사각형 4"/>
          <p:cNvSpPr/>
          <p:nvPr/>
        </p:nvSpPr>
        <p:spPr>
          <a:xfrm>
            <a:off x="4608512" y="908720"/>
            <a:ext cx="4572000" cy="39857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ko-KR" sz="1100" b="1" dirty="0" smtClean="0"/>
              <a:t>3. </a:t>
            </a:r>
            <a:r>
              <a:rPr lang="ko-KR" altLang="ko-KR" sz="1100" b="1" dirty="0" smtClean="0"/>
              <a:t>화재복구지원금</a:t>
            </a:r>
            <a:endParaRPr lang="ko-KR" altLang="ko-KR" sz="1100" dirty="0"/>
          </a:p>
          <a:p>
            <a:pPr lvl="0"/>
            <a:r>
              <a:rPr lang="ko-KR" altLang="ko-KR" sz="1100" dirty="0"/>
              <a:t>이건 화재보험이 아닙니다</a:t>
            </a:r>
            <a:r>
              <a:rPr lang="en-US" altLang="ko-KR" sz="1100" dirty="0"/>
              <a:t>. </a:t>
            </a:r>
            <a:r>
              <a:rPr lang="ko-KR" altLang="ko-KR" sz="1100" dirty="0"/>
              <a:t>그래서 위로금 형태로 </a:t>
            </a:r>
            <a:r>
              <a:rPr lang="ko-KR" altLang="ko-KR" sz="1100" dirty="0" err="1"/>
              <a:t>정액금으로</a:t>
            </a:r>
            <a:r>
              <a:rPr lang="ko-KR" altLang="ko-KR" sz="1100" dirty="0"/>
              <a:t> </a:t>
            </a:r>
            <a:r>
              <a:rPr lang="ko-KR" altLang="ko-KR" sz="1100" dirty="0" err="1"/>
              <a:t>받구요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r>
              <a:rPr lang="en-US" altLang="ko-KR" sz="1100" dirty="0"/>
              <a:t>(</a:t>
            </a:r>
            <a:r>
              <a:rPr lang="ko-KR" altLang="ko-KR" sz="1100" dirty="0"/>
              <a:t>일반 화재보험은 딱 손실액에 대해서만 받는다고 하네요</a:t>
            </a:r>
            <a:r>
              <a:rPr lang="en-US" altLang="ko-KR" sz="1100" dirty="0"/>
              <a:t>.)</a:t>
            </a:r>
            <a:endParaRPr lang="ko-KR" altLang="ko-KR" sz="1100" dirty="0"/>
          </a:p>
          <a:p>
            <a:pPr lvl="0"/>
            <a:r>
              <a:rPr lang="ko-KR" altLang="ko-KR" sz="1100" dirty="0"/>
              <a:t>대신</a:t>
            </a:r>
            <a:r>
              <a:rPr lang="en-US" altLang="ko-KR" sz="1100" dirty="0"/>
              <a:t>, </a:t>
            </a:r>
            <a:r>
              <a:rPr lang="ko-KR" altLang="ko-KR" sz="1100" dirty="0" err="1"/>
              <a:t>실손해액</a:t>
            </a:r>
            <a:r>
              <a:rPr lang="ko-KR" altLang="ko-KR" sz="1100" dirty="0"/>
              <a:t> 구간에 따른 화재 복구 지원금이</a:t>
            </a:r>
            <a:r>
              <a:rPr lang="en-US" altLang="ko-KR" sz="1100" dirty="0"/>
              <a:t> 100/300/600/800/1000</a:t>
            </a:r>
            <a:r>
              <a:rPr lang="ko-KR" altLang="ko-KR" sz="1100" dirty="0"/>
              <a:t>만원으로 나뉩니다</a:t>
            </a:r>
            <a:r>
              <a:rPr lang="en-US" altLang="ko-KR" sz="1100" dirty="0"/>
              <a:t>. </a:t>
            </a:r>
            <a:endParaRPr lang="ko-KR" altLang="ko-KR" sz="1100" dirty="0"/>
          </a:p>
          <a:p>
            <a:r>
              <a:rPr lang="en-US" altLang="ko-KR" sz="1100" dirty="0"/>
              <a:t> </a:t>
            </a:r>
            <a:endParaRPr lang="ko-KR" altLang="ko-KR" sz="1100" dirty="0"/>
          </a:p>
          <a:p>
            <a:pPr lvl="0"/>
            <a:r>
              <a:rPr lang="en-US" altLang="ko-KR" sz="1100" b="1" dirty="0" smtClean="0"/>
              <a:t>4. </a:t>
            </a:r>
            <a:r>
              <a:rPr lang="ko-KR" altLang="ko-KR" sz="1100" b="1" dirty="0" smtClean="0"/>
              <a:t>보험 </a:t>
            </a:r>
            <a:r>
              <a:rPr lang="ko-KR" altLang="ko-KR" sz="1100" b="1" dirty="0"/>
              <a:t>적용 일시</a:t>
            </a:r>
            <a:r>
              <a:rPr lang="en-US" altLang="ko-KR" sz="1100" b="1" dirty="0"/>
              <a:t>/</a:t>
            </a:r>
            <a:r>
              <a:rPr lang="ko-KR" altLang="ko-KR" sz="1100" b="1" dirty="0"/>
              <a:t>보상 범위</a:t>
            </a:r>
          </a:p>
          <a:p>
            <a:pPr lvl="0"/>
            <a:r>
              <a:rPr lang="ko-KR" altLang="ko-KR" sz="1100" dirty="0"/>
              <a:t>이것도 많이들 헷갈리셨던 부분인데요</a:t>
            </a:r>
            <a:r>
              <a:rPr lang="en-US" altLang="ko-KR" sz="1100" dirty="0"/>
              <a:t>. </a:t>
            </a:r>
            <a:r>
              <a:rPr lang="ko-KR" altLang="ko-KR" sz="1100" dirty="0"/>
              <a:t>저희가 고객 청약 및 개통 후 보험이 등록되는 “</a:t>
            </a:r>
            <a:r>
              <a:rPr lang="ko-KR" altLang="ko-KR" sz="1100" dirty="0" err="1"/>
              <a:t>후등록</a:t>
            </a:r>
            <a:r>
              <a:rPr lang="ko-KR" altLang="ko-KR" sz="1100" dirty="0"/>
              <a:t> 체계”</a:t>
            </a:r>
            <a:r>
              <a:rPr lang="ko-KR" altLang="ko-KR" sz="1100" dirty="0" err="1"/>
              <a:t>이다보니</a:t>
            </a:r>
            <a:endParaRPr lang="ko-KR" altLang="ko-KR" sz="1100" dirty="0"/>
          </a:p>
          <a:p>
            <a:r>
              <a:rPr lang="ko-KR" altLang="ko-KR" sz="1100" dirty="0"/>
              <a:t>소급 적용이 가능합니다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pPr lvl="0"/>
            <a:r>
              <a:rPr lang="ko-KR" altLang="ko-KR" sz="1100" dirty="0"/>
              <a:t>소급 적용은 “개통 당일 저녁</a:t>
            </a:r>
            <a:r>
              <a:rPr lang="en-US" altLang="ko-KR" sz="1100" dirty="0"/>
              <a:t> 24</a:t>
            </a:r>
            <a:r>
              <a:rPr lang="ko-KR" altLang="ko-KR" sz="1100" dirty="0"/>
              <a:t>시</a:t>
            </a:r>
            <a:r>
              <a:rPr lang="en-US" altLang="ko-KR" sz="1100" dirty="0"/>
              <a:t>, </a:t>
            </a:r>
            <a:r>
              <a:rPr lang="ko-KR" altLang="ko-KR" sz="1100" dirty="0"/>
              <a:t>개통 익일</a:t>
            </a:r>
            <a:r>
              <a:rPr lang="en-US" altLang="ko-KR" sz="1100" dirty="0"/>
              <a:t> 00</a:t>
            </a:r>
            <a:r>
              <a:rPr lang="ko-KR" altLang="ko-KR" sz="1100" dirty="0"/>
              <a:t>시입니다”</a:t>
            </a:r>
          </a:p>
          <a:p>
            <a:pPr lvl="0"/>
            <a:r>
              <a:rPr lang="ko-KR" altLang="ko-KR" sz="1100" dirty="0"/>
              <a:t>구내 담보이며</a:t>
            </a:r>
            <a:r>
              <a:rPr lang="en-US" altLang="ko-KR" sz="1100" dirty="0"/>
              <a:t>, </a:t>
            </a:r>
            <a:r>
              <a:rPr lang="ko-KR" altLang="ko-KR" sz="1100" dirty="0"/>
              <a:t>밖에 물건을 빼놓는 건 보상이 안됩니다</a:t>
            </a:r>
            <a:r>
              <a:rPr lang="en-US" altLang="ko-KR" sz="1100" dirty="0"/>
              <a:t>.(</a:t>
            </a:r>
            <a:r>
              <a:rPr lang="ko-KR" altLang="ko-KR" sz="1100" dirty="0"/>
              <a:t>야적장</a:t>
            </a:r>
            <a:r>
              <a:rPr lang="en-US" altLang="ko-KR" sz="1100" dirty="0"/>
              <a:t>, </a:t>
            </a:r>
            <a:r>
              <a:rPr lang="ko-KR" altLang="ko-KR" sz="1100" dirty="0"/>
              <a:t>천막구조물</a:t>
            </a:r>
            <a:r>
              <a:rPr lang="en-US" altLang="ko-KR" sz="1100" dirty="0"/>
              <a:t>, </a:t>
            </a:r>
            <a:r>
              <a:rPr lang="ko-KR" altLang="ko-KR" sz="1100" dirty="0"/>
              <a:t>동물식물</a:t>
            </a:r>
            <a:r>
              <a:rPr lang="en-US" altLang="ko-KR" sz="1100" dirty="0"/>
              <a:t>, </a:t>
            </a:r>
            <a:r>
              <a:rPr lang="ko-KR" altLang="ko-KR" sz="1100" dirty="0"/>
              <a:t>오토바이</a:t>
            </a:r>
            <a:r>
              <a:rPr lang="en-US" altLang="ko-KR" sz="1100" dirty="0"/>
              <a:t>, </a:t>
            </a:r>
            <a:r>
              <a:rPr lang="ko-KR" altLang="ko-KR" sz="1100" dirty="0"/>
              <a:t>수탁물</a:t>
            </a:r>
            <a:r>
              <a:rPr lang="en-US" altLang="ko-KR" sz="1100" dirty="0"/>
              <a:t>(</a:t>
            </a:r>
            <a:r>
              <a:rPr lang="ko-KR" altLang="ko-KR" sz="1100" dirty="0"/>
              <a:t>세탁소</a:t>
            </a:r>
            <a:r>
              <a:rPr lang="en-US" altLang="ko-KR" sz="1100" dirty="0"/>
              <a:t>), </a:t>
            </a:r>
            <a:r>
              <a:rPr lang="ko-KR" altLang="ko-KR" sz="1100" dirty="0"/>
              <a:t>아파트 </a:t>
            </a:r>
            <a:r>
              <a:rPr lang="ko-KR" altLang="ko-KR" sz="1100" dirty="0" err="1"/>
              <a:t>제외되요</a:t>
            </a:r>
            <a:r>
              <a:rPr lang="en-US" altLang="ko-KR" sz="1100" dirty="0"/>
              <a:t>)</a:t>
            </a:r>
            <a:endParaRPr lang="ko-KR" altLang="ko-KR" sz="1100" dirty="0"/>
          </a:p>
          <a:p>
            <a:r>
              <a:rPr lang="en-US" altLang="ko-KR" sz="1100" dirty="0"/>
              <a:t> </a:t>
            </a:r>
            <a:endParaRPr lang="ko-KR" altLang="ko-KR" sz="1100" dirty="0"/>
          </a:p>
          <a:p>
            <a:pPr lvl="0"/>
            <a:r>
              <a:rPr lang="en-US" altLang="ko-KR" sz="1100" b="1" dirty="0" smtClean="0"/>
              <a:t>5. </a:t>
            </a:r>
            <a:r>
              <a:rPr lang="ko-KR" altLang="ko-KR" sz="1100" b="1" dirty="0" smtClean="0"/>
              <a:t>보험 </a:t>
            </a:r>
            <a:r>
              <a:rPr lang="ko-KR" altLang="ko-KR" sz="1100" b="1" dirty="0"/>
              <a:t>가입 범위</a:t>
            </a:r>
          </a:p>
          <a:p>
            <a:pPr lvl="0"/>
            <a:r>
              <a:rPr lang="ko-KR" altLang="ko-KR" sz="1100" dirty="0"/>
              <a:t>설치 주소 별이긴 하지만</a:t>
            </a:r>
            <a:r>
              <a:rPr lang="en-US" altLang="ko-KR" sz="1100" dirty="0"/>
              <a:t>, </a:t>
            </a:r>
            <a:r>
              <a:rPr lang="ko-KR" altLang="ko-KR" sz="1100" dirty="0"/>
              <a:t>목적물에 따라서 보험을 따로 </a:t>
            </a:r>
            <a:r>
              <a:rPr lang="ko-KR" altLang="ko-KR" sz="1100" dirty="0" err="1"/>
              <a:t>넣어야합니다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pPr lvl="0"/>
            <a:r>
              <a:rPr lang="ko-KR" altLang="ko-KR" sz="1100" dirty="0"/>
              <a:t>예를 들어</a:t>
            </a:r>
            <a:r>
              <a:rPr lang="en-US" altLang="ko-KR" sz="1100" dirty="0"/>
              <a:t> 1, 2, 3</a:t>
            </a:r>
            <a:r>
              <a:rPr lang="ko-KR" altLang="ko-KR" sz="1100" dirty="0"/>
              <a:t>층 세를 주고 건물주가 보험 가입했는데 세든 사람들의 강도침입으로 인한 기물 파손은 </a:t>
            </a:r>
            <a:r>
              <a:rPr lang="ko-KR" altLang="ko-KR" sz="1100" dirty="0" smtClean="0"/>
              <a:t>해당</a:t>
            </a:r>
            <a:r>
              <a:rPr lang="en-US" altLang="ko-KR" sz="1100" dirty="0" smtClean="0"/>
              <a:t> </a:t>
            </a:r>
            <a:r>
              <a:rPr lang="ko-KR" altLang="ko-KR" sz="1100" dirty="0" smtClean="0"/>
              <a:t>안</a:t>
            </a:r>
            <a:r>
              <a:rPr lang="en-US" altLang="ko-KR" sz="1100" dirty="0" smtClean="0"/>
              <a:t> </a:t>
            </a:r>
            <a:r>
              <a:rPr lang="ko-KR" altLang="ko-KR" sz="1100" dirty="0" smtClean="0"/>
              <a:t>되고</a:t>
            </a:r>
            <a:r>
              <a:rPr lang="en-US" altLang="ko-KR" sz="1100" dirty="0" smtClean="0"/>
              <a:t> </a:t>
            </a:r>
            <a:r>
              <a:rPr lang="ko-KR" altLang="ko-KR" sz="1100" dirty="0" smtClean="0"/>
              <a:t>보험 </a:t>
            </a:r>
            <a:r>
              <a:rPr lang="ko-KR" altLang="ko-KR" sz="1100" dirty="0"/>
              <a:t>가입한 건물주의 자산만 해당이 됩니다</a:t>
            </a:r>
            <a:r>
              <a:rPr lang="en-US" altLang="ko-KR" sz="1100" dirty="0"/>
              <a:t>.</a:t>
            </a:r>
            <a:endParaRPr lang="ko-KR" altLang="ko-KR" sz="1100" dirty="0"/>
          </a:p>
          <a:p>
            <a:r>
              <a:rPr lang="en-US" altLang="ko-KR" sz="1100" dirty="0"/>
              <a:t> </a:t>
            </a:r>
            <a:endParaRPr lang="ko-KR" altLang="ko-KR" sz="1100" dirty="0"/>
          </a:p>
          <a:p>
            <a:pPr lvl="0"/>
            <a:r>
              <a:rPr lang="en-US" altLang="ko-KR" sz="1100" b="1" dirty="0" smtClean="0"/>
              <a:t>6. </a:t>
            </a:r>
            <a:r>
              <a:rPr lang="ko-KR" altLang="ko-KR" sz="1100" b="1" dirty="0" smtClean="0"/>
              <a:t>가입증서</a:t>
            </a:r>
            <a:endParaRPr lang="ko-KR" altLang="ko-KR" sz="1100" b="1" dirty="0"/>
          </a:p>
          <a:p>
            <a:pPr lvl="0"/>
            <a:r>
              <a:rPr lang="ko-KR" altLang="ko-KR" sz="1100" dirty="0"/>
              <a:t>목적물 별로 가입증서가 배포되므로</a:t>
            </a:r>
            <a:r>
              <a:rPr lang="en-US" altLang="ko-KR" sz="1100" dirty="0"/>
              <a:t> 2</a:t>
            </a:r>
            <a:r>
              <a:rPr lang="ko-KR" altLang="ko-KR" sz="1100" dirty="0"/>
              <a:t>개 목적물대상</a:t>
            </a:r>
            <a:r>
              <a:rPr lang="en-US" altLang="ko-KR" sz="1100" dirty="0"/>
              <a:t>(</a:t>
            </a:r>
            <a:r>
              <a:rPr lang="ko-KR" altLang="ko-KR" sz="1100" dirty="0"/>
              <a:t>인천 상가</a:t>
            </a:r>
            <a:r>
              <a:rPr lang="en-US" altLang="ko-KR" sz="1100" dirty="0"/>
              <a:t>, </a:t>
            </a:r>
            <a:r>
              <a:rPr lang="ko-KR" altLang="ko-KR" sz="1100" dirty="0"/>
              <a:t>부천 상가</a:t>
            </a:r>
            <a:r>
              <a:rPr lang="en-US" altLang="ko-KR" sz="1100" dirty="0"/>
              <a:t>) </a:t>
            </a:r>
            <a:r>
              <a:rPr lang="ko-KR" altLang="ko-KR" sz="1100" dirty="0"/>
              <a:t>가입했으면</a:t>
            </a:r>
            <a:r>
              <a:rPr lang="en-US" altLang="ko-KR" sz="1100" dirty="0"/>
              <a:t> 2</a:t>
            </a:r>
            <a:r>
              <a:rPr lang="ko-KR" altLang="ko-KR" sz="1100" dirty="0"/>
              <a:t>개 증서가 나갑니다</a:t>
            </a:r>
            <a:r>
              <a:rPr lang="en-US" altLang="ko-KR" sz="1100" dirty="0"/>
              <a:t>.</a:t>
            </a:r>
            <a:endParaRPr lang="ko-KR" altLang="ko-KR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3326269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7"/>
          <p:cNvSpPr>
            <a:spLocks noChangeArrowheads="1"/>
          </p:cNvSpPr>
          <p:nvPr/>
        </p:nvSpPr>
        <p:spPr bwMode="auto">
          <a:xfrm>
            <a:off x="145169" y="97029"/>
            <a:ext cx="28985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8" name="Rectangle 57"/>
          <p:cNvSpPr>
            <a:spLocks noChangeArrowheads="1"/>
          </p:cNvSpPr>
          <p:nvPr/>
        </p:nvSpPr>
        <p:spPr bwMode="auto">
          <a:xfrm>
            <a:off x="149613" y="96201"/>
            <a:ext cx="56146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4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클라우드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캠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SOHO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서비스 소개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28662" y="923960"/>
            <a:ext cx="8784975" cy="1051912"/>
          </a:xfrm>
          <a:prstGeom prst="roundRect">
            <a:avLst>
              <a:gd name="adj" fmla="val 6528"/>
            </a:avLst>
          </a:prstGeom>
          <a:noFill/>
          <a:ln w="12700">
            <a:solidFill>
              <a:srgbClr val="93C2D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2195" y="980728"/>
            <a:ext cx="8601441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매장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원룸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소상공인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일반 건물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(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주택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 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등 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2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대 이상의 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CCTV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수요가 있는 </a:t>
            </a:r>
            <a:r>
              <a:rPr lang="ko-KR" altLang="en-US" sz="1750" b="1" dirty="0" err="1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고객群을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endParaRPr lang="en-US" altLang="ko-KR" sz="1750" b="1" dirty="0" smtClean="0"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pPr>
              <a:lnSpc>
                <a:spcPts val="2800"/>
              </a:lnSpc>
            </a:pP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주 </a:t>
            </a:r>
            <a:r>
              <a:rPr lang="en-US" altLang="ko-KR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Target</a:t>
            </a:r>
            <a:r>
              <a:rPr lang="ko-KR" altLang="en-US" sz="175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으로 한 최적화된 요금 제공</a:t>
            </a:r>
            <a:endParaRPr lang="en-US" altLang="ko-KR" sz="1750" b="1" dirty="0" smtClean="0"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r>
              <a:rPr lang="ko-KR" altLang="en-US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★ </a:t>
            </a:r>
            <a:r>
              <a:rPr lang="en-US" altLang="ko-KR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50 </a:t>
            </a:r>
            <a:r>
              <a:rPr lang="ko-KR" altLang="en-US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대</a:t>
            </a:r>
            <a:r>
              <a:rPr lang="en-US" altLang="ko-KR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(</a:t>
            </a:r>
            <a:r>
              <a:rPr lang="ko-KR" altLang="en-US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카메라</a:t>
            </a:r>
            <a:r>
              <a:rPr lang="en-US" altLang="ko-KR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 </a:t>
            </a:r>
            <a:r>
              <a:rPr lang="ko-KR" altLang="en-US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이상의 경우는</a:t>
            </a:r>
            <a:r>
              <a:rPr lang="en-US" altLang="ko-KR" sz="1200" b="1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sz="12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실사요청 필요</a:t>
            </a:r>
            <a:endParaRPr lang="en-US" altLang="ko-KR" sz="1200" b="1" dirty="0"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09761" y="2132856"/>
            <a:ext cx="18101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(36</a:t>
            </a:r>
            <a:r>
              <a:rPr lang="ko-KR" altLang="en-US" sz="10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개월 약정 기준</a:t>
            </a:r>
            <a:r>
              <a:rPr lang="en-US" altLang="ko-KR" sz="10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VAT</a:t>
            </a:r>
            <a:r>
              <a:rPr lang="ko-KR" altLang="en-US" sz="10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별도</a:t>
            </a:r>
            <a:r>
              <a:rPr lang="en-US" altLang="ko-KR" sz="1050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  <a:endParaRPr lang="en-US" altLang="ko-KR" sz="1600" dirty="0"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124683" y="2094899"/>
            <a:ext cx="2944311" cy="329859"/>
            <a:chOff x="452975" y="2643431"/>
            <a:chExt cx="2944311" cy="329859"/>
          </a:xfrm>
        </p:grpSpPr>
        <p:sp>
          <p:nvSpPr>
            <p:cNvPr id="45" name="TextBox 44"/>
            <p:cNvSpPr txBox="1"/>
            <p:nvPr/>
          </p:nvSpPr>
          <p:spPr bwMode="auto">
            <a:xfrm>
              <a:off x="746781" y="2698121"/>
              <a:ext cx="2650505" cy="197641"/>
            </a:xfrm>
            <a:prstGeom prst="rect">
              <a:avLst/>
            </a:prstGeom>
            <a:noFill/>
            <a:ln w="12700" cmpd="sng">
              <a:noFill/>
            </a:ln>
            <a:effectLst/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69850" h="1270" prst="artDeco"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marL="0" lvl="1" latinLnBrk="0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defRPr/>
              </a:pPr>
              <a:r>
                <a:rPr kumimoji="1"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뫼비우스 Regular" panose="02000700060000000000" pitchFamily="2" charset="-127"/>
                  <a:ea typeface="뫼비우스 Regular" panose="02000700060000000000" pitchFamily="2" charset="-127"/>
                </a:rPr>
                <a:t>서비스 이용료</a:t>
              </a:r>
              <a:endPara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endParaRPr>
            </a:p>
          </p:txBody>
        </p:sp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91" t="5461" r="26836" b="67393"/>
            <a:stretch/>
          </p:blipFill>
          <p:spPr>
            <a:xfrm>
              <a:off x="452975" y="2643431"/>
              <a:ext cx="364090" cy="329859"/>
            </a:xfrm>
            <a:prstGeom prst="rect">
              <a:avLst/>
            </a:prstGeom>
          </p:spPr>
        </p:pic>
      </p:grpSp>
      <p:grpSp>
        <p:nvGrpSpPr>
          <p:cNvPr id="49" name="그룹 48"/>
          <p:cNvGrpSpPr/>
          <p:nvPr/>
        </p:nvGrpSpPr>
        <p:grpSpPr>
          <a:xfrm>
            <a:off x="184668" y="3501008"/>
            <a:ext cx="2944311" cy="329859"/>
            <a:chOff x="452975" y="2643431"/>
            <a:chExt cx="2944311" cy="329859"/>
          </a:xfrm>
        </p:grpSpPr>
        <p:sp>
          <p:nvSpPr>
            <p:cNvPr id="50" name="TextBox 49"/>
            <p:cNvSpPr txBox="1"/>
            <p:nvPr/>
          </p:nvSpPr>
          <p:spPr bwMode="auto">
            <a:xfrm>
              <a:off x="746781" y="2698121"/>
              <a:ext cx="2650505" cy="197641"/>
            </a:xfrm>
            <a:prstGeom prst="rect">
              <a:avLst/>
            </a:prstGeom>
            <a:noFill/>
            <a:ln w="12700" cmpd="sng">
              <a:noFill/>
            </a:ln>
            <a:effectLst/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69850" h="1270" prst="artDeco"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>
              <a:sp3d>
                <a:bevelT w="1270"/>
                <a:contourClr>
                  <a:schemeClr val="bg1"/>
                </a:contourClr>
              </a:sp3d>
            </a:bodyPr>
            <a:lstStyle/>
            <a:p>
              <a:pPr marL="0" lvl="1" latinLnBrk="0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defRPr/>
              </a:pPr>
              <a:r>
                <a:rPr kumimoji="1"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뫼비우스 Regular" panose="02000700060000000000" pitchFamily="2" charset="-127"/>
                  <a:ea typeface="뫼비우스 Regular" panose="02000700060000000000" pitchFamily="2" charset="-127"/>
                </a:rPr>
                <a:t>필수 안내 사항</a:t>
              </a:r>
              <a:endParaRPr kumimoji="1"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endParaRPr>
            </a:p>
          </p:txBody>
        </p:sp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91" t="5461" r="26836" b="67393"/>
            <a:stretch/>
          </p:blipFill>
          <p:spPr>
            <a:xfrm>
              <a:off x="452975" y="2643431"/>
              <a:ext cx="364090" cy="329859"/>
            </a:xfrm>
            <a:prstGeom prst="rect">
              <a:avLst/>
            </a:prstGeom>
          </p:spPr>
        </p:pic>
      </p:grpSp>
      <p:sp>
        <p:nvSpPr>
          <p:cNvPr id="52" name="TextBox 51"/>
          <p:cNvSpPr txBox="1"/>
          <p:nvPr/>
        </p:nvSpPr>
        <p:spPr>
          <a:xfrm>
            <a:off x="210524" y="3813758"/>
            <a:ext cx="8701348" cy="275341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SKB </a:t>
            </a: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또는 타사 인터넷 사용 필수</a:t>
            </a:r>
            <a:endParaRPr lang="en-US" altLang="ko-KR" sz="1300" b="1" dirty="0" smtClean="0">
              <a:solidFill>
                <a:schemeClr val="accent2">
                  <a:lumMod val="75000"/>
                </a:schemeClr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무료 설치 거리 </a:t>
            </a:r>
            <a:r>
              <a:rPr lang="ko-KR" altLang="en-US" sz="1300" b="1" dirty="0" err="1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초과분에</a:t>
            </a:r>
            <a:r>
              <a:rPr lang="ko-KR" altLang="en-US" sz="13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대해 설치비 부과</a:t>
            </a:r>
            <a:endParaRPr lang="en-US" altLang="ko-KR" sz="1300" b="1" dirty="0" smtClean="0">
              <a:solidFill>
                <a:srgbClr val="FF0000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약정기간 내 해지 시 할인반환금 부과</a:t>
            </a:r>
            <a:r>
              <a:rPr lang="en-US" altLang="ko-KR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 </a:t>
            </a:r>
            <a:r>
              <a:rPr lang="en-US" altLang="ko-KR" sz="11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(</a:t>
            </a:r>
            <a:r>
              <a:rPr lang="ko-KR" altLang="en-US" sz="11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당사 인터넷 </a:t>
            </a:r>
            <a:r>
              <a:rPr lang="en-US" altLang="ko-KR" sz="11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미가용</a:t>
            </a:r>
            <a:r>
              <a:rPr lang="ko-KR" altLang="en-US" sz="11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지역 이전 포함</a:t>
            </a:r>
            <a:r>
              <a:rPr lang="en-US" altLang="ko-KR" sz="11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 </a:t>
            </a:r>
          </a:p>
          <a:p>
            <a:pPr marL="342900" indent="-342900">
              <a:lnSpc>
                <a:spcPct val="150000"/>
              </a:lnSpc>
              <a:buAutoNum type="arabicPeriod" startAt="4"/>
            </a:pPr>
            <a:r>
              <a:rPr lang="en-US" altLang="ko-KR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SOHO</a:t>
            </a: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이므로 </a:t>
            </a:r>
            <a:r>
              <a:rPr lang="en-US" altLang="ko-KR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4Ch</a:t>
            </a: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까지를 원칙으로 하되 불가피한경우</a:t>
            </a:r>
            <a:r>
              <a:rPr lang="en-US" altLang="ko-KR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 </a:t>
            </a:r>
            <a:r>
              <a:rPr lang="ko-KR" altLang="en-US" sz="1300" b="1" u="sng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최대  </a:t>
            </a:r>
            <a:r>
              <a:rPr lang="en-US" altLang="ko-KR" sz="1300" b="1" u="sng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8Ch </a:t>
            </a: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까지만 가입 가능 </a:t>
            </a:r>
            <a:r>
              <a:rPr lang="en-US" altLang="ko-KR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(9Ch</a:t>
            </a: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이상은 일반 </a:t>
            </a:r>
            <a:r>
              <a:rPr lang="ko-KR" altLang="en-US" sz="1300" b="1" dirty="0" err="1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클라우드캠으로</a:t>
            </a: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가입</a:t>
            </a:r>
            <a:r>
              <a:rPr lang="en-US" altLang="ko-KR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AutoNum type="arabicPeriod" startAt="4"/>
            </a:pP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구축 </a:t>
            </a:r>
            <a:r>
              <a:rPr lang="ko-KR" altLang="en-US" sz="1300" b="1" dirty="0" err="1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설치형</a:t>
            </a:r>
            <a:r>
              <a:rPr lang="ko-KR" altLang="en-US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en-US" altLang="ko-KR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: </a:t>
            </a:r>
            <a:r>
              <a:rPr lang="ko-KR" altLang="en-US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굴착</a:t>
            </a:r>
            <a:r>
              <a:rPr lang="en-US" altLang="ko-KR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엘리베이터</a:t>
            </a:r>
            <a:r>
              <a:rPr lang="en-US" altLang="ko-KR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300" b="1" dirty="0" err="1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타공</a:t>
            </a:r>
            <a:r>
              <a:rPr lang="en-US" altLang="ko-KR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300" b="1" dirty="0" err="1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폴대</a:t>
            </a:r>
            <a:r>
              <a:rPr lang="ko-KR" altLang="en-US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등 </a:t>
            </a:r>
            <a:r>
              <a:rPr lang="en-US" altLang="ko-KR" sz="11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(</a:t>
            </a:r>
            <a:r>
              <a:rPr lang="ko-KR" altLang="en-US" sz="11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별도 견적</a:t>
            </a:r>
            <a:r>
              <a:rPr lang="en-US" altLang="ko-KR" sz="11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  <a:endParaRPr lang="en-US" altLang="ko-KR" sz="1300" b="1" dirty="0">
              <a:solidFill>
                <a:schemeClr val="accent2">
                  <a:lumMod val="75000"/>
                </a:schemeClr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 startAt="4"/>
            </a:pPr>
            <a:r>
              <a:rPr lang="ko-KR" altLang="en-US" sz="1300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설치 </a:t>
            </a:r>
            <a:r>
              <a:rPr lang="ko-KR" altLang="en-US" sz="1300" b="1" dirty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범위</a:t>
            </a:r>
            <a:endParaRPr lang="en-US" altLang="ko-KR" sz="1300" b="1" dirty="0">
              <a:solidFill>
                <a:schemeClr val="accent2">
                  <a:lumMod val="75000"/>
                </a:schemeClr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pPr marL="342900" indent="-342900">
              <a:lnSpc>
                <a:spcPct val="150000"/>
              </a:lnSpc>
              <a:buAutoNum type="arabicPeriod" startAt="4"/>
            </a:pPr>
            <a:endParaRPr lang="en-US" altLang="ko-KR" sz="1300" b="1" dirty="0" smtClean="0">
              <a:solidFill>
                <a:srgbClr val="FF0000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71754" y="2348880"/>
            <a:ext cx="86401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200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만 </a:t>
            </a:r>
            <a:r>
              <a:rPr lang="ko-KR" altLang="en-US" b="1" dirty="0" err="1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화소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15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일 저장 기준  </a:t>
            </a:r>
            <a:r>
              <a:rPr lang="ko-KR" altLang="en-US" b="1" dirty="0" err="1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실내형</a:t>
            </a:r>
            <a:r>
              <a:rPr lang="ko-KR" altLang="en-US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카메라</a:t>
            </a:r>
            <a:r>
              <a:rPr lang="en-US" altLang="ko-KR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: 10,000</a:t>
            </a:r>
            <a:r>
              <a:rPr lang="ko-KR" altLang="en-US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원 </a:t>
            </a:r>
            <a:r>
              <a:rPr lang="en-US" altLang="ko-KR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/</a:t>
            </a:r>
            <a:r>
              <a:rPr lang="ko-KR" altLang="en-US" b="1" dirty="0" err="1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실외형</a:t>
            </a:r>
            <a:r>
              <a:rPr lang="ko-KR" altLang="en-US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카메라</a:t>
            </a:r>
            <a:r>
              <a:rPr lang="en-US" altLang="ko-KR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: 11,000</a:t>
            </a:r>
            <a:r>
              <a:rPr lang="ko-KR" altLang="en-US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원</a:t>
            </a:r>
            <a:endParaRPr lang="en-US" altLang="ko-KR" b="1" dirty="0">
              <a:solidFill>
                <a:schemeClr val="accent2">
                  <a:lumMod val="75000"/>
                </a:schemeClr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※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지능형 기능</a:t>
            </a: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보험은 부가 서비스</a:t>
            </a:r>
            <a:endParaRPr lang="en-US" altLang="ko-KR" b="1" dirty="0" smtClean="0">
              <a:solidFill>
                <a:schemeClr val="accent2">
                  <a:lumMod val="75000"/>
                </a:schemeClr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23" name="순서도: 수동 입력 22"/>
          <p:cNvSpPr/>
          <p:nvPr/>
        </p:nvSpPr>
        <p:spPr bwMode="auto">
          <a:xfrm rot="16200000" flipH="1">
            <a:off x="6253422" y="-2194193"/>
            <a:ext cx="489075" cy="5292080"/>
          </a:xfrm>
          <a:prstGeom prst="flowChartManualInpu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4475369" y="312080"/>
            <a:ext cx="46686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179388" indent="-179388" algn="r" eaLnBrk="0" hangingPunct="0">
              <a:spcBef>
                <a:spcPct val="20000"/>
              </a:spcBef>
              <a:buSzPct val="70000"/>
              <a:buFont typeface="Wingdings" pitchFamily="2" charset="2"/>
              <a:buNone/>
              <a:defRPr/>
            </a:pPr>
            <a:r>
              <a:rPr lang="ko-KR" altLang="en-US" sz="2000" b="1" kern="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뫼비우스 Regular" pitchFamily="2" charset="-127"/>
                <a:ea typeface="뫼비우스 Regular" pitchFamily="2" charset="-127"/>
              </a:rPr>
              <a:t>서비스 이용료</a:t>
            </a:r>
            <a:endParaRPr lang="ko-KR" altLang="en-US" sz="2000" b="1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10</a:t>
            </a:fld>
            <a:endParaRPr lang="en-US" altLang="ko-KR" dirty="0"/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728713"/>
              </p:ext>
            </p:extLst>
          </p:nvPr>
        </p:nvGraphicFramePr>
        <p:xfrm>
          <a:off x="1547664" y="5445224"/>
          <a:ext cx="3672408" cy="858640"/>
        </p:xfrm>
        <a:graphic>
          <a:graphicData uri="http://schemas.openxmlformats.org/drawingml/2006/table">
            <a:tbl>
              <a:tblPr/>
              <a:tblGrid>
                <a:gridCol w="2088232"/>
                <a:gridCol w="1584176"/>
              </a:tblGrid>
              <a:tr h="289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실내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실외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72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출입문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창문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점포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사무공간의 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외부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처마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간판의 밑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벽면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8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실내 창고의 천정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벽면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별도 설치 기둥 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측면</a:t>
                      </a:r>
                      <a:endParaRPr lang="ko-KR" altLang="en-US" sz="1050" b="0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02888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7"/>
          <p:cNvSpPr>
            <a:spLocks noChangeArrowheads="1"/>
          </p:cNvSpPr>
          <p:nvPr/>
        </p:nvSpPr>
        <p:spPr bwMode="auto">
          <a:xfrm>
            <a:off x="145167" y="188640"/>
            <a:ext cx="392012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8. Key Sales Point 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825" y="908720"/>
            <a:ext cx="360040" cy="3600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1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908720"/>
            <a:ext cx="8136904" cy="3600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r>
              <a:rPr lang="ko-KR" altLang="en-US" sz="1400" b="1" dirty="0" smtClean="0"/>
              <a:t>별도의 영상 저장장치가 필요 없어 도난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훼손 걱정 無</a:t>
            </a:r>
            <a:endParaRPr lang="ko-KR" alt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340768"/>
            <a:ext cx="8640960" cy="1296144"/>
          </a:xfrm>
          <a:prstGeom prst="rect">
            <a:avLst/>
          </a:prstGeom>
          <a:solidFill>
            <a:srgbClr val="E0FCE7"/>
          </a:solidFill>
        </p:spPr>
        <p:txBody>
          <a:bodyPr wrap="square" lIns="54000" tIns="36000" rIns="54000" bIns="36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6600"/>
                </a:solidFill>
              </a:rPr>
              <a:t>■ </a:t>
            </a:r>
            <a:r>
              <a:rPr lang="ko-KR" altLang="en-US" sz="1400" b="1" dirty="0" err="1" smtClean="0">
                <a:solidFill>
                  <a:srgbClr val="FF6600"/>
                </a:solidFill>
              </a:rPr>
              <a:t>클라우드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 캠은 </a:t>
            </a:r>
            <a:r>
              <a:rPr lang="ko-KR" altLang="en-US" sz="1400" b="1" dirty="0" err="1" smtClean="0">
                <a:solidFill>
                  <a:srgbClr val="FF6600"/>
                </a:solidFill>
              </a:rPr>
              <a:t>월납입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 서비스로 장비구매가 필요 없으며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별도 영상장치가 필요 없어 저장영상의</a:t>
            </a:r>
            <a:endParaRPr lang="en-US" altLang="ko-KR" sz="1400" b="1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FF66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   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도난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/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훼손 걱정이 없습니다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FF6600"/>
                </a:solidFill>
              </a:rPr>
              <a:t>■ </a:t>
            </a:r>
            <a:r>
              <a:rPr lang="en-US" altLang="ko-KR" sz="1200" b="1" dirty="0" smtClean="0">
                <a:solidFill>
                  <a:srgbClr val="FF6600"/>
                </a:solidFill>
              </a:rPr>
              <a:t>FHD </a:t>
            </a:r>
            <a:r>
              <a:rPr lang="ko-KR" altLang="en-US" sz="1200" b="1" dirty="0" smtClean="0">
                <a:solidFill>
                  <a:srgbClr val="FF6600"/>
                </a:solidFill>
              </a:rPr>
              <a:t>카메라로 촬영된 고화질 영상은 안전한 </a:t>
            </a:r>
            <a:r>
              <a:rPr lang="en-US" altLang="ko-KR" sz="1200" b="1" dirty="0" smtClean="0">
                <a:solidFill>
                  <a:srgbClr val="FF6600"/>
                </a:solidFill>
              </a:rPr>
              <a:t>SK</a:t>
            </a:r>
            <a:r>
              <a:rPr lang="ko-KR" altLang="en-US" sz="1200" b="1" dirty="0" err="1" smtClean="0">
                <a:solidFill>
                  <a:srgbClr val="FF6600"/>
                </a:solidFill>
              </a:rPr>
              <a:t>브로드밴드</a:t>
            </a:r>
            <a:r>
              <a:rPr lang="ko-KR" altLang="en-US" sz="1200" b="1" dirty="0" smtClean="0">
                <a:solidFill>
                  <a:srgbClr val="FF6600"/>
                </a:solidFill>
              </a:rPr>
              <a:t> 서버에 저장됩니다</a:t>
            </a:r>
            <a:r>
              <a:rPr lang="en-US" altLang="ko-KR" sz="1200" b="1" dirty="0" smtClean="0">
                <a:solidFill>
                  <a:srgbClr val="FF6600"/>
                </a:solidFill>
              </a:rPr>
              <a:t>.</a:t>
            </a:r>
            <a:endParaRPr lang="ko-KR" alt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2924944"/>
            <a:ext cx="360040" cy="3600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2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6271" y="2924944"/>
            <a:ext cx="8136904" cy="3600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r>
              <a:rPr lang="ko-KR" altLang="en-US" sz="1400" b="1" dirty="0" smtClean="0"/>
              <a:t>지능형 침입탐지 기능으로 출동경비 대체 </a:t>
            </a:r>
            <a:endParaRPr lang="ko-KR" alt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2215" y="3356992"/>
            <a:ext cx="8640960" cy="3096344"/>
          </a:xfrm>
          <a:prstGeom prst="rect">
            <a:avLst/>
          </a:prstGeom>
          <a:solidFill>
            <a:srgbClr val="E0FCE7"/>
          </a:solidFill>
        </p:spPr>
        <p:txBody>
          <a:bodyPr wrap="square" lIns="54000" tIns="36000" rIns="54000" bIns="3600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6600"/>
                </a:solidFill>
              </a:rPr>
              <a:t>■ </a:t>
            </a:r>
            <a:r>
              <a:rPr lang="ko-KR" altLang="en-US" sz="1400" b="1" dirty="0" err="1" smtClean="0">
                <a:solidFill>
                  <a:srgbClr val="FF6600"/>
                </a:solidFill>
              </a:rPr>
              <a:t>클라우드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 캠의 지능형 침입탐지 기능으로 기존 </a:t>
            </a:r>
            <a:r>
              <a:rPr lang="ko-KR" altLang="en-US" sz="1400" b="1" dirty="0" err="1" smtClean="0">
                <a:solidFill>
                  <a:srgbClr val="FF6600"/>
                </a:solidFill>
              </a:rPr>
              <a:t>출동형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 무인경비 서비스 대체 </a:t>
            </a:r>
            <a:endParaRPr lang="en-US" altLang="ko-KR" sz="1400" b="1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 1) </a:t>
            </a:r>
            <a:r>
              <a:rPr lang="ko-KR" altLang="en-US" sz="1200" b="1" dirty="0" err="1" smtClean="0"/>
              <a:t>출동형</a:t>
            </a:r>
            <a:r>
              <a:rPr lang="ko-KR" altLang="en-US" sz="1200" b="1" dirty="0" smtClean="0"/>
              <a:t> 무인경비 서비스 대비 저렴한 이용요금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 2) 1~2</a:t>
            </a:r>
            <a:r>
              <a:rPr lang="ko-KR" altLang="en-US" sz="1200" b="1" dirty="0" smtClean="0"/>
              <a:t>분 내 범죄가 발생되어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대부분의 경우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상황 종료 후 출동요원 도착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손실에 대한 보험처리가 일반적</a:t>
            </a:r>
            <a:r>
              <a:rPr lang="en-US" altLang="ko-KR" sz="12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 3) </a:t>
            </a:r>
            <a:r>
              <a:rPr lang="ko-KR" altLang="en-US" sz="1200" b="1" dirty="0" smtClean="0"/>
              <a:t>침입발생 시 실시간 통보 받으실 수 있고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보험으로 보상가능</a:t>
            </a:r>
            <a:endParaRPr lang="ko-KR" altLang="en-US" sz="12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48"/>
          <a:stretch/>
        </p:blipFill>
        <p:spPr bwMode="auto">
          <a:xfrm>
            <a:off x="395536" y="4581128"/>
            <a:ext cx="4661688" cy="177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146974"/>
              </p:ext>
            </p:extLst>
          </p:nvPr>
        </p:nvGraphicFramePr>
        <p:xfrm>
          <a:off x="5220072" y="4597630"/>
          <a:ext cx="3312368" cy="163968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6235"/>
                <a:gridCol w="1196133"/>
              </a:tblGrid>
              <a:tr h="413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분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배상 한도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06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침입강도</a:t>
                      </a:r>
                      <a:endParaRPr lang="en-US" altLang="ko-KR" sz="12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5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latin typeface="+mn-ea"/>
                          <a:ea typeface="+mn-ea"/>
                        </a:rPr>
                        <a:t>사망</a:t>
                      </a:r>
                      <a:r>
                        <a:rPr lang="en-US" altLang="ko-KR" sz="1050" b="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b="0" dirty="0" smtClean="0">
                          <a:latin typeface="+mn-ea"/>
                          <a:ea typeface="+mn-ea"/>
                        </a:rPr>
                        <a:t>후유 장애</a:t>
                      </a:r>
                      <a:r>
                        <a:rPr lang="en-US" altLang="ko-KR" sz="105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5,000</a:t>
                      </a:r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만원</a:t>
                      </a:r>
                      <a:endParaRPr lang="en-US" altLang="ko-KR" sz="1200" b="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19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도난손해</a:t>
                      </a:r>
                      <a:endParaRPr lang="en-US" altLang="ko-KR" sz="12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5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latin typeface="+mn-ea"/>
                          <a:ea typeface="+mn-ea"/>
                        </a:rPr>
                        <a:t>현금</a:t>
                      </a:r>
                      <a:r>
                        <a:rPr lang="en-US" altLang="ko-KR" sz="1050" b="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b="0" dirty="0" smtClean="0">
                          <a:latin typeface="+mn-ea"/>
                          <a:ea typeface="+mn-ea"/>
                        </a:rPr>
                        <a:t>동산</a:t>
                      </a:r>
                      <a:r>
                        <a:rPr lang="en-US" altLang="ko-KR" sz="1050" b="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b="0" dirty="0" smtClean="0">
                          <a:latin typeface="+mn-ea"/>
                          <a:ea typeface="+mn-ea"/>
                        </a:rPr>
                        <a:t>시설파손</a:t>
                      </a:r>
                      <a:r>
                        <a:rPr lang="en-US" altLang="ko-KR" sz="105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최대</a:t>
                      </a:r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5,000</a:t>
                      </a:r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만원</a:t>
                      </a:r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200" b="0" dirty="0" smtClean="0">
                          <a:latin typeface="+mn-ea"/>
                          <a:ea typeface="+mn-ea"/>
                        </a:rPr>
                      </a:br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부가서비스</a:t>
                      </a:r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2" name="직선 연결선 11"/>
          <p:cNvCxnSpPr/>
          <p:nvPr/>
        </p:nvCxnSpPr>
        <p:spPr bwMode="auto">
          <a:xfrm>
            <a:off x="7323531" y="4712293"/>
            <a:ext cx="0" cy="151216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0407572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7"/>
          <p:cNvSpPr>
            <a:spLocks noChangeArrowheads="1"/>
          </p:cNvSpPr>
          <p:nvPr/>
        </p:nvSpPr>
        <p:spPr bwMode="auto">
          <a:xfrm>
            <a:off x="145167" y="188640"/>
            <a:ext cx="392012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8. Key Sales Point 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825" y="908720"/>
            <a:ext cx="360040" cy="3600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3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908720"/>
            <a:ext cx="8136904" cy="3600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r>
              <a:rPr lang="ko-KR" altLang="en-US" sz="1400" b="1" dirty="0" err="1" smtClean="0"/>
              <a:t>클라우드</a:t>
            </a:r>
            <a:r>
              <a:rPr lang="ko-KR" altLang="en-US" sz="1400" b="1" dirty="0" smtClean="0"/>
              <a:t> 캠 무상 </a:t>
            </a:r>
            <a:r>
              <a:rPr lang="en-US" altLang="ko-KR" sz="1400" b="1" dirty="0" smtClean="0"/>
              <a:t>AS</a:t>
            </a:r>
            <a:endParaRPr lang="ko-KR" alt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340768"/>
            <a:ext cx="8640960" cy="1296144"/>
          </a:xfrm>
          <a:prstGeom prst="rect">
            <a:avLst/>
          </a:prstGeom>
          <a:solidFill>
            <a:srgbClr val="E0FCE7"/>
          </a:solidFill>
        </p:spPr>
        <p:txBody>
          <a:bodyPr wrap="square" lIns="54000" tIns="36000" rIns="54000" bIns="36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6600"/>
                </a:solidFill>
              </a:rPr>
              <a:t>■ </a:t>
            </a:r>
            <a:r>
              <a:rPr lang="ko-KR" altLang="en-US" sz="1400" b="1" dirty="0" err="1" smtClean="0">
                <a:solidFill>
                  <a:srgbClr val="FF6600"/>
                </a:solidFill>
              </a:rPr>
              <a:t>클라우드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 캠은 사용기간 동안 무상 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AS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이며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전담 </a:t>
            </a:r>
            <a:r>
              <a:rPr lang="ko-KR" altLang="en-US" sz="1400" b="1" dirty="0" err="1" smtClean="0">
                <a:solidFill>
                  <a:srgbClr val="FF6600"/>
                </a:solidFill>
              </a:rPr>
              <a:t>콜센터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 통한 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24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시간 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AS 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접수</a:t>
            </a:r>
            <a:endParaRPr lang="en-US" altLang="ko-KR" sz="1400" b="1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 1) CCTV </a:t>
            </a:r>
            <a:r>
              <a:rPr lang="ko-KR" altLang="en-US" sz="1200" b="1" dirty="0" smtClean="0"/>
              <a:t>고장 시 </a:t>
            </a:r>
            <a:r>
              <a:rPr lang="en-US" altLang="ko-KR" sz="1200" b="1" dirty="0" smtClean="0"/>
              <a:t>1:1 </a:t>
            </a:r>
            <a:r>
              <a:rPr lang="ko-KR" altLang="en-US" sz="1200" b="1" dirty="0" smtClean="0"/>
              <a:t>교체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en-US" altLang="ko-KR" sz="1200" b="1" dirty="0"/>
              <a:t> </a:t>
            </a:r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별도의 </a:t>
            </a:r>
            <a:r>
              <a:rPr lang="en-US" altLang="ko-KR" sz="1200" b="1" dirty="0" smtClean="0"/>
              <a:t>AS </a:t>
            </a:r>
            <a:r>
              <a:rPr lang="ko-KR" altLang="en-US" sz="1200" b="1" dirty="0" smtClean="0"/>
              <a:t>처리 비용 無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자가설치 </a:t>
            </a:r>
            <a:r>
              <a:rPr lang="en-US" altLang="ko-KR" sz="1200" b="1" dirty="0" smtClean="0"/>
              <a:t>CCTV</a:t>
            </a:r>
            <a:r>
              <a:rPr lang="ko-KR" altLang="en-US" sz="1200" b="1" dirty="0" smtClean="0"/>
              <a:t>는 출동비만 최소 </a:t>
            </a:r>
            <a:r>
              <a:rPr lang="en-US" altLang="ko-KR" sz="1200" b="1" dirty="0" smtClean="0"/>
              <a:t>5</a:t>
            </a:r>
            <a:r>
              <a:rPr lang="ko-KR" altLang="en-US" sz="1200" b="1" dirty="0" smtClean="0"/>
              <a:t>만원 이상</a:t>
            </a:r>
            <a:r>
              <a:rPr lang="en-US" altLang="ko-KR" sz="12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/>
              <a:t> </a:t>
            </a:r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타 업체나 자가설치 </a:t>
            </a:r>
            <a:r>
              <a:rPr lang="en-US" altLang="ko-KR" sz="1200" b="1" dirty="0" smtClean="0"/>
              <a:t>CCTV </a:t>
            </a:r>
            <a:r>
              <a:rPr lang="ko-KR" altLang="en-US" sz="1200" b="1" dirty="0" smtClean="0"/>
              <a:t>수리기간 동안 발생하는 보안공백 최소화 </a:t>
            </a:r>
            <a:endParaRPr lang="ko-KR" alt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50825" y="3212976"/>
            <a:ext cx="360040" cy="3600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4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3212976"/>
            <a:ext cx="8136904" cy="3600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r>
              <a:rPr lang="ko-KR" altLang="en-US" sz="1400" b="1" dirty="0" smtClean="0"/>
              <a:t>운영비용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전기료</a:t>
            </a:r>
            <a:r>
              <a:rPr lang="en-US" altLang="ko-KR" sz="1400" b="1" dirty="0" smtClean="0"/>
              <a:t>,</a:t>
            </a:r>
            <a:r>
              <a:rPr lang="ko-KR" altLang="en-US" sz="1400" b="1" dirty="0"/>
              <a:t> </a:t>
            </a:r>
            <a:r>
              <a:rPr lang="ko-KR" altLang="en-US" sz="1400" b="1" dirty="0" smtClean="0"/>
              <a:t>저장장치 등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 절감</a:t>
            </a:r>
            <a:endParaRPr lang="ko-KR" alt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3645024"/>
            <a:ext cx="8640960" cy="2376264"/>
          </a:xfrm>
          <a:prstGeom prst="rect">
            <a:avLst/>
          </a:prstGeom>
          <a:solidFill>
            <a:srgbClr val="E0FCE7"/>
          </a:solidFill>
        </p:spPr>
        <p:txBody>
          <a:bodyPr wrap="square" lIns="54000" tIns="36000" rIns="54000" bIns="3600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6600"/>
                </a:solidFill>
              </a:rPr>
              <a:t>■ 별도의 저장장치 없이 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Cloud 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서버에 촬영 영상 보관</a:t>
            </a:r>
            <a:r>
              <a:rPr lang="en-US" altLang="ko-KR" sz="1400" b="1" dirty="0">
                <a:solidFill>
                  <a:srgbClr val="FF6600"/>
                </a:solidFill>
              </a:rPr>
              <a:t> 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및 </a:t>
            </a:r>
            <a:r>
              <a:rPr lang="en-US" altLang="ko-KR" sz="1400" b="1" dirty="0" smtClean="0">
                <a:solidFill>
                  <a:srgbClr val="FF6600"/>
                </a:solidFill>
              </a:rPr>
              <a:t>Mobile/PC 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통한 실시간 확인 및 다운로드</a:t>
            </a:r>
            <a:endParaRPr lang="en-US" altLang="ko-KR" sz="1400" b="1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 1) DVR</a:t>
            </a:r>
            <a:r>
              <a:rPr lang="ko-KR" altLang="en-US" sz="1200" b="1" dirty="0" smtClean="0"/>
              <a:t>이나 </a:t>
            </a:r>
            <a:r>
              <a:rPr lang="en-US" altLang="ko-KR" sz="1200" b="1" dirty="0" smtClean="0"/>
              <a:t>NVR</a:t>
            </a:r>
            <a:r>
              <a:rPr lang="ko-KR" altLang="en-US" sz="1200" b="1" dirty="0" smtClean="0"/>
              <a:t>과 같은 저장장치 미사용에 따른 전기료 절약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endParaRPr lang="ko-KR" altLang="en-US" sz="12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365104"/>
            <a:ext cx="668595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53410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7"/>
          <p:cNvSpPr>
            <a:spLocks noChangeArrowheads="1"/>
          </p:cNvSpPr>
          <p:nvPr/>
        </p:nvSpPr>
        <p:spPr bwMode="auto">
          <a:xfrm>
            <a:off x="145167" y="188640"/>
            <a:ext cx="392012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8. Key Sales Point 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0825" y="836712"/>
            <a:ext cx="360040" cy="36004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5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836712"/>
            <a:ext cx="8136904" cy="3600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54000" tIns="36000" rIns="54000" bIns="36000" rtlCol="0" anchor="ctr">
            <a:noAutofit/>
          </a:bodyPr>
          <a:lstStyle/>
          <a:p>
            <a:r>
              <a:rPr lang="ko-KR" altLang="en-US" sz="1400" b="1" dirty="0" smtClean="0"/>
              <a:t>카메라 모니터링 공유 기능</a:t>
            </a:r>
            <a:endParaRPr lang="ko-KR" alt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1268759"/>
            <a:ext cx="8640960" cy="2448273"/>
          </a:xfrm>
          <a:prstGeom prst="rect">
            <a:avLst/>
          </a:prstGeom>
          <a:solidFill>
            <a:srgbClr val="E0FCE7"/>
          </a:solidFill>
        </p:spPr>
        <p:txBody>
          <a:bodyPr wrap="square" lIns="54000" tIns="36000" rIns="54000" bIns="3600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6600"/>
                </a:solidFill>
              </a:rPr>
              <a:t>■ 카메라 공유 기능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공유기간 설정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1400" b="1" dirty="0" smtClean="0">
                <a:solidFill>
                  <a:srgbClr val="FF6600"/>
                </a:solidFill>
              </a:rPr>
              <a:t>을 통해 사업장의 차별화된 서비스 제공</a:t>
            </a:r>
            <a:endParaRPr lang="en-US" altLang="ko-KR" sz="1400" b="1" dirty="0" smtClean="0">
              <a:solidFill>
                <a:srgbClr val="FF66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 1) </a:t>
            </a:r>
            <a:r>
              <a:rPr lang="ko-KR" altLang="en-US" sz="1200" b="1" dirty="0" err="1" smtClean="0"/>
              <a:t>애견샵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산후 </a:t>
            </a:r>
            <a:r>
              <a:rPr lang="ko-KR" altLang="en-US" sz="1200" b="1" dirty="0" err="1" smtClean="0"/>
              <a:t>조리원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가족 등에게 특정 카메라 모니터링 기능 제공</a:t>
            </a:r>
            <a:endParaRPr lang="en-US" altLang="ko-KR" sz="1200" b="1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07" y="1889098"/>
            <a:ext cx="6943512" cy="1827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030753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7"/>
          <p:cNvSpPr>
            <a:spLocks noChangeArrowheads="1"/>
          </p:cNvSpPr>
          <p:nvPr/>
        </p:nvSpPr>
        <p:spPr bwMode="auto">
          <a:xfrm>
            <a:off x="145169" y="97029"/>
            <a:ext cx="5218919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kumimoji="0"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[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별첨</a:t>
            </a: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1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] FAQ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85052" y="908720"/>
            <a:ext cx="8871339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1. </a:t>
            </a:r>
            <a:r>
              <a:rPr lang="ko-KR" altLang="en-US" sz="1600" b="1" dirty="0" err="1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클라우드</a:t>
            </a:r>
            <a:r>
              <a:rPr lang="ko-KR" altLang="en-US" sz="16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캠은 당사 뿐만 아니라</a:t>
            </a:r>
            <a:r>
              <a:rPr lang="en-US" altLang="ko-KR" sz="16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타사 인터넷을 사용</a:t>
            </a:r>
            <a:r>
              <a:rPr lang="ko-KR" altLang="en-US" sz="16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해도 된다고 하던데</a:t>
            </a:r>
            <a:r>
              <a:rPr lang="en-US" altLang="ko-KR" sz="16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.. </a:t>
            </a:r>
            <a:r>
              <a:rPr lang="ko-KR" altLang="en-US" sz="16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설치 관련 주의 사항은 없나요</a:t>
            </a:r>
            <a:r>
              <a:rPr lang="en-US" altLang="ko-KR" sz="1600" b="1" dirty="0" smtClean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440025" y="1340767"/>
            <a:ext cx="8596471" cy="1224137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ctr"/>
          <a:lstStyle/>
          <a:p>
            <a:pPr>
              <a:lnSpc>
                <a:spcPct val="150000"/>
              </a:lnSpc>
              <a:defRPr/>
            </a:pPr>
            <a:r>
              <a:rPr lang="en-US" altLang="ko-KR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• </a:t>
            </a:r>
            <a:r>
              <a:rPr lang="ko-KR" altLang="en-US" sz="1500" b="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클라우드캠은</a:t>
            </a:r>
            <a:r>
              <a:rPr lang="ko-KR" altLang="en-US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인터넷만 있으면 설치 가능 합니다</a:t>
            </a:r>
            <a:r>
              <a:rPr lang="en-US" altLang="ko-KR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lang="ko-KR" altLang="en-US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다만</a:t>
            </a:r>
            <a:r>
              <a:rPr lang="en-US" altLang="ko-KR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Upload </a:t>
            </a:r>
            <a:r>
              <a:rPr lang="ko-KR" altLang="en-US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속도가 가변적인 </a:t>
            </a:r>
            <a:r>
              <a:rPr lang="en-US" altLang="ko-KR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HFC </a:t>
            </a:r>
            <a:r>
              <a:rPr lang="ko-KR" altLang="en-US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계열</a:t>
            </a:r>
            <a:r>
              <a:rPr lang="en-US" altLang="ko-KR" sz="1500" b="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광랜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W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포함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도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/>
            </a:r>
            <a:b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</a:b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설치 가능합니다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상하향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최소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10M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이상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[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광랜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이상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])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•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일반적인 설치장소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이외인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엘리베이터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폴대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고소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등 은 별도 구축 실사 및 견적산출 후 설치 가능여부 확인</a:t>
            </a:r>
            <a:endParaRPr lang="en-US" altLang="ko-KR" sz="1500" b="0" dirty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79512" y="2996952"/>
            <a:ext cx="8807347" cy="6283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ts val="1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2.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기존에 </a:t>
            </a:r>
            <a:r>
              <a:rPr lang="ko-KR" altLang="en-US" sz="1700" b="0" dirty="0" err="1" smtClean="0">
                <a:latin typeface="뫼비우스 Bold" pitchFamily="2" charset="-127"/>
                <a:ea typeface="뫼비우스 Bold" pitchFamily="2" charset="-127"/>
              </a:rPr>
              <a:t>사용중이던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 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CCTV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서비스가 있고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,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 같은 위치에 신규 </a:t>
            </a:r>
            <a:r>
              <a:rPr lang="ko-KR" altLang="en-US" sz="1700" b="0" dirty="0" err="1" smtClean="0">
                <a:latin typeface="뫼비우스 Bold" pitchFamily="2" charset="-127"/>
                <a:ea typeface="뫼비우스 Bold" pitchFamily="2" charset="-127"/>
              </a:rPr>
              <a:t>클라우드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 캠 설치를 원하면 신규 설치</a:t>
            </a:r>
            <a:endParaRPr lang="en-US" altLang="ko-KR" sz="1700" b="0" dirty="0" smtClean="0">
              <a:latin typeface="뫼비우스 Bold" pitchFamily="2" charset="-127"/>
              <a:ea typeface="뫼비우스 Bold" pitchFamily="2" charset="-127"/>
            </a:endParaRPr>
          </a:p>
          <a:p>
            <a:pPr marL="342900" indent="-342900">
              <a:spcBef>
                <a:spcPts val="100"/>
              </a:spcBef>
            </a:pPr>
            <a:r>
              <a:rPr lang="en-US" altLang="ko-KR" sz="1700" dirty="0">
                <a:latin typeface="뫼비우스 Bold" pitchFamily="2" charset="-127"/>
                <a:ea typeface="뫼비우스 Bold" pitchFamily="2" charset="-127"/>
              </a:rPr>
              <a:t> </a:t>
            </a:r>
            <a:r>
              <a:rPr lang="en-US" altLang="ko-KR" sz="1700" dirty="0" smtClean="0">
                <a:latin typeface="뫼비우스 Bold" pitchFamily="2" charset="-127"/>
                <a:ea typeface="뫼비우스 Bold" pitchFamily="2" charset="-127"/>
              </a:rPr>
              <a:t>   </a:t>
            </a:r>
            <a:r>
              <a:rPr lang="ko-KR" altLang="en-US" sz="1700" dirty="0" smtClean="0">
                <a:latin typeface="뫼비우스 Bold" pitchFamily="2" charset="-127"/>
                <a:ea typeface="뫼비우스 Bold" pitchFamily="2" charset="-127"/>
              </a:rPr>
              <a:t>시 기존 </a:t>
            </a:r>
            <a:r>
              <a:rPr lang="en-US" altLang="ko-KR" sz="1700" dirty="0" smtClean="0">
                <a:latin typeface="뫼비우스 Bold" pitchFamily="2" charset="-127"/>
                <a:ea typeface="뫼비우스 Bold" pitchFamily="2" charset="-127"/>
              </a:rPr>
              <a:t>CCTV </a:t>
            </a:r>
            <a:r>
              <a:rPr lang="ko-KR" altLang="en-US" sz="1700" dirty="0" smtClean="0">
                <a:latin typeface="뫼비우스 Bold" pitchFamily="2" charset="-127"/>
                <a:ea typeface="뫼비우스 Bold" pitchFamily="2" charset="-127"/>
              </a:rPr>
              <a:t>철거해 주시나요</a:t>
            </a:r>
            <a:r>
              <a:rPr lang="en-US" altLang="ko-KR" sz="170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 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0025" y="3625329"/>
            <a:ext cx="8596471" cy="811783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ctr"/>
          <a:lstStyle/>
          <a:p>
            <a:pPr>
              <a:lnSpc>
                <a:spcPct val="150000"/>
              </a:lnSpc>
              <a:defRPr/>
            </a:pP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• 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클라우드캠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설치 매니저님이 </a:t>
            </a:r>
            <a:r>
              <a:rPr lang="ko-KR" altLang="en-US" sz="15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기존 장비를 철거해 드릴 수 없습니다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사전에 기존 보안업체를 통해 철거해</a:t>
            </a:r>
            <a:endParaRPr lang="en-US" altLang="ko-KR" sz="1500" dirty="0" smtClean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주셔야만 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79512" y="4927570"/>
            <a:ext cx="7314823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ts val="1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3. </a:t>
            </a:r>
            <a:r>
              <a:rPr lang="ko-KR" altLang="en-US" sz="1700" b="0" dirty="0" err="1" smtClean="0">
                <a:latin typeface="뫼비우스 Bold" pitchFamily="2" charset="-127"/>
                <a:ea typeface="뫼비우스 Bold" pitchFamily="2" charset="-127"/>
              </a:rPr>
              <a:t>클라우드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 서버에 저장되는 영상의 보존기간은 얼마이고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,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화질은 어떻게 되나요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40025" y="5281513"/>
            <a:ext cx="8596471" cy="811783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ctr"/>
          <a:lstStyle/>
          <a:p>
            <a:pPr>
              <a:lnSpc>
                <a:spcPct val="150000"/>
              </a:lnSpc>
              <a:defRPr/>
            </a:pP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•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촬영 영상은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FHD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화질로 저장되며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기본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15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일 동안 서버에 안전하게 보관 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  <a:endParaRPr lang="en-US" altLang="ko-KR" sz="1500" dirty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 -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최대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60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일까지 저장 가능하며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90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일까지 저장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Option 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계획중입니다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221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7"/>
          <p:cNvSpPr>
            <a:spLocks noChangeArrowheads="1"/>
          </p:cNvSpPr>
          <p:nvPr/>
        </p:nvSpPr>
        <p:spPr bwMode="auto">
          <a:xfrm>
            <a:off x="145169" y="97029"/>
            <a:ext cx="5218919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kumimoji="0"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[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별첨</a:t>
            </a: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1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] FAQ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5169" y="908720"/>
            <a:ext cx="4596130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4.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카메라 모니터링 공유는 몇 명까지 가능 한가요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29638" y="1273653"/>
            <a:ext cx="8596471" cy="1468222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50000"/>
              </a:lnSpc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하나의 관리자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ID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로는 동시 접속하여 공유하여 보실 수 없습니다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별도의 사용자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ID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를 최대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100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개까지  관리자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ID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로 직접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Web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사이트</a:t>
            </a:r>
            <a:r>
              <a:rPr lang="en-US" altLang="ko-KR" sz="11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en-US" altLang="ko-KR" sz="1100" b="1" dirty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cloudcam.skbroadband.com </a:t>
            </a:r>
            <a:r>
              <a:rPr lang="en-US" altLang="ko-KR" sz="1100" b="1" dirty="0" smtClean="0">
                <a:solidFill>
                  <a:srgbClr val="FF0000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에서 생성하여</a:t>
            </a:r>
            <a:endParaRPr lang="en-US" altLang="ko-KR" sz="1500" dirty="0" smtClean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공유 하실 수 있습니다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lang="en-US" altLang="ko-KR" sz="12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클라우드캠</a:t>
            </a:r>
            <a:r>
              <a:rPr lang="ko-KR" altLang="en-US" sz="12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web </a:t>
            </a:r>
            <a:r>
              <a:rPr lang="ko-KR" altLang="en-US" sz="12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사용자 매뉴얼 참조</a:t>
            </a:r>
            <a:r>
              <a:rPr lang="en-US" altLang="ko-KR" sz="12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  <a:endParaRPr lang="en-US" altLang="ko-KR" sz="1500" dirty="0" smtClean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* </a:t>
            </a:r>
            <a:r>
              <a:rPr lang="ko-KR" altLang="en-US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주의 사항 </a:t>
            </a:r>
            <a:r>
              <a:rPr lang="en-US" altLang="ko-KR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: </a:t>
            </a:r>
            <a:r>
              <a:rPr lang="ko-KR" altLang="en-US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사용 </a:t>
            </a:r>
            <a:r>
              <a:rPr lang="en-US" altLang="ko-KR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Web </a:t>
            </a:r>
            <a:r>
              <a:rPr lang="ko-KR" altLang="en-US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브라우저</a:t>
            </a:r>
            <a:r>
              <a:rPr lang="en-US" altLang="ko-KR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크롬 또는 </a:t>
            </a:r>
            <a:r>
              <a:rPr lang="en-US" altLang="ko-KR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Explorer 11 </a:t>
            </a:r>
            <a:r>
              <a:rPr lang="ko-KR" altLang="en-US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이상 사용 필수</a:t>
            </a:r>
            <a:r>
              <a:rPr lang="en-US" altLang="ko-KR" sz="12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endParaRPr lang="en-US" altLang="ko-KR" sz="1500" dirty="0" smtClean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500" b="0" dirty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39628" y="2895448"/>
            <a:ext cx="4204997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5.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카메라는 최대 몇 대까지 설치 가능한가요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24097" y="3260381"/>
            <a:ext cx="8596471" cy="393597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50000"/>
              </a:lnSpc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안정적 서비스 이용을 위해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광랜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100M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는 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50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대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까지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Giga 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라이트는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200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대 사용을 권장 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55556" y="3789040"/>
            <a:ext cx="5633273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6.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한 화면에서 카메라 몇 대까지 동시에 모니터링 가능한가요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10529" y="4153973"/>
            <a:ext cx="8596471" cy="643179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30000"/>
              </a:lnSpc>
              <a:defRPr/>
            </a:pP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Web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브라우저에서는 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9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분할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 err="1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모바일에서는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4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분할로 제공합니다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또한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다채널 </a:t>
            </a:r>
            <a:r>
              <a:rPr lang="ko-KR" altLang="en-US" sz="1500" dirty="0" err="1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뷰어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사용 시 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64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분할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</a:p>
          <a:p>
            <a:pPr>
              <a:lnSpc>
                <a:spcPct val="130000"/>
              </a:lnSpc>
              <a:defRPr/>
            </a:pPr>
            <a:r>
              <a:rPr lang="ko-KR" altLang="en-US" sz="1500" dirty="0" err="1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듀얼로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사용 시 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128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분할까지 제공됩니다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37000" y="4869160"/>
            <a:ext cx="2794355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7. </a:t>
            </a:r>
            <a:r>
              <a:rPr lang="ko-KR" altLang="en-US" sz="1700" b="0" dirty="0" err="1" smtClean="0">
                <a:latin typeface="뫼비우스 Bold" pitchFamily="2" charset="-127"/>
                <a:ea typeface="뫼비우스 Bold" pitchFamily="2" charset="-127"/>
              </a:rPr>
              <a:t>일시납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 가입은 가능한가요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421469" y="5234094"/>
            <a:ext cx="8596471" cy="376818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30000"/>
              </a:lnSpc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현재는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24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개월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36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개월 약정 월 납입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만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가입 가능 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  <a:endParaRPr lang="en-US" altLang="ko-KR" sz="1500" dirty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29989" y="5733256"/>
            <a:ext cx="4211409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dirty="0">
                <a:latin typeface="뫼비우스 Bold" pitchFamily="2" charset="-127"/>
                <a:ea typeface="뫼비우스 Bold" pitchFamily="2" charset="-127"/>
              </a:rPr>
              <a:t>8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무료 설치 거리 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25M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의 기준은 무엇인가요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410655" y="6051552"/>
            <a:ext cx="8596471" cy="401784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50000"/>
              </a:lnSpc>
              <a:tabLst>
                <a:tab pos="5562600" algn="l"/>
                <a:tab pos="6007100" algn="l"/>
              </a:tabLst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인터넷 </a:t>
            </a: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인입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시점부터 가설 거리로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일반적으론 공유기 부터 각 개별 카메라 까지의 거리라고 보시면 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</a:p>
          <a:p>
            <a:pPr>
              <a:lnSpc>
                <a:spcPct val="150000"/>
              </a:lnSpc>
              <a:tabLst>
                <a:tab pos="5562600" algn="l"/>
                <a:tab pos="6007100" algn="l"/>
              </a:tabLst>
            </a:pPr>
            <a:endParaRPr lang="en-US" altLang="ko-KR" sz="1500" dirty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6642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7"/>
          <p:cNvSpPr>
            <a:spLocks noChangeArrowheads="1"/>
          </p:cNvSpPr>
          <p:nvPr/>
        </p:nvSpPr>
        <p:spPr bwMode="auto">
          <a:xfrm>
            <a:off x="145169" y="97029"/>
            <a:ext cx="5218919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rIns="90000" anchor="ctr"/>
          <a:lstStyle/>
          <a:p>
            <a:pPr eaLnBrk="0" hangingPunct="0">
              <a:lnSpc>
                <a:spcPct val="130000"/>
              </a:lnSpc>
            </a:pPr>
            <a:r>
              <a:rPr kumimoji="0"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[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별첨</a:t>
            </a:r>
            <a:r>
              <a:rPr lang="en-US" altLang="ko-KR" sz="2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1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] FAQ</a:t>
            </a:r>
            <a:endParaRPr kumimoji="0" lang="ko-KR" altLang="en-US" sz="2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55556" y="3894606"/>
            <a:ext cx="5295039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10.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가입 후 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14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일 이내 해지 시 할인반환금이 청구 되나요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0529" y="4259539"/>
            <a:ext cx="8596471" cy="753637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50000"/>
              </a:lnSpc>
              <a:tabLst>
                <a:tab pos="5562600" algn="l"/>
                <a:tab pos="6007100" algn="l"/>
              </a:tabLst>
            </a:pP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설치가 되었다면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이미 고객이 사용하여 상품의 가치 하락이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발생하여 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14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일 이내라 하더라도 </a:t>
            </a:r>
            <a:endParaRPr lang="en-US" altLang="ko-KR" sz="1500" dirty="0" smtClean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50000"/>
              </a:lnSpc>
              <a:tabLst>
                <a:tab pos="5562600" algn="l"/>
                <a:tab pos="6007100" algn="l"/>
              </a:tabLst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변심으로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인한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해지로 할인반환금이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청구 됩니다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44374" y="5085185"/>
            <a:ext cx="8659743" cy="7463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11.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청약 후 개통까지는 얼마나 소요 되나요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 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초고속과 동시 신청 했으면 같은 서비스 매니저님이</a:t>
            </a:r>
            <a:endParaRPr lang="en-US" altLang="ko-KR" sz="1700" b="0" dirty="0" smtClean="0">
              <a:latin typeface="뫼비우스 Bold" pitchFamily="2" charset="-127"/>
              <a:ea typeface="뫼비우스 Bold" pitchFamily="2" charset="-127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altLang="ko-KR" sz="1700" dirty="0">
                <a:latin typeface="뫼비우스 Bold" pitchFamily="2" charset="-127"/>
                <a:ea typeface="뫼비우스 Bold" pitchFamily="2" charset="-127"/>
              </a:rPr>
              <a:t> </a:t>
            </a:r>
            <a:r>
              <a:rPr lang="en-US" altLang="ko-KR" sz="1700" dirty="0" smtClean="0">
                <a:latin typeface="뫼비우스 Bold" pitchFamily="2" charset="-127"/>
                <a:ea typeface="뫼비우스 Bold" pitchFamily="2" charset="-127"/>
              </a:rPr>
              <a:t>   </a:t>
            </a:r>
            <a:r>
              <a:rPr lang="ko-KR" altLang="en-US" sz="1700" dirty="0" smtClean="0">
                <a:latin typeface="뫼비우스 Bold" pitchFamily="2" charset="-127"/>
                <a:ea typeface="뫼비우스 Bold" pitchFamily="2" charset="-127"/>
              </a:rPr>
              <a:t>설치 하시나요</a:t>
            </a:r>
            <a:r>
              <a:rPr lang="en-US" altLang="ko-KR" sz="170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410050" y="5771707"/>
            <a:ext cx="8596471" cy="753637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50000"/>
              </a:lnSpc>
              <a:tabLst>
                <a:tab pos="5562600" algn="l"/>
                <a:tab pos="6007100" algn="l"/>
              </a:tabLst>
            </a:pPr>
            <a:r>
              <a:rPr lang="ko-KR" altLang="en-US" sz="1500" dirty="0" err="1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클라우드캠은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전담 서비스매니저님을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통해 개통되며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통상적으로 청약 후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3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일 이내에 설치가 완료 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</a:p>
          <a:p>
            <a:pPr>
              <a:lnSpc>
                <a:spcPct val="150000"/>
              </a:lnSpc>
              <a:tabLst>
                <a:tab pos="5562600" algn="l"/>
                <a:tab pos="6007100" algn="l"/>
              </a:tabLst>
            </a:pP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긴급 건은 관할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H&amp;S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와 협의 필요 합니다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</a:p>
          <a:p>
            <a:pPr>
              <a:lnSpc>
                <a:spcPct val="150000"/>
              </a:lnSpc>
              <a:tabLst>
                <a:tab pos="5562600" algn="l"/>
                <a:tab pos="6007100" algn="l"/>
              </a:tabLst>
            </a:pPr>
            <a:endParaRPr lang="en-US" altLang="ko-KR" sz="1500" dirty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139629" y="764704"/>
            <a:ext cx="5464958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9. 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약정기간은 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3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년만 있나요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  </a:t>
            </a:r>
            <a:r>
              <a:rPr lang="ko-KR" altLang="en-US" sz="1700" dirty="0" smtClean="0">
                <a:latin typeface="뫼비우스 Bold" pitchFamily="2" charset="-127"/>
                <a:ea typeface="뫼비우스 Bold" pitchFamily="2" charset="-127"/>
              </a:rPr>
              <a:t>위약</a:t>
            </a:r>
            <a:r>
              <a:rPr lang="ko-KR" altLang="en-US" sz="1700" dirty="0">
                <a:latin typeface="뫼비우스 Bold" pitchFamily="2" charset="-127"/>
                <a:ea typeface="뫼비우스 Bold" pitchFamily="2" charset="-127"/>
              </a:rPr>
              <a:t>금</a:t>
            </a:r>
            <a:r>
              <a:rPr lang="ko-KR" altLang="en-US" sz="1700" b="0" dirty="0" smtClean="0">
                <a:latin typeface="뫼비우스 Bold" pitchFamily="2" charset="-127"/>
                <a:ea typeface="뫼비우스 Bold" pitchFamily="2" charset="-127"/>
              </a:rPr>
              <a:t>은 어떻게 계산 되나요</a:t>
            </a:r>
            <a:r>
              <a:rPr lang="en-US" altLang="ko-KR" sz="1700" b="0" dirty="0" smtClean="0">
                <a:latin typeface="뫼비우스 Bold" pitchFamily="2" charset="-127"/>
                <a:ea typeface="뫼비우스 Bold" pitchFamily="2" charset="-127"/>
              </a:rPr>
              <a:t>?</a:t>
            </a:r>
            <a:endParaRPr lang="en-US" altLang="ko-KR" sz="1700" b="0" dirty="0">
              <a:latin typeface="뫼비우스 Bold" pitchFamily="2" charset="-127"/>
              <a:ea typeface="뫼비우스 Bold" pitchFamily="2" charset="-127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94602" y="1143794"/>
            <a:ext cx="8596471" cy="2750812"/>
          </a:xfrm>
          <a:prstGeom prst="rect">
            <a:avLst/>
          </a:prstGeom>
          <a:solidFill>
            <a:srgbClr val="FFFFEC"/>
          </a:solidFill>
          <a:ln>
            <a:solidFill>
              <a:srgbClr val="FF993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54000" anchor="t"/>
          <a:lstStyle/>
          <a:p>
            <a:pPr>
              <a:lnSpc>
                <a:spcPct val="130000"/>
              </a:lnSpc>
              <a:defRPr/>
            </a:pP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현재는 </a:t>
            </a:r>
            <a:r>
              <a:rPr lang="en-US" altLang="ko-KR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2/3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년 </a:t>
            </a:r>
            <a:r>
              <a:rPr lang="ko-KR" altLang="en-US" sz="1500" dirty="0" smtClean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약정이 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있습니다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r>
              <a:rPr lang="ko-KR" altLang="en-US" sz="1500" dirty="0" err="1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임대형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상품으로 카메라 소유는 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SK</a:t>
            </a:r>
            <a:r>
              <a:rPr lang="ko-KR" altLang="en-US" sz="1500" dirty="0" err="1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브로드밴드에</a:t>
            </a:r>
            <a:r>
              <a:rPr lang="ko-KR" altLang="en-US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 있습니다</a:t>
            </a:r>
            <a:r>
              <a:rPr lang="en-US" altLang="ko-KR" sz="1500" dirty="0">
                <a:solidFill>
                  <a:srgbClr val="000000"/>
                </a:solidFill>
                <a:latin typeface="뫼비우스 Regular" pitchFamily="2" charset="-127"/>
                <a:ea typeface="뫼비우스 Regular" pitchFamily="2" charset="-127"/>
              </a:rPr>
              <a:t>. </a:t>
            </a:r>
            <a:endParaRPr lang="en-US" altLang="ko-KR" sz="1500" dirty="0" smtClean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spcBef>
                <a:spcPts val="50"/>
              </a:spcBef>
              <a:spcAft>
                <a:spcPts val="30"/>
              </a:spcAft>
              <a:defRPr/>
            </a:pPr>
            <a:r>
              <a:rPr lang="ko-KR" altLang="en-US" sz="14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약정 기간 내 해지 시</a:t>
            </a:r>
            <a:r>
              <a:rPr lang="en-US" altLang="ko-KR" sz="14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위약</a:t>
            </a:r>
            <a:r>
              <a:rPr lang="ko-KR" altLang="en-US" sz="1400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금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기본료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임대료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+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관리비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)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대비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  <a:r>
              <a:rPr lang="ko-KR" altLang="en-US" sz="14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이 청구 됩니다</a:t>
            </a:r>
            <a:r>
              <a:rPr lang="en-US" altLang="ko-KR" sz="14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</a:p>
          <a:p>
            <a:pPr>
              <a:spcBef>
                <a:spcPts val="50"/>
              </a:spcBef>
              <a:spcAft>
                <a:spcPts val="30"/>
              </a:spcAft>
              <a:defRPr/>
            </a:pPr>
            <a:endParaRPr lang="en-US" altLang="ko-KR" sz="1400" dirty="0" smtClean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spcBef>
                <a:spcPts val="50"/>
              </a:spcBef>
              <a:defRPr/>
            </a:pPr>
            <a:endParaRPr lang="en-US" altLang="ko-KR" sz="1400" dirty="0" smtClean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defRPr/>
            </a:pPr>
            <a:endParaRPr lang="en-US" altLang="ko-KR" sz="1400" dirty="0" smtClean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  *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위약</a:t>
            </a:r>
            <a:r>
              <a:rPr lang="ko-KR" altLang="en-US" sz="1400" dirty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금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계산 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Sample</a:t>
            </a:r>
            <a:r>
              <a:rPr lang="en-US" altLang="ko-KR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(</a:t>
            </a:r>
            <a:r>
              <a:rPr lang="ko-KR" altLang="en-US" sz="1400" b="1" dirty="0" err="1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실내형</a:t>
            </a:r>
            <a:r>
              <a:rPr lang="ko-KR" altLang="en-US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카메라</a:t>
            </a:r>
            <a:r>
              <a:rPr lang="en-US" altLang="ko-KR" sz="1400" b="1" dirty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36</a:t>
            </a:r>
            <a:r>
              <a:rPr lang="ko-KR" altLang="en-US" sz="11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개월</a:t>
            </a:r>
            <a:r>
              <a:rPr lang="ko-KR" altLang="en-US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1</a:t>
            </a:r>
            <a:r>
              <a:rPr lang="ko-KR" altLang="en-US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대 </a:t>
            </a:r>
            <a:r>
              <a:rPr lang="en-US" altLang="ko-KR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,HD/15</a:t>
            </a:r>
            <a:r>
              <a:rPr lang="ko-KR" altLang="en-US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일 저장</a:t>
            </a:r>
            <a:r>
              <a:rPr lang="en-US" altLang="ko-KR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,  13</a:t>
            </a:r>
            <a:r>
              <a:rPr lang="ko-KR" altLang="en-US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개월 차 해지 시 기</a:t>
            </a:r>
            <a:r>
              <a:rPr lang="ko-KR" altLang="en-US" sz="1400" b="1" dirty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준</a:t>
            </a:r>
            <a:r>
              <a:rPr lang="en-US" altLang="ko-KR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/ VAT </a:t>
            </a:r>
            <a:r>
              <a:rPr lang="ko-KR" altLang="en-US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별도</a:t>
            </a:r>
            <a:r>
              <a:rPr lang="en-US" altLang="ko-KR" sz="1400" b="1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</a:p>
          <a:p>
            <a:pPr>
              <a:lnSpc>
                <a:spcPct val="130000"/>
              </a:lnSpc>
              <a:defRPr/>
            </a:pPr>
            <a:r>
              <a:rPr lang="en-US" altLang="ko-KR" sz="1400" dirty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  - 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임대료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(4,000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원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+ 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관리비 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(5,000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원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공사 지원금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(60,000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원 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/ 3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년 약정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), </a:t>
            </a:r>
            <a:r>
              <a:rPr lang="ko-KR" altLang="en-US" sz="1400" dirty="0" err="1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철거비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(2</a:t>
            </a:r>
            <a:r>
              <a:rPr lang="ko-KR" altLang="en-US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만원</a:t>
            </a:r>
            <a:r>
              <a:rPr lang="en-US" altLang="ko-KR" sz="1400" dirty="0" smtClean="0">
                <a:solidFill>
                  <a:schemeClr val="tx1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</a:p>
          <a:p>
            <a:pPr>
              <a:lnSpc>
                <a:spcPct val="130000"/>
              </a:lnSpc>
              <a:defRPr/>
            </a:pPr>
            <a:r>
              <a:rPr lang="en-US" altLang="ko-KR" sz="1400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  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((9,000</a:t>
            </a:r>
            <a:r>
              <a:rPr lang="ko-KR" altLang="ko-KR" sz="1600" b="1" u="sng" dirty="0" smtClean="0">
                <a:solidFill>
                  <a:srgbClr val="FF0000"/>
                </a:solidFill>
              </a:rPr>
              <a:t>원</a:t>
            </a:r>
            <a:r>
              <a:rPr lang="ko-KR" altLang="en-US" sz="1600" b="1" u="sng" baseline="30000" dirty="0" smtClean="0">
                <a:solidFill>
                  <a:srgbClr val="FF0000"/>
                </a:solidFill>
              </a:rPr>
              <a:t>주</a:t>
            </a:r>
            <a:r>
              <a:rPr lang="en-US" altLang="ko-KR" sz="1600" b="1" u="sng" baseline="30000" dirty="0" smtClean="0">
                <a:solidFill>
                  <a:srgbClr val="FF0000"/>
                </a:solidFill>
              </a:rPr>
              <a:t>1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) </a:t>
            </a:r>
            <a:r>
              <a:rPr lang="en-US" altLang="ko-KR" sz="1600" b="1" u="sng" dirty="0">
                <a:solidFill>
                  <a:srgbClr val="FF0000"/>
                </a:solidFill>
              </a:rPr>
              <a:t>X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23</a:t>
            </a:r>
            <a:r>
              <a:rPr lang="ko-KR" altLang="en-US" sz="1600" b="1" u="sng" baseline="30000" dirty="0" smtClean="0">
                <a:solidFill>
                  <a:srgbClr val="FF0000"/>
                </a:solidFill>
              </a:rPr>
              <a:t>주</a:t>
            </a:r>
            <a:r>
              <a:rPr lang="en-US" altLang="ko-KR" sz="1600" b="1" u="sng" baseline="30000" dirty="0" smtClean="0">
                <a:solidFill>
                  <a:srgbClr val="FF0000"/>
                </a:solidFill>
              </a:rPr>
              <a:t>2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u="sng" dirty="0">
                <a:solidFill>
                  <a:srgbClr val="FF0000"/>
                </a:solidFill>
              </a:rPr>
              <a:t>)  X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30</a:t>
            </a:r>
            <a:r>
              <a:rPr lang="en-US" altLang="ko-KR" sz="1600" b="1" u="sng" dirty="0">
                <a:solidFill>
                  <a:srgbClr val="FF0000"/>
                </a:solidFill>
              </a:rPr>
              <a:t>%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+ </a:t>
            </a:r>
            <a:r>
              <a:rPr lang="en-US" altLang="ko-KR" sz="1600" b="1" u="sng" dirty="0">
                <a:solidFill>
                  <a:srgbClr val="FF0000"/>
                </a:solidFill>
              </a:rPr>
              <a:t>2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0,000</a:t>
            </a:r>
            <a:r>
              <a:rPr lang="ko-KR" altLang="ko-KR" sz="1600" b="1" u="sng" dirty="0" smtClean="0">
                <a:solidFill>
                  <a:srgbClr val="FF0000"/>
                </a:solidFill>
              </a:rPr>
              <a:t>원</a:t>
            </a:r>
            <a:r>
              <a:rPr lang="ko-KR" altLang="en-US" sz="1600" b="1" u="sng" baseline="30000" dirty="0" smtClean="0">
                <a:solidFill>
                  <a:srgbClr val="FF0000"/>
                </a:solidFill>
              </a:rPr>
              <a:t>주</a:t>
            </a:r>
            <a:r>
              <a:rPr lang="en-US" altLang="ko-KR" sz="1600" b="1" u="sng" baseline="30000" dirty="0" smtClean="0">
                <a:solidFill>
                  <a:srgbClr val="FF0000"/>
                </a:solidFill>
              </a:rPr>
              <a:t>4 +</a:t>
            </a:r>
            <a:r>
              <a:rPr lang="en-US" altLang="ko-KR" sz="1600" b="1" u="sng" dirty="0">
                <a:solidFill>
                  <a:srgbClr val="FF0000"/>
                </a:solidFill>
              </a:rPr>
              <a:t> 6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0,000</a:t>
            </a:r>
            <a:r>
              <a:rPr lang="ko-KR" altLang="ko-KR" sz="1600" b="1" u="sng" dirty="0">
                <a:solidFill>
                  <a:srgbClr val="FF0000"/>
                </a:solidFill>
              </a:rPr>
              <a:t>원</a:t>
            </a:r>
            <a:r>
              <a:rPr lang="ko-KR" altLang="en-US" sz="1600" b="1" u="sng" baseline="30000" dirty="0">
                <a:solidFill>
                  <a:srgbClr val="FF0000"/>
                </a:solidFill>
              </a:rPr>
              <a:t>주</a:t>
            </a:r>
            <a:r>
              <a:rPr lang="en-US" altLang="ko-KR" sz="1600" b="1" u="sng" baseline="30000" dirty="0">
                <a:solidFill>
                  <a:srgbClr val="FF0000"/>
                </a:solidFill>
              </a:rPr>
              <a:t>3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u="sng" dirty="0">
                <a:solidFill>
                  <a:srgbClr val="FF0000"/>
                </a:solidFill>
              </a:rPr>
              <a:t>=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142,100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원</a:t>
            </a:r>
            <a:endParaRPr lang="en-US" altLang="ko-KR" sz="1600" b="1" u="sng" dirty="0" smtClean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ko-KR" sz="1600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  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주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1)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임대료 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+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관리비 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: 9,000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원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   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주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2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) </a:t>
            </a:r>
            <a:r>
              <a:rPr lang="ko-KR" altLang="en-US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잔여 개월 수 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: 36</a:t>
            </a:r>
            <a:r>
              <a:rPr lang="ko-KR" altLang="en-US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개월 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– 13</a:t>
            </a:r>
            <a:r>
              <a:rPr lang="ko-KR" altLang="en-US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개월 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= 23</a:t>
            </a:r>
            <a:r>
              <a:rPr lang="ko-KR" altLang="en-US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개월 </a:t>
            </a:r>
            <a:endParaRPr lang="en-US" altLang="ko-KR" sz="1000" b="1" dirty="0" smtClean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       주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3)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설치비 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: 6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만원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(2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년 약정 시 공사비  사전 고객 부담으로 위약금 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산정시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0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원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)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    주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4) 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철</a:t>
            </a:r>
            <a:r>
              <a:rPr lang="ko-KR" altLang="en-US" sz="1000" b="1" dirty="0" err="1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거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비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: </a:t>
            </a:r>
            <a:r>
              <a:rPr lang="en-US" altLang="ko-KR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2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만원 </a:t>
            </a:r>
            <a:r>
              <a:rPr lang="en-US" altLang="ko-KR" sz="1000" b="1" dirty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  <a:latin typeface="뫼비우스 Regular" pitchFamily="2" charset="-127"/>
                <a:ea typeface="뫼비우스 Regular" pitchFamily="2" charset="-127"/>
              </a:rPr>
              <a:t>고정 </a:t>
            </a:r>
            <a:endParaRPr lang="en-US" altLang="ko-KR" sz="1000" dirty="0" smtClean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30000"/>
              </a:lnSpc>
              <a:defRPr/>
            </a:pPr>
            <a:endParaRPr lang="en-US" altLang="ko-KR" sz="1000" dirty="0" smtClean="0">
              <a:solidFill>
                <a:srgbClr val="FF0000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>
              <a:lnSpc>
                <a:spcPct val="130000"/>
              </a:lnSpc>
              <a:defRPr/>
            </a:pPr>
            <a:endParaRPr lang="en-US" altLang="ko-KR" sz="1500" dirty="0">
              <a:solidFill>
                <a:srgbClr val="000000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088954"/>
              </p:ext>
            </p:extLst>
          </p:nvPr>
        </p:nvGraphicFramePr>
        <p:xfrm>
          <a:off x="539552" y="1772816"/>
          <a:ext cx="7647596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9"/>
                <a:gridCol w="6135427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위약금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산정식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잔여 </a:t>
                      </a:r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약정개월수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임대료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)*0.3 +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철거수수료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만원고정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+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공사 지원금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041D4D4-BD20-4EC0-A34A-3B85DBD2F7A4}" type="slidenum">
              <a:rPr lang="ko-KR" altLang="en-US" smtClean="0"/>
              <a:pPr>
                <a:defRPr/>
              </a:pPr>
              <a:t>16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6051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-표지">
  <a:themeElements>
    <a:clrScheme name="-표지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-표지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1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5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1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</a:objectDefaults>
  <a:extraClrSchemeLst>
    <a:extraClrScheme>
      <a:clrScheme name="-표지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-표지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-표지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-표지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-표지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-표지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-표지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-표지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-표지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-표지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-표지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-표지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17792</TotalTime>
  <Words>2605</Words>
  <Application>Microsoft Office PowerPoint</Application>
  <PresentationFormat>화면 슬라이드 쇼(4:3)</PresentationFormat>
  <Paragraphs>404</Paragraphs>
  <Slides>16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1_-표지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SK broadband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SK broadband</dc:creator>
  <cp:lastModifiedBy>USER03</cp:lastModifiedBy>
  <cp:revision>689</cp:revision>
  <cp:lastPrinted>2017-11-28T04:47:28Z</cp:lastPrinted>
  <dcterms:created xsi:type="dcterms:W3CDTF">2013-06-17T06:27:37Z</dcterms:created>
  <dcterms:modified xsi:type="dcterms:W3CDTF">2018-09-22T12:33:44Z</dcterms:modified>
</cp:coreProperties>
</file>