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6858000" cy="9144000" type="screen4x3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32" autoAdjust="0"/>
    <p:restoredTop sz="94660"/>
  </p:normalViewPr>
  <p:slideViewPr>
    <p:cSldViewPr>
      <p:cViewPr varScale="1">
        <p:scale>
          <a:sx n="74" d="100"/>
          <a:sy n="74" d="100"/>
        </p:scale>
        <p:origin x="-1686" y="-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FE3FE-C902-4246-8C5D-BE980C35BD3F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0ABC-472E-498D-BE00-47DC9C5B09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FE3FE-C902-4246-8C5D-BE980C35BD3F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0ABC-472E-498D-BE00-47DC9C5B09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FE3FE-C902-4246-8C5D-BE980C35BD3F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0ABC-472E-498D-BE00-47DC9C5B09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FE3FE-C902-4246-8C5D-BE980C35BD3F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0ABC-472E-498D-BE00-47DC9C5B09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FE3FE-C902-4246-8C5D-BE980C35BD3F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0ABC-472E-498D-BE00-47DC9C5B09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FE3FE-C902-4246-8C5D-BE980C35BD3F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0ABC-472E-498D-BE00-47DC9C5B09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FE3FE-C902-4246-8C5D-BE980C35BD3F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0ABC-472E-498D-BE00-47DC9C5B09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FE3FE-C902-4246-8C5D-BE980C35BD3F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0ABC-472E-498D-BE00-47DC9C5B09F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FE3FE-C902-4246-8C5D-BE980C35BD3F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68A0ABC-472E-498D-BE00-47DC9C5B09F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FE3FE-C902-4246-8C5D-BE980C35BD3F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0ABC-472E-498D-BE00-47DC9C5B09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FE3FE-C902-4246-8C5D-BE980C35BD3F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0ABC-472E-498D-BE00-47DC9C5B09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68A0ABC-472E-498D-BE00-47DC9C5B09F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4FFE3FE-C902-4246-8C5D-BE980C35BD3F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1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1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1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1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1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1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1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04664" y="379719"/>
            <a:ext cx="5934496" cy="1960033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r>
              <a:rPr lang="ko-KR" altLang="en-US" sz="4400" dirty="0" smtClean="0">
                <a:latin typeface="GulimChe" panose="020B0609000101010101" pitchFamily="49" charset="-127"/>
                <a:ea typeface="GulimChe" panose="020B0609000101010101" pitchFamily="49" charset="-127"/>
              </a:rPr>
              <a:t>수족관 관제전용</a:t>
            </a:r>
            <a:r>
              <a:rPr lang="en-US" altLang="ko-KR" sz="4400" dirty="0" smtClean="0">
                <a:latin typeface="GulimChe" panose="020B0609000101010101" pitchFamily="49" charset="-127"/>
                <a:ea typeface="GulimChe" panose="020B0609000101010101" pitchFamily="49" charset="-127"/>
              </a:rPr>
              <a:t/>
            </a:r>
            <a:br>
              <a:rPr lang="en-US" altLang="ko-KR" sz="4400" dirty="0" smtClean="0">
                <a:latin typeface="GulimChe" panose="020B0609000101010101" pitchFamily="49" charset="-127"/>
                <a:ea typeface="GulimChe" panose="020B0609000101010101" pitchFamily="49" charset="-127"/>
              </a:rPr>
            </a:br>
            <a:r>
              <a:rPr lang="ko-KR" altLang="en-US" sz="4400" dirty="0" smtClean="0">
                <a:latin typeface="GulimChe" panose="020B0609000101010101" pitchFamily="49" charset="-127"/>
                <a:ea typeface="GulimChe" panose="020B0609000101010101" pitchFamily="49" charset="-127"/>
              </a:rPr>
              <a:t>무인경비</a:t>
            </a:r>
            <a:r>
              <a:rPr lang="en-US" altLang="ko-KR" sz="4400" dirty="0">
                <a:latin typeface="GulimChe" panose="020B0609000101010101" pitchFamily="49" charset="-127"/>
                <a:ea typeface="GulimChe" panose="020B0609000101010101" pitchFamily="49" charset="-127"/>
              </a:rPr>
              <a:t> </a:t>
            </a:r>
            <a:r>
              <a:rPr lang="ko-KR" altLang="en-US" sz="4400" dirty="0" smtClean="0">
                <a:latin typeface="GulimChe" panose="020B0609000101010101" pitchFamily="49" charset="-127"/>
                <a:ea typeface="GulimChe" panose="020B0609000101010101" pitchFamily="49" charset="-127"/>
              </a:rPr>
              <a:t>시스템 출시</a:t>
            </a:r>
            <a:endParaRPr lang="ko-KR" altLang="en-US" sz="4400" dirty="0"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0848" y="3059832"/>
            <a:ext cx="2532372" cy="33246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88640" y="7092280"/>
            <a:ext cx="6026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가격할인 프로모션</a:t>
            </a:r>
            <a:endParaRPr lang="en-US" altLang="ko-K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829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27814" y="539552"/>
            <a:ext cx="5904656" cy="792089"/>
          </a:xfrm>
          <a:gradFill>
            <a:gsLst>
              <a:gs pos="0">
                <a:srgbClr val="DDEBCF"/>
              </a:gs>
              <a:gs pos="7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b="1" dirty="0" smtClean="0">
                <a:solidFill>
                  <a:schemeClr val="bg1"/>
                </a:solidFill>
                <a:latin typeface="Expo M" panose="02030504000101010101" pitchFamily="18" charset="-127"/>
                <a:ea typeface="Expo M" panose="02030504000101010101" pitchFamily="18" charset="-127"/>
              </a:rPr>
              <a:t>횟집전용 무인경비</a:t>
            </a:r>
            <a:r>
              <a:rPr lang="en-US" altLang="ko-KR" sz="3200" b="1" dirty="0">
                <a:solidFill>
                  <a:schemeClr val="bg1"/>
                </a:solidFill>
                <a:latin typeface="Expo M" panose="02030504000101010101" pitchFamily="18" charset="-127"/>
                <a:ea typeface="Expo M" panose="02030504000101010101" pitchFamily="18" charset="-127"/>
              </a:rPr>
              <a:t> </a:t>
            </a:r>
            <a:r>
              <a:rPr lang="ko-KR" altLang="en-US" sz="3200" b="1" dirty="0" smtClean="0">
                <a:solidFill>
                  <a:schemeClr val="bg1"/>
                </a:solidFill>
                <a:latin typeface="Expo M" panose="02030504000101010101" pitchFamily="18" charset="-127"/>
                <a:ea typeface="Expo M" panose="02030504000101010101" pitchFamily="18" charset="-127"/>
              </a:rPr>
              <a:t>시스템 효과</a:t>
            </a:r>
            <a:endParaRPr lang="ko-KR" altLang="en-US" sz="3200" b="1" dirty="0">
              <a:solidFill>
                <a:schemeClr val="bg1"/>
              </a:solidFill>
              <a:latin typeface="Expo M" panose="02030504000101010101" pitchFamily="18" charset="-127"/>
              <a:ea typeface="Expo M" panose="02030504000101010101" pitchFamily="18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548680" y="2317308"/>
            <a:ext cx="2376264" cy="50405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800" dirty="0" smtClean="0">
                <a:latin typeface="GulimChe" panose="020B0609000101010101" pitchFamily="49" charset="-127"/>
                <a:ea typeface="GulimChe" panose="020B0609000101010101" pitchFamily="49" charset="-127"/>
              </a:rPr>
              <a:t>수족관 </a:t>
            </a:r>
            <a:r>
              <a:rPr lang="ko-KR" altLang="en-US" sz="1800" dirty="0" err="1" smtClean="0">
                <a:latin typeface="GulimChe" panose="020B0609000101010101" pitchFamily="49" charset="-127"/>
                <a:ea typeface="GulimChe" panose="020B0609000101010101" pitchFamily="49" charset="-127"/>
              </a:rPr>
              <a:t>정전알람</a:t>
            </a:r>
            <a:endParaRPr lang="ko-KR" altLang="en-US" sz="1800" dirty="0"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48680" y="3671900"/>
            <a:ext cx="2376264" cy="50405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800" dirty="0" smtClean="0">
                <a:latin typeface="GulimChe" panose="020B0609000101010101" pitchFamily="49" charset="-127"/>
                <a:ea typeface="GulimChe" panose="020B0609000101010101" pitchFamily="49" charset="-127"/>
              </a:rPr>
              <a:t>수족관 이상온도 </a:t>
            </a:r>
            <a:r>
              <a:rPr lang="ko-KR" altLang="en-US" sz="1800" dirty="0" err="1" smtClean="0">
                <a:latin typeface="GulimChe" panose="020B0609000101010101" pitchFamily="49" charset="-127"/>
                <a:ea typeface="GulimChe" panose="020B0609000101010101" pitchFamily="49" charset="-127"/>
              </a:rPr>
              <a:t>알람</a:t>
            </a:r>
            <a:endParaRPr lang="ko-KR" altLang="en-US" sz="1800" dirty="0"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548680" y="5077226"/>
            <a:ext cx="2376264" cy="50405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800" dirty="0" smtClean="0">
                <a:latin typeface="GulimChe" panose="020B0609000101010101" pitchFamily="49" charset="-127"/>
                <a:ea typeface="GulimChe" panose="020B0609000101010101" pitchFamily="49" charset="-127"/>
              </a:rPr>
              <a:t>무인경비 설정</a:t>
            </a:r>
            <a:r>
              <a:rPr lang="en-US" altLang="ko-KR" sz="1800" dirty="0" smtClean="0">
                <a:latin typeface="GulimChe" panose="020B0609000101010101" pitchFamily="49" charset="-127"/>
                <a:ea typeface="GulimChe" panose="020B0609000101010101" pitchFamily="49" charset="-127"/>
              </a:rPr>
              <a:t>/</a:t>
            </a:r>
            <a:r>
              <a:rPr lang="ko-KR" altLang="en-US" sz="1800" dirty="0" smtClean="0">
                <a:latin typeface="GulimChe" panose="020B0609000101010101" pitchFamily="49" charset="-127"/>
                <a:ea typeface="GulimChe" panose="020B0609000101010101" pitchFamily="49" charset="-127"/>
              </a:rPr>
              <a:t>해제</a:t>
            </a:r>
            <a:endParaRPr lang="ko-KR" altLang="en-US" sz="1800" dirty="0"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548680" y="6384724"/>
            <a:ext cx="2376264" cy="50405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 smtClean="0">
                <a:latin typeface="GulimChe" panose="020B0609000101010101" pitchFamily="49" charset="-127"/>
                <a:ea typeface="GulimChe" panose="020B0609000101010101" pitchFamily="49" charset="-127"/>
              </a:rPr>
              <a:t>20</a:t>
            </a:r>
            <a:r>
              <a:rPr lang="ko-KR" altLang="en-US" sz="1800" dirty="0" smtClean="0">
                <a:latin typeface="GulimChe" panose="020B0609000101010101" pitchFamily="49" charset="-127"/>
                <a:ea typeface="GulimChe" panose="020B0609000101010101" pitchFamily="49" charset="-127"/>
              </a:rPr>
              <a:t>일</a:t>
            </a:r>
            <a:r>
              <a:rPr lang="en-US" altLang="ko-KR" sz="1800" dirty="0">
                <a:latin typeface="GulimChe" panose="020B0609000101010101" pitchFamily="49" charset="-127"/>
                <a:ea typeface="GulimChe" panose="020B0609000101010101" pitchFamily="49" charset="-127"/>
              </a:rPr>
              <a:t> </a:t>
            </a:r>
            <a:r>
              <a:rPr lang="ko-KR" altLang="en-US" sz="1800" dirty="0" smtClean="0">
                <a:latin typeface="GulimChe" panose="020B0609000101010101" pitchFamily="49" charset="-127"/>
                <a:ea typeface="GulimChe" panose="020B0609000101010101" pitchFamily="49" charset="-127"/>
              </a:rPr>
              <a:t>이상 비디오 저장</a:t>
            </a:r>
            <a:endParaRPr lang="ko-KR" altLang="en-US" sz="1800" dirty="0"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48680" y="7740352"/>
            <a:ext cx="2376264" cy="50405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800" dirty="0" err="1" smtClean="0">
                <a:latin typeface="GulimChe" panose="020B0609000101010101" pitchFamily="49" charset="-127"/>
                <a:ea typeface="GulimChe" panose="020B0609000101010101" pitchFamily="49" charset="-127"/>
              </a:rPr>
              <a:t>스마트폰</a:t>
            </a:r>
            <a:r>
              <a:rPr lang="ko-KR" altLang="en-US" sz="1800" dirty="0" smtClean="0">
                <a:latin typeface="GulimChe" panose="020B0609000101010101" pitchFamily="49" charset="-127"/>
                <a:ea typeface="GulimChe" panose="020B0609000101010101" pitchFamily="49" charset="-127"/>
              </a:rPr>
              <a:t> 관제</a:t>
            </a:r>
            <a:endParaRPr lang="ko-KR" altLang="en-US" sz="1800" dirty="0"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sp>
        <p:nvSpPr>
          <p:cNvPr id="3" name="오른쪽 화살표 2"/>
          <p:cNvSpPr/>
          <p:nvPr/>
        </p:nvSpPr>
        <p:spPr>
          <a:xfrm>
            <a:off x="3501008" y="2443322"/>
            <a:ext cx="288032" cy="252028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오른쪽 화살표 9"/>
          <p:cNvSpPr/>
          <p:nvPr/>
        </p:nvSpPr>
        <p:spPr>
          <a:xfrm>
            <a:off x="3532292" y="3797914"/>
            <a:ext cx="288032" cy="252028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오른쪽 화살표 10"/>
          <p:cNvSpPr/>
          <p:nvPr/>
        </p:nvSpPr>
        <p:spPr>
          <a:xfrm>
            <a:off x="3501008" y="5203240"/>
            <a:ext cx="288032" cy="252028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른쪽 화살표 11"/>
          <p:cNvSpPr/>
          <p:nvPr/>
        </p:nvSpPr>
        <p:spPr>
          <a:xfrm>
            <a:off x="3532292" y="6510738"/>
            <a:ext cx="288032" cy="252028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532292" y="7866366"/>
            <a:ext cx="288032" cy="252028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4581128" y="1759246"/>
            <a:ext cx="1296144" cy="1368152"/>
            <a:chOff x="4764401" y="2351055"/>
            <a:chExt cx="1296144" cy="1368152"/>
          </a:xfrm>
        </p:grpSpPr>
        <p:sp>
          <p:nvSpPr>
            <p:cNvPr id="9" name="직사각형 8"/>
            <p:cNvSpPr/>
            <p:nvPr/>
          </p:nvSpPr>
          <p:spPr>
            <a:xfrm>
              <a:off x="4764401" y="2351055"/>
              <a:ext cx="1296144" cy="136815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 sz="1000" dirty="0" smtClean="0"/>
                <a:t>경보 및 안내음성</a:t>
              </a:r>
              <a:endParaRPr lang="ko-KR" altLang="en-US" sz="1000" dirty="0"/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01211" y="2443322"/>
              <a:ext cx="822524" cy="1079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그룹 16"/>
          <p:cNvGrpSpPr/>
          <p:nvPr/>
        </p:nvGrpSpPr>
        <p:grpSpPr>
          <a:xfrm>
            <a:off x="4614622" y="3682126"/>
            <a:ext cx="1296144" cy="1368152"/>
            <a:chOff x="4695647" y="3682126"/>
            <a:chExt cx="1296144" cy="1368152"/>
          </a:xfrm>
        </p:grpSpPr>
        <p:sp>
          <p:nvSpPr>
            <p:cNvPr id="19" name="직사각형 18"/>
            <p:cNvSpPr/>
            <p:nvPr/>
          </p:nvSpPr>
          <p:spPr>
            <a:xfrm>
              <a:off x="4695647" y="3682126"/>
              <a:ext cx="1296144" cy="136815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 sz="1000" dirty="0" smtClean="0"/>
                <a:t> 문자</a:t>
              </a:r>
              <a:r>
                <a:rPr lang="en-US" altLang="ko-KR" sz="1000" dirty="0" smtClean="0"/>
                <a:t>/ </a:t>
              </a:r>
              <a:r>
                <a:rPr lang="ko-KR" altLang="en-US" sz="1000" dirty="0" smtClean="0"/>
                <a:t>전화 통보</a:t>
              </a:r>
              <a:endParaRPr lang="ko-KR" altLang="en-US" sz="1000" dirty="0"/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8082" y="3748368"/>
              <a:ext cx="552280" cy="106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그룹 22"/>
          <p:cNvGrpSpPr/>
          <p:nvPr/>
        </p:nvGrpSpPr>
        <p:grpSpPr>
          <a:xfrm>
            <a:off x="4695647" y="7308304"/>
            <a:ext cx="1296144" cy="1368152"/>
            <a:chOff x="4695647" y="3682126"/>
            <a:chExt cx="1296144" cy="1368152"/>
          </a:xfrm>
        </p:grpSpPr>
        <p:sp>
          <p:nvSpPr>
            <p:cNvPr id="24" name="직사각형 23"/>
            <p:cNvSpPr/>
            <p:nvPr/>
          </p:nvSpPr>
          <p:spPr>
            <a:xfrm>
              <a:off x="4695647" y="3682126"/>
              <a:ext cx="1296144" cy="136815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 sz="1000" dirty="0" smtClean="0"/>
                <a:t> 원격 </a:t>
              </a:r>
              <a:r>
                <a:rPr lang="ko-KR" altLang="en-US" sz="1000" dirty="0" err="1" smtClean="0"/>
                <a:t>스마트폰관</a:t>
              </a:r>
              <a:r>
                <a:rPr lang="ko-KR" altLang="en-US" sz="1000" dirty="0" err="1"/>
                <a:t>제</a:t>
              </a:r>
              <a:r>
                <a:rPr lang="ko-KR" altLang="en-US" sz="1000" dirty="0" smtClean="0"/>
                <a:t> </a:t>
              </a:r>
              <a:endParaRPr lang="ko-KR" altLang="en-US" sz="1000" dirty="0"/>
            </a:p>
          </p:txBody>
        </p: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8082" y="3748368"/>
              <a:ext cx="552280" cy="106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직사각형 26"/>
          <p:cNvSpPr/>
          <p:nvPr/>
        </p:nvSpPr>
        <p:spPr>
          <a:xfrm>
            <a:off x="4666150" y="5425085"/>
            <a:ext cx="1296144" cy="13681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ko-KR" altLang="en-US" sz="1000" dirty="0" smtClean="0"/>
              <a:t> 원격지 </a:t>
            </a:r>
            <a:r>
              <a:rPr lang="en-US" altLang="ko-KR" sz="1000" dirty="0" smtClean="0"/>
              <a:t>PC </a:t>
            </a:r>
            <a:r>
              <a:rPr lang="ko-KR" altLang="en-US" sz="1000" dirty="0" smtClean="0"/>
              <a:t>관리</a:t>
            </a:r>
            <a:endParaRPr lang="ko-KR" altLang="en-US" sz="1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2403" y="5676731"/>
            <a:ext cx="902632" cy="673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501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7458" y="899592"/>
            <a:ext cx="5678388" cy="1181480"/>
          </a:xfrm>
        </p:spPr>
        <p:txBody>
          <a:bodyPr/>
          <a:lstStyle/>
          <a:p>
            <a:r>
              <a:rPr lang="en-US" altLang="ko-KR" dirty="0" smtClean="0"/>
              <a:t>                3 in 1  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</a:t>
            </a:r>
            <a:r>
              <a:rPr lang="ko-KR" altLang="en-US" dirty="0" smtClean="0"/>
              <a:t>최대 </a:t>
            </a:r>
            <a:r>
              <a:rPr lang="en-US" altLang="ko-KR" dirty="0" smtClean="0"/>
              <a:t>200</a:t>
            </a:r>
            <a:r>
              <a:rPr lang="ko-KR" altLang="en-US" dirty="0" smtClean="0"/>
              <a:t>만원 절감</a:t>
            </a:r>
            <a:r>
              <a:rPr lang="en-US" altLang="ko-KR" dirty="0" smtClean="0"/>
              <a:t>!</a:t>
            </a:r>
            <a:endParaRPr lang="ko-KR" altLang="en-US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2607682"/>
              </p:ext>
            </p:extLst>
          </p:nvPr>
        </p:nvGraphicFramePr>
        <p:xfrm>
          <a:off x="-2" y="2987824"/>
          <a:ext cx="6329967" cy="3102539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908722"/>
                <a:gridCol w="360040"/>
                <a:gridCol w="432048"/>
                <a:gridCol w="427100"/>
                <a:gridCol w="376417"/>
                <a:gridCol w="374498"/>
                <a:gridCol w="374498"/>
                <a:gridCol w="374498"/>
                <a:gridCol w="374498"/>
                <a:gridCol w="374498"/>
                <a:gridCol w="374498"/>
                <a:gridCol w="374498"/>
                <a:gridCol w="374498"/>
                <a:gridCol w="829656"/>
              </a:tblGrid>
              <a:tr h="3743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　</a:t>
                      </a:r>
                      <a:endParaRPr lang="ko-KR" alt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방범</a:t>
                      </a:r>
                      <a:endParaRPr lang="ko-KR" alt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수족관   온도관제</a:t>
                      </a:r>
                      <a:endParaRPr lang="ko-KR" alt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수족관     정전통보</a:t>
                      </a:r>
                      <a:endParaRPr lang="ko-KR" alt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녹화관제 </a:t>
                      </a:r>
                      <a:endParaRPr lang="ko-KR" alt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effectLst/>
                        </a:rPr>
                        <a:t>원격 통보 </a:t>
                      </a:r>
                      <a:endParaRPr lang="ko-KR" alt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effectLst/>
                        </a:rPr>
                        <a:t>원격관제</a:t>
                      </a:r>
                      <a:endParaRPr lang="ko-KR" alt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effectLst/>
                        </a:rPr>
                        <a:t>비용</a:t>
                      </a:r>
                      <a:endParaRPr lang="ko-KR" alt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</a:tr>
              <a:tr h="3743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 err="1">
                          <a:effectLst/>
                        </a:rPr>
                        <a:t>전화콜</a:t>
                      </a:r>
                      <a:endParaRPr lang="ko-KR" alt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문자</a:t>
                      </a:r>
                      <a:endParaRPr lang="ko-KR" alt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사진문자</a:t>
                      </a:r>
                      <a:endParaRPr lang="ko-KR" alt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 err="1">
                          <a:effectLst/>
                        </a:rPr>
                        <a:t>스마트폰</a:t>
                      </a:r>
                      <a:endParaRPr lang="ko-KR" alt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팩스</a:t>
                      </a:r>
                      <a:endParaRPr lang="ko-KR" alt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effectLst/>
                        </a:rPr>
                        <a:t>동시 통보</a:t>
                      </a:r>
                      <a:endParaRPr lang="ko-KR" alt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PC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effectLst/>
                        </a:rPr>
                        <a:t>스마트폰</a:t>
                      </a:r>
                      <a:endParaRPr lang="ko-KR" alt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212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effectLst/>
                        </a:rPr>
                        <a:t>세콤 </a:t>
                      </a:r>
                      <a:r>
                        <a:rPr lang="en-US" altLang="ko-KR" sz="1000" u="none" strike="noStrike" baseline="0">
                          <a:effectLst/>
                        </a:rPr>
                        <a:t>/ </a:t>
                      </a:r>
                      <a:r>
                        <a:rPr lang="ko-KR" altLang="en-US" sz="1000" u="none" strike="noStrike" baseline="0">
                          <a:effectLst/>
                        </a:rPr>
                        <a:t>캡스 </a:t>
                      </a:r>
                      <a:r>
                        <a:rPr lang="en-US" altLang="ko-KR" sz="1000" u="none" strike="noStrike" baseline="0">
                          <a:effectLst/>
                        </a:rPr>
                        <a:t>/ </a:t>
                      </a:r>
                      <a:r>
                        <a:rPr lang="ko-KR" altLang="en-US" sz="1000" u="none" strike="noStrike" baseline="0">
                          <a:effectLst/>
                        </a:rPr>
                        <a:t>무인경비</a:t>
                      </a:r>
                      <a:endParaRPr lang="ko-KR" alt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●</a:t>
                      </a:r>
                      <a:endParaRPr lang="ko-KR" altLang="en-US" sz="1000" b="0" i="0" u="none" strike="noStrike" baseline="0" dirty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 dirty="0">
                          <a:effectLst/>
                        </a:rPr>
                        <a:t>X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 dirty="0">
                          <a:effectLst/>
                        </a:rPr>
                        <a:t>X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effectLst/>
                        </a:rPr>
                        <a:t>●</a:t>
                      </a:r>
                      <a:endParaRPr lang="ko-KR" altLang="en-US" sz="1000" b="0" i="0" u="none" strike="noStrike" baseline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●</a:t>
                      </a:r>
                      <a:endParaRPr lang="ko-KR" altLang="en-US" sz="1000" b="0" i="0" u="none" strike="noStrike" baseline="0" dirty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●</a:t>
                      </a:r>
                      <a:endParaRPr lang="ko-KR" altLang="en-US" sz="1000" b="0" i="0" u="none" strike="noStrike" baseline="0" dirty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 dirty="0">
                          <a:effectLst/>
                        </a:rPr>
                        <a:t>X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 dirty="0">
                          <a:effectLst/>
                        </a:rPr>
                        <a:t>X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 dirty="0">
                          <a:effectLst/>
                        </a:rPr>
                        <a:t>X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●</a:t>
                      </a:r>
                      <a:endParaRPr lang="ko-KR" altLang="en-US" sz="1000" b="0" i="0" u="none" strike="noStrike" baseline="0" dirty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 err="1">
                          <a:effectLst/>
                        </a:rPr>
                        <a:t>월정료</a:t>
                      </a:r>
                      <a:r>
                        <a:rPr lang="ko-KR" altLang="en-US" sz="1000" u="none" strike="noStrike" baseline="0" dirty="0">
                          <a:effectLst/>
                        </a:rPr>
                        <a:t> 월</a:t>
                      </a:r>
                      <a:r>
                        <a:rPr lang="en-US" altLang="ko-KR" sz="1000" u="none" strike="noStrike" baseline="0" dirty="0">
                          <a:effectLst/>
                        </a:rPr>
                        <a:t>8</a:t>
                      </a:r>
                      <a:r>
                        <a:rPr lang="ko-KR" altLang="en-US" sz="1000" u="none" strike="noStrike" baseline="0" dirty="0">
                          <a:effectLst/>
                        </a:rPr>
                        <a:t>만*</a:t>
                      </a:r>
                      <a:r>
                        <a:rPr lang="en-US" altLang="ko-KR" sz="1000" u="none" strike="noStrike" baseline="0" dirty="0">
                          <a:effectLst/>
                        </a:rPr>
                        <a:t>36</a:t>
                      </a:r>
                      <a:r>
                        <a:rPr lang="ko-KR" altLang="en-US" sz="1000" u="none" strike="noStrike" baseline="0" dirty="0">
                          <a:effectLst/>
                        </a:rPr>
                        <a:t>개월 </a:t>
                      </a:r>
                      <a:r>
                        <a:rPr lang="en-US" altLang="ko-KR" sz="1000" u="none" strike="noStrike" baseline="0" dirty="0">
                          <a:effectLst/>
                        </a:rPr>
                        <a:t>=</a:t>
                      </a:r>
                      <a:r>
                        <a:rPr lang="ko-KR" altLang="en-US" sz="1000" u="none" strike="noStrike" baseline="0" dirty="0">
                          <a:effectLst/>
                        </a:rPr>
                        <a:t>약 </a:t>
                      </a:r>
                      <a:r>
                        <a:rPr lang="en-US" altLang="ko-KR" sz="1000" u="none" strike="noStrike" baseline="0" dirty="0" smtClean="0">
                          <a:effectLst/>
                        </a:rPr>
                        <a:t>2,880,000</a:t>
                      </a:r>
                      <a:r>
                        <a:rPr lang="ko-KR" altLang="en-US" sz="1000" u="none" strike="noStrike" baseline="0" dirty="0">
                          <a:effectLst/>
                        </a:rPr>
                        <a:t>원</a:t>
                      </a:r>
                      <a:endParaRPr lang="ko-KR" alt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</a:tr>
              <a:tr h="6220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effectLst/>
                        </a:rPr>
                        <a:t>수족관 온도알람 장치</a:t>
                      </a:r>
                      <a:endParaRPr lang="ko-KR" alt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effectLst/>
                        </a:rPr>
                        <a:t>●</a:t>
                      </a:r>
                      <a:endParaRPr lang="ko-KR" altLang="en-US" sz="1000" b="0" i="0" u="none" strike="noStrike" baseline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●</a:t>
                      </a:r>
                      <a:endParaRPr lang="ko-KR" altLang="en-US" sz="1000" b="0" i="0" u="none" strike="noStrike" baseline="0" dirty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 dirty="0">
                          <a:effectLst/>
                        </a:rPr>
                        <a:t>X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 dirty="0">
                          <a:effectLst/>
                        </a:rPr>
                        <a:t>X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 dirty="0">
                          <a:effectLst/>
                        </a:rPr>
                        <a:t>X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 dirty="0">
                          <a:effectLst/>
                        </a:rPr>
                        <a:t>X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effectLst/>
                        </a:rPr>
                        <a:t>일회성 구매비     </a:t>
                      </a:r>
                      <a:r>
                        <a:rPr lang="en-US" altLang="ko-KR" sz="1000" u="none" strike="noStrike" baseline="0">
                          <a:effectLst/>
                        </a:rPr>
                        <a:t>110,000</a:t>
                      </a:r>
                      <a:r>
                        <a:rPr lang="ko-KR" altLang="en-US" sz="1000" u="none" strike="noStrike" baseline="0">
                          <a:effectLst/>
                        </a:rPr>
                        <a:t>원</a:t>
                      </a:r>
                      <a:endParaRPr lang="ko-KR" alt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</a:tr>
              <a:tr h="4931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CCTV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●</a:t>
                      </a:r>
                      <a:endParaRPr lang="ko-KR" altLang="en-US" sz="1000" b="0" i="0" u="none" strike="noStrike" baseline="0" dirty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baseline="0">
                          <a:effectLst/>
                        </a:rPr>
                        <a:t>X</a:t>
                      </a:r>
                      <a:endParaRPr lang="en-US" sz="1000" b="0" i="0" u="none" strike="noStrike" baseline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u="none" strike="noStrike" baseline="0" dirty="0" smtClean="0">
                          <a:effectLst/>
                        </a:rPr>
                        <a:t>●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 smtClean="0">
                          <a:effectLst/>
                        </a:rPr>
                        <a:t>●</a:t>
                      </a:r>
                      <a:endParaRPr lang="ko-KR" altLang="en-US" sz="1000" b="0" i="0" u="none" strike="noStrike" baseline="0" dirty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일회성 </a:t>
                      </a:r>
                      <a:r>
                        <a:rPr lang="ko-KR" altLang="en-US" sz="1000" u="none" strike="noStrike" baseline="0" dirty="0" err="1">
                          <a:effectLst/>
                        </a:rPr>
                        <a:t>구매비</a:t>
                      </a:r>
                      <a:r>
                        <a:rPr lang="ko-KR" altLang="en-US" sz="1000" u="none" strike="noStrike" baseline="0" dirty="0">
                          <a:effectLst/>
                        </a:rPr>
                        <a:t>                 약 </a:t>
                      </a:r>
                      <a:r>
                        <a:rPr lang="en-US" altLang="ko-KR" sz="1000" u="none" strike="noStrike" baseline="0" dirty="0">
                          <a:effectLst/>
                        </a:rPr>
                        <a:t>1,000,000</a:t>
                      </a:r>
                      <a:r>
                        <a:rPr lang="ko-KR" altLang="en-US" sz="1000" u="none" strike="noStrike" baseline="0" dirty="0">
                          <a:effectLst/>
                        </a:rPr>
                        <a:t>원</a:t>
                      </a:r>
                      <a:endParaRPr lang="ko-KR" alt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</a:tr>
              <a:tr h="7173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당사 횟집전용             </a:t>
                      </a:r>
                      <a:r>
                        <a:rPr lang="ko-KR" altLang="en-US" sz="1000" u="none" strike="noStrike" baseline="0" dirty="0" smtClean="0">
                          <a:effectLst/>
                        </a:rPr>
                        <a:t>            </a:t>
                      </a:r>
                      <a:r>
                        <a:rPr lang="ko-KR" altLang="en-US" sz="1000" u="none" strike="noStrike" baseline="0" dirty="0">
                          <a:effectLst/>
                        </a:rPr>
                        <a:t>무인경비시스템</a:t>
                      </a:r>
                      <a:endParaRPr lang="ko-KR" alt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●</a:t>
                      </a:r>
                      <a:endParaRPr lang="ko-KR" altLang="en-US" sz="1000" b="0" i="0" u="none" strike="noStrike" baseline="0" dirty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solidFill>
                            <a:srgbClr val="FF0000"/>
                          </a:solidFill>
                          <a:effectLst/>
                        </a:rPr>
                        <a:t>●</a:t>
                      </a:r>
                      <a:endParaRPr lang="ko-KR" altLang="en-US" sz="1000" b="0" i="0" u="none" strike="noStrike" baseline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solidFill>
                            <a:srgbClr val="FF0000"/>
                          </a:solidFill>
                          <a:effectLst/>
                        </a:rPr>
                        <a:t>●</a:t>
                      </a:r>
                      <a:endParaRPr lang="ko-KR" altLang="en-US" sz="1000" b="0" i="0" u="none" strike="noStrike" baseline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solidFill>
                            <a:srgbClr val="FF0000"/>
                          </a:solidFill>
                          <a:effectLst/>
                        </a:rPr>
                        <a:t>●</a:t>
                      </a:r>
                      <a:endParaRPr lang="ko-KR" altLang="en-US" sz="1000" b="0" i="0" u="none" strike="noStrike" baseline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solidFill>
                            <a:srgbClr val="FF0000"/>
                          </a:solidFill>
                          <a:effectLst/>
                        </a:rPr>
                        <a:t>●</a:t>
                      </a:r>
                      <a:endParaRPr lang="ko-KR" altLang="en-US" sz="1000" b="0" i="0" u="none" strike="noStrike" baseline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solidFill>
                            <a:srgbClr val="FF0000"/>
                          </a:solidFill>
                          <a:effectLst/>
                        </a:rPr>
                        <a:t>●</a:t>
                      </a:r>
                      <a:endParaRPr lang="ko-KR" altLang="en-US" sz="1000" b="0" i="0" u="none" strike="noStrike" baseline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solidFill>
                            <a:srgbClr val="FF0000"/>
                          </a:solidFill>
                          <a:effectLst/>
                        </a:rPr>
                        <a:t>●</a:t>
                      </a:r>
                      <a:endParaRPr lang="ko-KR" altLang="en-US" sz="1000" b="0" i="0" u="none" strike="noStrike" baseline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solidFill>
                            <a:srgbClr val="FF0000"/>
                          </a:solidFill>
                          <a:effectLst/>
                        </a:rPr>
                        <a:t>●</a:t>
                      </a:r>
                      <a:endParaRPr lang="ko-KR" altLang="en-US" sz="1000" b="0" i="0" u="none" strike="noStrike" baseline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solidFill>
                            <a:srgbClr val="FF0000"/>
                          </a:solidFill>
                          <a:effectLst/>
                        </a:rPr>
                        <a:t>●</a:t>
                      </a:r>
                      <a:endParaRPr lang="ko-KR" altLang="en-US" sz="1000" b="0" i="0" u="none" strike="noStrike" baseline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solidFill>
                            <a:srgbClr val="FF0000"/>
                          </a:solidFill>
                          <a:effectLst/>
                        </a:rPr>
                        <a:t>●</a:t>
                      </a:r>
                      <a:endParaRPr lang="ko-KR" altLang="en-US" sz="1000" b="0" i="0" u="none" strike="noStrike" baseline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>
                          <a:solidFill>
                            <a:srgbClr val="FF0000"/>
                          </a:solidFill>
                          <a:effectLst/>
                        </a:rPr>
                        <a:t>●</a:t>
                      </a:r>
                      <a:endParaRPr lang="ko-KR" altLang="en-US" sz="1000" b="0" i="0" u="none" strike="noStrike" baseline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●</a:t>
                      </a:r>
                      <a:endParaRPr lang="ko-KR" altLang="en-US" sz="1000" b="0" i="0" u="none" strike="noStrike" baseline="0" dirty="0">
                        <a:solidFill>
                          <a:srgbClr val="FF0000"/>
                        </a:solidFill>
                        <a:effectLst/>
                        <a:latin typeface="等线"/>
                      </a:endParaRPr>
                    </a:p>
                  </a:txBody>
                  <a:tcPr marL="5604" marR="5604" marT="56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baseline="0" dirty="0">
                          <a:effectLst/>
                        </a:rPr>
                        <a:t>일회성 구매       </a:t>
                      </a:r>
                      <a:r>
                        <a:rPr lang="en-US" altLang="ko-KR" sz="1000" u="none" strike="noStrike" baseline="0" dirty="0">
                          <a:effectLst/>
                        </a:rPr>
                        <a:t>1,500,000</a:t>
                      </a:r>
                      <a:r>
                        <a:rPr lang="ko-KR" altLang="en-US" sz="1000" u="none" strike="noStrike" baseline="0" dirty="0">
                          <a:effectLst/>
                        </a:rPr>
                        <a:t>원</a:t>
                      </a:r>
                      <a:endParaRPr lang="ko-KR" alt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04" marR="5604" marT="5604" marB="0" anchor="ctr"/>
                </a:tc>
              </a:tr>
            </a:tbl>
          </a:graphicData>
        </a:graphic>
      </p:graphicFrame>
      <p:sp>
        <p:nvSpPr>
          <p:cNvPr id="11" name="모서리가 둥근 직사각형 10"/>
          <p:cNvSpPr/>
          <p:nvPr/>
        </p:nvSpPr>
        <p:spPr>
          <a:xfrm>
            <a:off x="548680" y="6516216"/>
            <a:ext cx="2232248" cy="57606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기능 만족</a:t>
            </a:r>
            <a:r>
              <a:rPr lang="en-US" altLang="ko-KR" dirty="0" smtClean="0"/>
              <a:t>! </a:t>
            </a:r>
            <a:endParaRPr lang="ko-KR" altLang="en-US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2132856" y="7236296"/>
            <a:ext cx="2232248" cy="57606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가격 만족</a:t>
            </a:r>
            <a:r>
              <a:rPr lang="en-US" altLang="ko-KR" dirty="0" smtClean="0"/>
              <a:t>! </a:t>
            </a:r>
            <a:endParaRPr lang="ko-KR" altLang="en-US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3429000" y="8023938"/>
            <a:ext cx="2232248" cy="57606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운용  만족</a:t>
            </a:r>
            <a:r>
              <a:rPr lang="en-US" altLang="ko-KR" dirty="0" smtClean="0"/>
              <a:t>! </a:t>
            </a:r>
            <a:endParaRPr lang="ko-KR" altLang="en-US" dirty="0"/>
          </a:p>
        </p:txBody>
      </p:sp>
      <p:sp>
        <p:nvSpPr>
          <p:cNvPr id="14" name="폭발 2 13"/>
          <p:cNvSpPr/>
          <p:nvPr/>
        </p:nvSpPr>
        <p:spPr>
          <a:xfrm rot="18896604">
            <a:off x="-775526" y="-773996"/>
            <a:ext cx="2648412" cy="2579221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다된다</a:t>
            </a:r>
            <a:r>
              <a:rPr lang="en-US" altLang="ko-KR" dirty="0" smtClean="0"/>
              <a:t>!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487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제품 설치 내역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50870959"/>
              </p:ext>
            </p:extLst>
          </p:nvPr>
        </p:nvGraphicFramePr>
        <p:xfrm>
          <a:off x="404664" y="1979712"/>
          <a:ext cx="5688632" cy="2808312"/>
        </p:xfrm>
        <a:graphic>
          <a:graphicData uri="http://schemas.openxmlformats.org/drawingml/2006/table">
            <a:tbl>
              <a:tblPr>
                <a:tableStyleId>{10A1B5D5-9B99-4C35-A422-299274C87663}</a:tableStyleId>
              </a:tblPr>
              <a:tblGrid>
                <a:gridCol w="1401180"/>
                <a:gridCol w="2531230"/>
                <a:gridCol w="559955"/>
                <a:gridCol w="1196267"/>
              </a:tblGrid>
              <a:tr h="216024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시스템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시스템 본체 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u="none" strike="noStrike">
                          <a:effectLst/>
                        </a:rPr>
                        <a:t> ₩         </a:t>
                      </a:r>
                      <a:r>
                        <a:rPr lang="en-US" altLang="ko-KR" sz="1100" u="none" strike="noStrike">
                          <a:effectLst/>
                        </a:rPr>
                        <a:t>799,000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온도 감지봉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u="none" strike="noStrike" dirty="0">
                          <a:effectLst/>
                        </a:rPr>
                        <a:t> ₩           </a:t>
                      </a:r>
                      <a:r>
                        <a:rPr lang="en-US" altLang="ko-KR" sz="1100" u="none" strike="noStrike" dirty="0" smtClean="0">
                          <a:effectLst/>
                        </a:rPr>
                        <a:t>16,000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도어 센서 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u="none" strike="noStrike">
                          <a:effectLst/>
                        </a:rPr>
                        <a:t> ₩           </a:t>
                      </a:r>
                      <a:r>
                        <a:rPr lang="en-US" altLang="ko-KR" sz="1100" u="none" strike="noStrike">
                          <a:effectLst/>
                        </a:rPr>
                        <a:t>15,000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적외선 센서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u="none" strike="noStrike">
                          <a:effectLst/>
                        </a:rPr>
                        <a:t> ₩           </a:t>
                      </a:r>
                      <a:r>
                        <a:rPr lang="en-US" altLang="ko-KR" sz="1100" u="none" strike="noStrike">
                          <a:effectLst/>
                        </a:rPr>
                        <a:t>35,000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200</a:t>
                      </a:r>
                      <a:r>
                        <a:rPr lang="ko-KR" altLang="en-US" sz="1100" u="none" strike="noStrike">
                          <a:effectLst/>
                        </a:rPr>
                        <a:t>만 화소 카메라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u="none" strike="noStrike">
                          <a:effectLst/>
                        </a:rPr>
                        <a:t> ₩         </a:t>
                      </a:r>
                      <a:r>
                        <a:rPr lang="en-US" altLang="ko-KR" sz="1100" u="none" strike="noStrike">
                          <a:effectLst/>
                        </a:rPr>
                        <a:t>119,000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녹화카드</a:t>
                      </a:r>
                      <a:r>
                        <a:rPr lang="en-US" altLang="ko-KR" sz="1100" u="none" strike="noStrike">
                          <a:effectLst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</a:rPr>
                        <a:t>약</a:t>
                      </a:r>
                      <a:r>
                        <a:rPr lang="en-US" altLang="ko-KR" sz="1100" u="none" strike="noStrike">
                          <a:effectLst/>
                        </a:rPr>
                        <a:t>20</a:t>
                      </a:r>
                      <a:r>
                        <a:rPr lang="ko-KR" altLang="en-US" sz="1100" u="none" strike="noStrike">
                          <a:effectLst/>
                        </a:rPr>
                        <a:t>일</a:t>
                      </a:r>
                      <a:r>
                        <a:rPr lang="en-US" altLang="ko-KR" sz="1100" u="none" strike="noStrike">
                          <a:effectLst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u="none" strike="noStrike">
                          <a:effectLst/>
                        </a:rPr>
                        <a:t> ₩           </a:t>
                      </a:r>
                      <a:r>
                        <a:rPr lang="en-US" altLang="ko-KR" sz="1100" u="none" strike="noStrike">
                          <a:effectLst/>
                        </a:rPr>
                        <a:t>29,900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정전센서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u="none" strike="noStrike" dirty="0">
                          <a:effectLst/>
                        </a:rPr>
                        <a:t> ₩           </a:t>
                      </a:r>
                      <a:r>
                        <a:rPr lang="en-US" altLang="ko-KR" sz="1100" u="none" strike="noStrike" dirty="0" smtClean="0">
                          <a:effectLst/>
                        </a:rPr>
                        <a:t>22,000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설치 및 인건비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출장비 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 ₩           </a:t>
                      </a:r>
                      <a:r>
                        <a:rPr lang="en-US" altLang="ko-KR" sz="1100" u="none" strike="noStrike">
                          <a:effectLst/>
                        </a:rPr>
                        <a:t>55,000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작업비 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 ₩         </a:t>
                      </a:r>
                      <a:r>
                        <a:rPr lang="en-US" altLang="ko-KR" sz="1100" u="none" strike="noStrike">
                          <a:effectLst/>
                        </a:rPr>
                        <a:t>330,000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사용료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가입비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 ₩           </a:t>
                      </a:r>
                      <a:r>
                        <a:rPr lang="en-US" altLang="ko-KR" sz="1100" u="none" strike="noStrike">
                          <a:effectLst/>
                        </a:rPr>
                        <a:t>50,000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통보용 포인트</a:t>
                      </a:r>
                      <a:r>
                        <a:rPr lang="en-US" altLang="ko-KR" sz="1100" u="none" strike="noStrike">
                          <a:effectLst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</a:rPr>
                        <a:t>사용시 소진</a:t>
                      </a:r>
                      <a:r>
                        <a:rPr lang="en-US" altLang="ko-KR" sz="1100" u="none" strike="noStrike">
                          <a:effectLst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 ₩           </a:t>
                      </a:r>
                      <a:r>
                        <a:rPr lang="en-US" altLang="ko-KR" sz="1100" u="none" strike="noStrike" dirty="0">
                          <a:effectLst/>
                        </a:rPr>
                        <a:t>50,000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1772816" y="5436096"/>
            <a:ext cx="3240360" cy="7200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비용</a:t>
            </a:r>
            <a:r>
              <a:rPr lang="en-US" altLang="ko-KR" dirty="0" smtClean="0"/>
              <a:t>: 1,520,000</a:t>
            </a:r>
            <a:r>
              <a:rPr lang="ko-KR" altLang="en-US" dirty="0" smtClean="0"/>
              <a:t>원</a:t>
            </a:r>
            <a:r>
              <a:rPr lang="en-US" altLang="ko-KR" dirty="0" smtClean="0"/>
              <a:t>(VAT</a:t>
            </a:r>
            <a:r>
              <a:rPr lang="ko-KR" altLang="en-US" dirty="0" smtClean="0"/>
              <a:t>포함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440668" y="6696236"/>
            <a:ext cx="5904656" cy="936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프로모션 </a:t>
            </a:r>
            <a:r>
              <a:rPr lang="en-US" altLang="ko-KR" dirty="0" smtClean="0"/>
              <a:t>: 988,000</a:t>
            </a:r>
            <a:r>
              <a:rPr lang="ko-KR" altLang="en-US" dirty="0" smtClean="0"/>
              <a:t>원</a:t>
            </a:r>
            <a:r>
              <a:rPr lang="en-US" altLang="ko-KR" dirty="0" smtClean="0"/>
              <a:t>(VAT</a:t>
            </a:r>
            <a:r>
              <a:rPr lang="ko-KR" altLang="en-US" dirty="0" smtClean="0"/>
              <a:t>포함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8" name="폭발 1 7"/>
          <p:cNvSpPr/>
          <p:nvPr/>
        </p:nvSpPr>
        <p:spPr>
          <a:xfrm>
            <a:off x="4962681" y="5796136"/>
            <a:ext cx="1778687" cy="1620180"/>
          </a:xfrm>
          <a:prstGeom prst="irregularSeal1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폭발 1 8"/>
          <p:cNvSpPr/>
          <p:nvPr/>
        </p:nvSpPr>
        <p:spPr>
          <a:xfrm>
            <a:off x="5115081" y="5948536"/>
            <a:ext cx="1482271" cy="1215752"/>
          </a:xfrm>
          <a:prstGeom prst="irregularSeal1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34%</a:t>
            </a:r>
          </a:p>
          <a:p>
            <a:pPr algn="ctr"/>
            <a:r>
              <a:rPr lang="ko-KR" altLang="en-US" dirty="0" smtClean="0"/>
              <a:t>할</a:t>
            </a:r>
            <a:r>
              <a:rPr lang="ko-KR" altLang="en-US" dirty="0"/>
              <a:t>인</a:t>
            </a:r>
          </a:p>
        </p:txBody>
      </p:sp>
      <p:sp>
        <p:nvSpPr>
          <p:cNvPr id="3" name="모서리가 둥근 직사각형 2"/>
          <p:cNvSpPr/>
          <p:nvPr/>
        </p:nvSpPr>
        <p:spPr>
          <a:xfrm>
            <a:off x="1181804" y="8172400"/>
            <a:ext cx="442238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</a:rPr>
              <a:t>월</a:t>
            </a:r>
            <a:r>
              <a:rPr lang="en-US" altLang="ko-KR" dirty="0" smtClean="0">
                <a:solidFill>
                  <a:srgbClr val="FF0000"/>
                </a:solidFill>
              </a:rPr>
              <a:t>/ 27,000</a:t>
            </a:r>
            <a:r>
              <a:rPr lang="ko-KR" altLang="en-US" dirty="0" smtClean="0">
                <a:solidFill>
                  <a:srgbClr val="FF0000"/>
                </a:solidFill>
              </a:rPr>
              <a:t>원 효과 </a:t>
            </a:r>
            <a:r>
              <a:rPr lang="en-US" altLang="ko-KR" sz="1000" dirty="0" smtClean="0"/>
              <a:t>(36</a:t>
            </a:r>
            <a:r>
              <a:rPr lang="ko-KR" altLang="en-US" sz="1000" dirty="0" smtClean="0"/>
              <a:t>개월 기준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128386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근접">
  <a:themeElements>
    <a:clrScheme name="근접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근접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1313</TotalTime>
  <Words>262</Words>
  <Application>Microsoft Office PowerPoint</Application>
  <PresentationFormat>화면 슬라이드 쇼(4:3)</PresentationFormat>
  <Paragraphs>139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근접</vt:lpstr>
      <vt:lpstr>수족관 관제전용 무인경비 시스템 출시</vt:lpstr>
      <vt:lpstr>횟집전용 무인경비 시스템 효과</vt:lpstr>
      <vt:lpstr>                3 in 1      최대 200만원 절감!</vt:lpstr>
      <vt:lpstr>제품 설치 내역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횟집전용 무인경비 단말기 출시</dc:title>
  <dc:creator>DAVID AHN</dc:creator>
  <cp:lastModifiedBy>오동섭</cp:lastModifiedBy>
  <cp:revision>56</cp:revision>
  <cp:lastPrinted>2017-06-26T04:59:50Z</cp:lastPrinted>
  <dcterms:created xsi:type="dcterms:W3CDTF">2017-06-26T03:05:03Z</dcterms:created>
  <dcterms:modified xsi:type="dcterms:W3CDTF">2017-06-27T01:20:50Z</dcterms:modified>
</cp:coreProperties>
</file>