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302" r:id="rId3"/>
    <p:sldId id="303" r:id="rId4"/>
    <p:sldId id="304" r:id="rId5"/>
    <p:sldId id="305" r:id="rId6"/>
    <p:sldId id="306" r:id="rId7"/>
    <p:sldId id="310" r:id="rId8"/>
    <p:sldId id="307" r:id="rId9"/>
    <p:sldId id="311" r:id="rId10"/>
    <p:sldId id="312" r:id="rId11"/>
    <p:sldId id="313" r:id="rId12"/>
    <p:sldId id="314" r:id="rId13"/>
    <p:sldId id="317" r:id="rId14"/>
    <p:sldId id="315" r:id="rId15"/>
    <p:sldId id="318" r:id="rId16"/>
    <p:sldId id="316" r:id="rId17"/>
    <p:sldId id="319" r:id="rId18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>
      <p:cViewPr>
        <p:scale>
          <a:sx n="82" d="100"/>
          <a:sy n="82" d="100"/>
        </p:scale>
        <p:origin x="-84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1CAA47-A6BF-42F7-B0E4-BF0FA6D0568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49D41FC-33FE-406F-8606-8A968516A851}">
      <dgm:prSet phldrT="[텍스트]"/>
      <dgm:spPr/>
      <dgm:t>
        <a:bodyPr/>
        <a:lstStyle/>
        <a:p>
          <a:pPr latinLnBrk="1"/>
          <a:r>
            <a:rPr lang="ko-KR" altLang="en-US" dirty="0" smtClean="0"/>
            <a:t>인터넷을 통한 업무처리 프로세스의 극대화</a:t>
          </a:r>
          <a:endParaRPr lang="ko-KR" altLang="en-US" dirty="0"/>
        </a:p>
      </dgm:t>
    </dgm:pt>
    <dgm:pt modelId="{ABBFDB81-51C8-4417-9CA4-6C682A514224}" type="parTrans" cxnId="{D236CD0B-2582-4B25-9235-D6545D748F98}">
      <dgm:prSet/>
      <dgm:spPr/>
      <dgm:t>
        <a:bodyPr/>
        <a:lstStyle/>
        <a:p>
          <a:pPr latinLnBrk="1"/>
          <a:endParaRPr lang="ko-KR" altLang="en-US"/>
        </a:p>
      </dgm:t>
    </dgm:pt>
    <dgm:pt modelId="{E78B713D-1A43-4292-94BC-05A3D6FDDF9B}" type="sibTrans" cxnId="{D236CD0B-2582-4B25-9235-D6545D748F98}">
      <dgm:prSet/>
      <dgm:spPr/>
      <dgm:t>
        <a:bodyPr/>
        <a:lstStyle/>
        <a:p>
          <a:pPr latinLnBrk="1"/>
          <a:endParaRPr lang="ko-KR" altLang="en-US"/>
        </a:p>
      </dgm:t>
    </dgm:pt>
    <dgm:pt modelId="{809B36B3-1E66-48E0-8EB9-C5A82DE62A5D}">
      <dgm:prSet phldrT="[텍스트]"/>
      <dgm:spPr/>
      <dgm:t>
        <a:bodyPr/>
        <a:lstStyle/>
        <a:p>
          <a:pPr latinLnBrk="1"/>
          <a:r>
            <a:rPr lang="ko-KR" altLang="en-US" dirty="0" smtClean="0"/>
            <a:t>고객과의 지속적인 접속을 통한 고객만족경영 실현을 통한 고객만족경영 실현</a:t>
          </a:r>
          <a:endParaRPr lang="ko-KR" altLang="en-US" dirty="0"/>
        </a:p>
      </dgm:t>
    </dgm:pt>
    <dgm:pt modelId="{066BD7FF-7CEF-4338-9922-B82B6465FE93}" type="parTrans" cxnId="{668E16DB-4E50-4BD7-9812-7CBE55A787AA}">
      <dgm:prSet/>
      <dgm:spPr/>
      <dgm:t>
        <a:bodyPr/>
        <a:lstStyle/>
        <a:p>
          <a:pPr latinLnBrk="1"/>
          <a:endParaRPr lang="ko-KR" altLang="en-US"/>
        </a:p>
      </dgm:t>
    </dgm:pt>
    <dgm:pt modelId="{20F25CC0-DC31-415D-BC2A-FE82FE5575F5}" type="sibTrans" cxnId="{668E16DB-4E50-4BD7-9812-7CBE55A787AA}">
      <dgm:prSet/>
      <dgm:spPr/>
      <dgm:t>
        <a:bodyPr/>
        <a:lstStyle/>
        <a:p>
          <a:pPr latinLnBrk="1"/>
          <a:endParaRPr lang="ko-KR" altLang="en-US"/>
        </a:p>
      </dgm:t>
    </dgm:pt>
    <dgm:pt modelId="{99856932-FF5A-4B66-9E3D-178A4CF2B41B}">
      <dgm:prSet/>
      <dgm:spPr/>
      <dgm:t>
        <a:bodyPr/>
        <a:lstStyle/>
        <a:p>
          <a:pPr latinLnBrk="1"/>
          <a:r>
            <a:rPr lang="ko-KR" altLang="en-US" dirty="0" smtClean="0"/>
            <a:t>기업경영의 </a:t>
          </a:r>
          <a:r>
            <a:rPr lang="en-US" altLang="en-US" dirty="0" smtClean="0"/>
            <a:t>E-Biz </a:t>
          </a:r>
          <a:r>
            <a:rPr lang="ko-KR" altLang="en-US" dirty="0" smtClean="0"/>
            <a:t>확장을 통한 신규 아이템의 창출</a:t>
          </a:r>
          <a:endParaRPr lang="ko-KR" altLang="en-US" dirty="0"/>
        </a:p>
      </dgm:t>
    </dgm:pt>
    <dgm:pt modelId="{08496A55-951E-4AFA-99CE-2E0EEC7E7E1A}" type="parTrans" cxnId="{E7CBF1C3-4FCF-44AD-BB5D-E2DAAB41D0B4}">
      <dgm:prSet/>
      <dgm:spPr/>
      <dgm:t>
        <a:bodyPr/>
        <a:lstStyle/>
        <a:p>
          <a:pPr latinLnBrk="1"/>
          <a:endParaRPr lang="ko-KR" altLang="en-US"/>
        </a:p>
      </dgm:t>
    </dgm:pt>
    <dgm:pt modelId="{50AA8DDD-6AA8-46C8-95E0-BD5E35E74FBA}" type="sibTrans" cxnId="{E7CBF1C3-4FCF-44AD-BB5D-E2DAAB41D0B4}">
      <dgm:prSet/>
      <dgm:spPr/>
      <dgm:t>
        <a:bodyPr/>
        <a:lstStyle/>
        <a:p>
          <a:pPr latinLnBrk="1"/>
          <a:endParaRPr lang="ko-KR" altLang="en-US"/>
        </a:p>
      </dgm:t>
    </dgm:pt>
    <dgm:pt modelId="{5036AAB5-B501-42AB-80F7-360DE91F26AF}" type="pres">
      <dgm:prSet presAssocID="{E71CAA47-A6BF-42F7-B0E4-BF0FA6D05688}" presName="Name0" presStyleCnt="0">
        <dgm:presLayoutVars>
          <dgm:dir/>
          <dgm:animLvl val="lvl"/>
          <dgm:resizeHandles val="exact"/>
        </dgm:presLayoutVars>
      </dgm:prSet>
      <dgm:spPr/>
    </dgm:pt>
    <dgm:pt modelId="{5E6BF4B6-B0C7-4A19-B764-08873B310D2A}" type="pres">
      <dgm:prSet presAssocID="{949D41FC-33FE-406F-8606-8A968516A85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6F690B2-B802-4D9C-B653-6E201CD96C3C}" type="pres">
      <dgm:prSet presAssocID="{E78B713D-1A43-4292-94BC-05A3D6FDDF9B}" presName="parTxOnlySpace" presStyleCnt="0"/>
      <dgm:spPr/>
    </dgm:pt>
    <dgm:pt modelId="{F739FF00-1DB2-449F-87E1-D6FCEF16FE1C}" type="pres">
      <dgm:prSet presAssocID="{809B36B3-1E66-48E0-8EB9-C5A82DE62A5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937E18-DE8C-4BD0-80AA-434885E5BC61}" type="pres">
      <dgm:prSet presAssocID="{20F25CC0-DC31-415D-BC2A-FE82FE5575F5}" presName="parTxOnlySpace" presStyleCnt="0"/>
      <dgm:spPr/>
    </dgm:pt>
    <dgm:pt modelId="{295EF14D-DE59-4FD7-AEC9-3D92FBFB477F}" type="pres">
      <dgm:prSet presAssocID="{99856932-FF5A-4B66-9E3D-178A4CF2B41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854236F-C88D-46B7-8FC0-C72AB1764BFF}" type="presOf" srcId="{99856932-FF5A-4B66-9E3D-178A4CF2B41B}" destId="{295EF14D-DE59-4FD7-AEC9-3D92FBFB477F}" srcOrd="0" destOrd="0" presId="urn:microsoft.com/office/officeart/2005/8/layout/chevron1"/>
    <dgm:cxn modelId="{EB8D05BD-DA4F-4A41-B2B9-CFD19DCB7695}" type="presOf" srcId="{E71CAA47-A6BF-42F7-B0E4-BF0FA6D05688}" destId="{5036AAB5-B501-42AB-80F7-360DE91F26AF}" srcOrd="0" destOrd="0" presId="urn:microsoft.com/office/officeart/2005/8/layout/chevron1"/>
    <dgm:cxn modelId="{D236CD0B-2582-4B25-9235-D6545D748F98}" srcId="{E71CAA47-A6BF-42F7-B0E4-BF0FA6D05688}" destId="{949D41FC-33FE-406F-8606-8A968516A851}" srcOrd="0" destOrd="0" parTransId="{ABBFDB81-51C8-4417-9CA4-6C682A514224}" sibTransId="{E78B713D-1A43-4292-94BC-05A3D6FDDF9B}"/>
    <dgm:cxn modelId="{E7CBF1C3-4FCF-44AD-BB5D-E2DAAB41D0B4}" srcId="{E71CAA47-A6BF-42F7-B0E4-BF0FA6D05688}" destId="{99856932-FF5A-4B66-9E3D-178A4CF2B41B}" srcOrd="2" destOrd="0" parTransId="{08496A55-951E-4AFA-99CE-2E0EEC7E7E1A}" sibTransId="{50AA8DDD-6AA8-46C8-95E0-BD5E35E74FBA}"/>
    <dgm:cxn modelId="{668E16DB-4E50-4BD7-9812-7CBE55A787AA}" srcId="{E71CAA47-A6BF-42F7-B0E4-BF0FA6D05688}" destId="{809B36B3-1E66-48E0-8EB9-C5A82DE62A5D}" srcOrd="1" destOrd="0" parTransId="{066BD7FF-7CEF-4338-9922-B82B6465FE93}" sibTransId="{20F25CC0-DC31-415D-BC2A-FE82FE5575F5}"/>
    <dgm:cxn modelId="{5972EC30-BF01-4EC0-929F-A21934EEE2B1}" type="presOf" srcId="{809B36B3-1E66-48E0-8EB9-C5A82DE62A5D}" destId="{F739FF00-1DB2-449F-87E1-D6FCEF16FE1C}" srcOrd="0" destOrd="0" presId="urn:microsoft.com/office/officeart/2005/8/layout/chevron1"/>
    <dgm:cxn modelId="{BCD0DD36-2463-40F0-84B0-197067A47D8F}" type="presOf" srcId="{949D41FC-33FE-406F-8606-8A968516A851}" destId="{5E6BF4B6-B0C7-4A19-B764-08873B310D2A}" srcOrd="0" destOrd="0" presId="urn:microsoft.com/office/officeart/2005/8/layout/chevron1"/>
    <dgm:cxn modelId="{FBD198E7-225B-4248-A4F3-1A0A080AF6BF}" type="presParOf" srcId="{5036AAB5-B501-42AB-80F7-360DE91F26AF}" destId="{5E6BF4B6-B0C7-4A19-B764-08873B310D2A}" srcOrd="0" destOrd="0" presId="urn:microsoft.com/office/officeart/2005/8/layout/chevron1"/>
    <dgm:cxn modelId="{EF9BDF04-9B90-49CC-9DC3-D6F498A89300}" type="presParOf" srcId="{5036AAB5-B501-42AB-80F7-360DE91F26AF}" destId="{96F690B2-B802-4D9C-B653-6E201CD96C3C}" srcOrd="1" destOrd="0" presId="urn:microsoft.com/office/officeart/2005/8/layout/chevron1"/>
    <dgm:cxn modelId="{88988B7E-F4C5-42AD-9F9D-2B733B20731B}" type="presParOf" srcId="{5036AAB5-B501-42AB-80F7-360DE91F26AF}" destId="{F739FF00-1DB2-449F-87E1-D6FCEF16FE1C}" srcOrd="2" destOrd="0" presId="urn:microsoft.com/office/officeart/2005/8/layout/chevron1"/>
    <dgm:cxn modelId="{A70C61A1-0622-4355-A286-AF1973DA1A55}" type="presParOf" srcId="{5036AAB5-B501-42AB-80F7-360DE91F26AF}" destId="{1A937E18-DE8C-4BD0-80AA-434885E5BC61}" srcOrd="3" destOrd="0" presId="urn:microsoft.com/office/officeart/2005/8/layout/chevron1"/>
    <dgm:cxn modelId="{F62B039B-4B91-446B-8A0B-FD75B5919DF9}" type="presParOf" srcId="{5036AAB5-B501-42AB-80F7-360DE91F26AF}" destId="{295EF14D-DE59-4FD7-AEC9-3D92FBFB477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267F1-0C69-428B-88D7-355A4A8C27D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E66D89B8-CA2E-4E67-AB2D-973AB2904EAC}">
      <dgm:prSet phldrT="[텍스트]"/>
      <dgm:spPr/>
      <dgm:t>
        <a:bodyPr/>
        <a:lstStyle/>
        <a:p>
          <a:pPr latinLnBrk="1"/>
          <a:r>
            <a:rPr lang="ko-KR" altLang="en-US" dirty="0" smtClean="0"/>
            <a:t>수집된 어휘를 대상으로 속성을 분류</a:t>
          </a:r>
          <a:endParaRPr lang="ko-KR" altLang="en-US" dirty="0"/>
        </a:p>
      </dgm:t>
    </dgm:pt>
    <dgm:pt modelId="{8E39ECD3-55D6-44C9-A730-4AA055810788}" type="parTrans" cxnId="{2A78244A-6E55-458C-BFB9-4D860A03719B}">
      <dgm:prSet/>
      <dgm:spPr/>
      <dgm:t>
        <a:bodyPr/>
        <a:lstStyle/>
        <a:p>
          <a:pPr latinLnBrk="1"/>
          <a:endParaRPr lang="ko-KR" altLang="en-US"/>
        </a:p>
      </dgm:t>
    </dgm:pt>
    <dgm:pt modelId="{DEACEC01-8AD3-4AD0-B548-0933620BDB51}" type="sibTrans" cxnId="{2A78244A-6E55-458C-BFB9-4D860A03719B}">
      <dgm:prSet/>
      <dgm:spPr/>
      <dgm:t>
        <a:bodyPr/>
        <a:lstStyle/>
        <a:p>
          <a:pPr latinLnBrk="1"/>
          <a:endParaRPr lang="ko-KR" altLang="en-US"/>
        </a:p>
      </dgm:t>
    </dgm:pt>
    <dgm:pt modelId="{A0B2C6EE-A911-43A5-B8E9-6F3E24F6B6BD}">
      <dgm:prSet phldrT="[텍스트]"/>
      <dgm:spPr/>
      <dgm:t>
        <a:bodyPr/>
        <a:lstStyle/>
        <a:p>
          <a:pPr latinLnBrk="1"/>
          <a:r>
            <a:rPr lang="ko-KR" altLang="en-US" dirty="0" smtClean="0"/>
            <a:t>어휘 간 관계를 정리한 지식 관계망의 구축</a:t>
          </a:r>
          <a:endParaRPr lang="ko-KR" altLang="en-US" dirty="0"/>
        </a:p>
      </dgm:t>
    </dgm:pt>
    <dgm:pt modelId="{D5B93EB9-DF33-4459-A454-B6F6AC0992AB}" type="parTrans" cxnId="{43E43D1D-7181-4AA3-85D0-AD150F24548E}">
      <dgm:prSet/>
      <dgm:spPr/>
      <dgm:t>
        <a:bodyPr/>
        <a:lstStyle/>
        <a:p>
          <a:pPr latinLnBrk="1"/>
          <a:endParaRPr lang="ko-KR" altLang="en-US"/>
        </a:p>
      </dgm:t>
    </dgm:pt>
    <dgm:pt modelId="{2FEB1DC6-FEEB-4B5A-AD26-6DFD3F063B2E}" type="sibTrans" cxnId="{43E43D1D-7181-4AA3-85D0-AD150F24548E}">
      <dgm:prSet/>
      <dgm:spPr/>
      <dgm:t>
        <a:bodyPr/>
        <a:lstStyle/>
        <a:p>
          <a:pPr latinLnBrk="1"/>
          <a:endParaRPr lang="ko-KR" altLang="en-US"/>
        </a:p>
      </dgm:t>
    </dgm:pt>
    <dgm:pt modelId="{0F603149-F4FE-48F8-A3F4-71BFCE22FFAA}">
      <dgm:prSet phldrT="[텍스트]"/>
      <dgm:spPr/>
      <dgm:t>
        <a:bodyPr/>
        <a:lstStyle/>
        <a:p>
          <a:pPr latinLnBrk="1"/>
          <a:r>
            <a:rPr lang="ko-KR" altLang="en-US" dirty="0" smtClean="0"/>
            <a:t>고전말뭉치</a:t>
          </a:r>
          <a:r>
            <a:rPr lang="en-US" altLang="en-US" dirty="0" smtClean="0"/>
            <a:t>(</a:t>
          </a:r>
          <a:r>
            <a:rPr lang="ko-KR" altLang="en-US" dirty="0" smtClean="0"/>
            <a:t>용례</a:t>
          </a:r>
          <a:r>
            <a:rPr lang="en-US" altLang="en-US" dirty="0" smtClean="0"/>
            <a:t>) </a:t>
          </a:r>
          <a:r>
            <a:rPr lang="ko-KR" altLang="en-US" dirty="0" smtClean="0"/>
            <a:t>수집 및 학습</a:t>
          </a:r>
          <a:endParaRPr lang="en-US" altLang="ko-KR" dirty="0" smtClean="0"/>
        </a:p>
      </dgm:t>
    </dgm:pt>
    <dgm:pt modelId="{0DC1BB97-06B7-4FAE-A6CB-1ECC5AE730AB}" type="parTrans" cxnId="{C27F2E48-7CB7-4DD3-BA55-41C709434A35}">
      <dgm:prSet/>
      <dgm:spPr/>
      <dgm:t>
        <a:bodyPr/>
        <a:lstStyle/>
        <a:p>
          <a:pPr latinLnBrk="1"/>
          <a:endParaRPr lang="ko-KR" altLang="en-US"/>
        </a:p>
      </dgm:t>
    </dgm:pt>
    <dgm:pt modelId="{34B30CA8-6D44-4257-80BE-FC85F54D511A}" type="sibTrans" cxnId="{C27F2E48-7CB7-4DD3-BA55-41C709434A35}">
      <dgm:prSet/>
      <dgm:spPr/>
      <dgm:t>
        <a:bodyPr/>
        <a:lstStyle/>
        <a:p>
          <a:pPr latinLnBrk="1"/>
          <a:endParaRPr lang="ko-KR" altLang="en-US"/>
        </a:p>
      </dgm:t>
    </dgm:pt>
    <dgm:pt modelId="{4914C586-ACCE-43B9-BE08-E243C0E9FE2D}">
      <dgm:prSet phldrT="[텍스트]"/>
      <dgm:spPr/>
      <dgm:t>
        <a:bodyPr/>
        <a:lstStyle/>
        <a:p>
          <a:pPr latinLnBrk="1"/>
          <a:r>
            <a:rPr lang="ko-KR" altLang="en-US" dirty="0" smtClean="0"/>
            <a:t>한한 병렬 말뭉치 구축  </a:t>
          </a:r>
          <a:endParaRPr lang="en-US" altLang="ko-KR" dirty="0" smtClean="0"/>
        </a:p>
      </dgm:t>
    </dgm:pt>
    <dgm:pt modelId="{1C1521A3-31BF-49AF-B84C-3CF0FD950EFE}" type="parTrans" cxnId="{087F9717-BBA4-4058-86CE-ACC69532AD9C}">
      <dgm:prSet/>
      <dgm:spPr/>
      <dgm:t>
        <a:bodyPr/>
        <a:lstStyle/>
        <a:p>
          <a:pPr latinLnBrk="1"/>
          <a:endParaRPr lang="ko-KR" altLang="en-US"/>
        </a:p>
      </dgm:t>
    </dgm:pt>
    <dgm:pt modelId="{427DA4ED-3CAC-4D06-9CEC-6188C6C4A645}" type="sibTrans" cxnId="{087F9717-BBA4-4058-86CE-ACC69532AD9C}">
      <dgm:prSet/>
      <dgm:spPr/>
      <dgm:t>
        <a:bodyPr/>
        <a:lstStyle/>
        <a:p>
          <a:pPr latinLnBrk="1"/>
          <a:endParaRPr lang="ko-KR" altLang="en-US"/>
        </a:p>
      </dgm:t>
    </dgm:pt>
    <dgm:pt modelId="{BF2B9207-F056-472A-AC25-FA298BCA5EBE}">
      <dgm:prSet phldrT="[텍스트]"/>
      <dgm:spPr/>
      <dgm:t>
        <a:bodyPr/>
        <a:lstStyle/>
        <a:p>
          <a:pPr latinLnBrk="1"/>
          <a:r>
            <a:rPr lang="ko-KR" altLang="en-US" dirty="0" smtClean="0"/>
            <a:t>수집된 어휘에 대해 인명</a:t>
          </a:r>
          <a:r>
            <a:rPr lang="en-US" altLang="en-US" dirty="0" smtClean="0"/>
            <a:t>(</a:t>
          </a:r>
          <a:r>
            <a:rPr lang="ko-KR" altLang="en-US" dirty="0" smtClean="0"/>
            <a:t>인명</a:t>
          </a:r>
          <a:r>
            <a:rPr lang="en-US" altLang="en-US" dirty="0" smtClean="0"/>
            <a:t>, </a:t>
          </a:r>
          <a:r>
            <a:rPr lang="ko-KR" altLang="en-US" dirty="0" smtClean="0"/>
            <a:t>자</a:t>
          </a:r>
          <a:r>
            <a:rPr lang="en-US" altLang="en-US" dirty="0" smtClean="0"/>
            <a:t>, </a:t>
          </a:r>
          <a:r>
            <a:rPr lang="ko-KR" altLang="en-US" dirty="0" smtClean="0"/>
            <a:t>호</a:t>
          </a:r>
          <a:r>
            <a:rPr lang="en-US" altLang="en-US" dirty="0" smtClean="0"/>
            <a:t>, </a:t>
          </a:r>
          <a:r>
            <a:rPr lang="ko-KR" altLang="en-US" dirty="0" smtClean="0"/>
            <a:t>시호</a:t>
          </a:r>
          <a:r>
            <a:rPr lang="en-US" altLang="en-US" dirty="0" smtClean="0"/>
            <a:t>, </a:t>
          </a:r>
          <a:r>
            <a:rPr lang="ko-KR" altLang="en-US" dirty="0" err="1" smtClean="0"/>
            <a:t>묘호</a:t>
          </a:r>
          <a:r>
            <a:rPr lang="ko-KR" altLang="en-US" dirty="0" smtClean="0"/>
            <a:t> 등</a:t>
          </a:r>
          <a:r>
            <a:rPr lang="en-US" altLang="en-US" dirty="0" smtClean="0"/>
            <a:t>), </a:t>
          </a:r>
          <a:r>
            <a:rPr lang="ko-KR" altLang="en-US" dirty="0" err="1" smtClean="0"/>
            <a:t>국가명</a:t>
          </a:r>
          <a:r>
            <a:rPr lang="en-US" altLang="en-US" dirty="0" smtClean="0"/>
            <a:t>, </a:t>
          </a:r>
          <a:r>
            <a:rPr lang="ko-KR" altLang="en-US" dirty="0" smtClean="0"/>
            <a:t>지명</a:t>
          </a:r>
          <a:r>
            <a:rPr lang="en-US" altLang="en-US" dirty="0" smtClean="0"/>
            <a:t>, </a:t>
          </a:r>
          <a:r>
            <a:rPr lang="ko-KR" altLang="en-US" dirty="0" smtClean="0"/>
            <a:t>서명</a:t>
          </a:r>
          <a:r>
            <a:rPr lang="en-US" altLang="en-US" dirty="0" smtClean="0"/>
            <a:t>, </a:t>
          </a:r>
          <a:r>
            <a:rPr lang="ko-KR" altLang="en-US" dirty="0" smtClean="0"/>
            <a:t>관직명</a:t>
          </a:r>
          <a:r>
            <a:rPr lang="en-US" altLang="en-US" dirty="0" smtClean="0"/>
            <a:t>, </a:t>
          </a:r>
          <a:r>
            <a:rPr lang="ko-KR" altLang="en-US" dirty="0" smtClean="0"/>
            <a:t>건물</a:t>
          </a:r>
          <a:r>
            <a:rPr lang="en-US" altLang="en-US" dirty="0" smtClean="0"/>
            <a:t>, </a:t>
          </a:r>
          <a:r>
            <a:rPr lang="ko-KR" altLang="en-US" dirty="0" smtClean="0"/>
            <a:t>용어 등의 속성을 정리할 수 있는 시스템 구축</a:t>
          </a:r>
          <a:endParaRPr lang="ko-KR" altLang="en-US" dirty="0"/>
        </a:p>
      </dgm:t>
    </dgm:pt>
    <dgm:pt modelId="{BD078677-C339-4168-A56B-D482EACF10CE}" type="parTrans" cxnId="{4DBFF5E3-CB09-4C60-8589-F0C83058C68B}">
      <dgm:prSet/>
      <dgm:spPr/>
      <dgm:t>
        <a:bodyPr/>
        <a:lstStyle/>
        <a:p>
          <a:pPr latinLnBrk="1"/>
          <a:endParaRPr lang="ko-KR" altLang="en-US"/>
        </a:p>
      </dgm:t>
    </dgm:pt>
    <dgm:pt modelId="{031C8944-853A-47FA-B42E-6E2E607737A5}" type="sibTrans" cxnId="{4DBFF5E3-CB09-4C60-8589-F0C83058C68B}">
      <dgm:prSet/>
      <dgm:spPr/>
      <dgm:t>
        <a:bodyPr/>
        <a:lstStyle/>
        <a:p>
          <a:pPr latinLnBrk="1"/>
          <a:endParaRPr lang="ko-KR" altLang="en-US"/>
        </a:p>
      </dgm:t>
    </dgm:pt>
    <dgm:pt modelId="{F5ACD0B3-EB81-4275-8242-9E54D68F094E}">
      <dgm:prSet phldrT="[텍스트]"/>
      <dgm:spPr/>
      <dgm:t>
        <a:bodyPr/>
        <a:lstStyle/>
        <a:p>
          <a:pPr latinLnBrk="1"/>
          <a:r>
            <a:rPr lang="ko-KR" altLang="en-US" dirty="0" smtClean="0"/>
            <a:t>인물을 중심으로 한 </a:t>
          </a:r>
          <a:r>
            <a:rPr lang="ko-KR" altLang="en-US" dirty="0" err="1" smtClean="0"/>
            <a:t>지식망일</a:t>
          </a:r>
          <a:r>
            <a:rPr lang="ko-KR" altLang="en-US" dirty="0" smtClean="0"/>
            <a:t> 경우 </a:t>
          </a:r>
          <a:r>
            <a:rPr lang="ko-KR" altLang="en-US" dirty="0" err="1" smtClean="0"/>
            <a:t>한명의</a:t>
          </a:r>
          <a:r>
            <a:rPr lang="ko-KR" altLang="en-US" dirty="0" smtClean="0"/>
            <a:t> 인물을 중심으로 인명과 자</a:t>
          </a:r>
          <a:r>
            <a:rPr lang="en-US" altLang="en-US" dirty="0" smtClean="0"/>
            <a:t>·</a:t>
          </a:r>
          <a:r>
            <a:rPr lang="ko-KR" altLang="en-US" dirty="0" smtClean="0"/>
            <a:t>호 등의 부가 정보 사이의 관계 정보를 정의할 수 있도록 함</a:t>
          </a:r>
          <a:endParaRPr lang="ko-KR" altLang="en-US" dirty="0"/>
        </a:p>
      </dgm:t>
    </dgm:pt>
    <dgm:pt modelId="{E6926A6D-F4BE-41AF-A9FE-DEFC60C93CDB}" type="parTrans" cxnId="{C17DBC37-33A0-46D5-ACE2-542329B5E9DA}">
      <dgm:prSet/>
      <dgm:spPr/>
      <dgm:t>
        <a:bodyPr/>
        <a:lstStyle/>
        <a:p>
          <a:pPr latinLnBrk="1"/>
          <a:endParaRPr lang="ko-KR" altLang="en-US"/>
        </a:p>
      </dgm:t>
    </dgm:pt>
    <dgm:pt modelId="{310276AF-96FD-491A-9568-A580A776F7E1}" type="sibTrans" cxnId="{C17DBC37-33A0-46D5-ACE2-542329B5E9DA}">
      <dgm:prSet/>
      <dgm:spPr/>
      <dgm:t>
        <a:bodyPr/>
        <a:lstStyle/>
        <a:p>
          <a:pPr latinLnBrk="1"/>
          <a:endParaRPr lang="ko-KR" altLang="en-US"/>
        </a:p>
      </dgm:t>
    </dgm:pt>
    <dgm:pt modelId="{780D3931-C924-4C17-8E80-B62038014FF8}">
      <dgm:prSet phldrT="[텍스트]"/>
      <dgm:spPr/>
      <dgm:t>
        <a:bodyPr/>
        <a:lstStyle/>
        <a:p>
          <a:pPr latinLnBrk="1"/>
          <a:r>
            <a:rPr lang="ko-KR" altLang="en-US" dirty="0" smtClean="0"/>
            <a:t>수집된 어휘 중 상세 정보 및 관련 정보에 대한 정보원과의 연결 정보 구축</a:t>
          </a:r>
          <a:r>
            <a:rPr lang="en-US" altLang="ko-KR" dirty="0" smtClean="0"/>
            <a:t>-</a:t>
          </a:r>
          <a:r>
            <a:rPr lang="ko-KR" altLang="en-US" dirty="0" smtClean="0"/>
            <a:t>국내외 유관기관을 선택할 수 있도록 함</a:t>
          </a:r>
          <a:endParaRPr lang="ko-KR" altLang="en-US" dirty="0"/>
        </a:p>
      </dgm:t>
    </dgm:pt>
    <dgm:pt modelId="{C2929A14-F924-4243-BC54-887AC5794FD8}" type="parTrans" cxnId="{1A618991-431D-48CD-8640-3E52B426327F}">
      <dgm:prSet/>
      <dgm:spPr/>
      <dgm:t>
        <a:bodyPr/>
        <a:lstStyle/>
        <a:p>
          <a:pPr latinLnBrk="1"/>
          <a:endParaRPr lang="ko-KR" altLang="en-US"/>
        </a:p>
      </dgm:t>
    </dgm:pt>
    <dgm:pt modelId="{A9A6E00C-3111-4C2D-957C-AEE37D8A8C5B}" type="sibTrans" cxnId="{1A618991-431D-48CD-8640-3E52B426327F}">
      <dgm:prSet/>
      <dgm:spPr/>
      <dgm:t>
        <a:bodyPr/>
        <a:lstStyle/>
        <a:p>
          <a:pPr latinLnBrk="1"/>
          <a:endParaRPr lang="ko-KR" altLang="en-US"/>
        </a:p>
      </dgm:t>
    </dgm:pt>
    <dgm:pt modelId="{9F29B81F-A6C5-48AE-B2E2-A9E9C810C42E}">
      <dgm:prSet phldrT="[텍스트]"/>
      <dgm:spPr/>
      <dgm:t>
        <a:bodyPr/>
        <a:lstStyle/>
        <a:p>
          <a:pPr latinLnBrk="1"/>
          <a:r>
            <a:rPr lang="ko-KR" altLang="ko-KR" dirty="0" smtClean="0"/>
            <a:t> 텍스트 문서를 어절 단위로 분석하여 각 어절의 형태소를 분석함 </a:t>
          </a:r>
          <a:endParaRPr lang="en-US" altLang="ko-KR" dirty="0" smtClean="0"/>
        </a:p>
      </dgm:t>
    </dgm:pt>
    <dgm:pt modelId="{29AC0BC4-615B-4BF7-B956-6EB8FFF979F6}" type="parTrans" cxnId="{7BD8B49C-59F8-4ADC-A502-0C733E5DA721}">
      <dgm:prSet/>
      <dgm:spPr/>
      <dgm:t>
        <a:bodyPr/>
        <a:lstStyle/>
        <a:p>
          <a:pPr latinLnBrk="1"/>
          <a:endParaRPr lang="ko-KR" altLang="en-US"/>
        </a:p>
      </dgm:t>
    </dgm:pt>
    <dgm:pt modelId="{7F4045CF-D489-4620-89FA-8B1DA21092F3}" type="sibTrans" cxnId="{7BD8B49C-59F8-4ADC-A502-0C733E5DA721}">
      <dgm:prSet/>
      <dgm:spPr/>
      <dgm:t>
        <a:bodyPr/>
        <a:lstStyle/>
        <a:p>
          <a:pPr latinLnBrk="1"/>
          <a:endParaRPr lang="ko-KR" altLang="en-US"/>
        </a:p>
      </dgm:t>
    </dgm:pt>
    <dgm:pt modelId="{C162B334-FE26-4307-8680-261728468EC2}">
      <dgm:prSet phldrT="[텍스트]"/>
      <dgm:spPr/>
      <dgm:t>
        <a:bodyPr/>
        <a:lstStyle/>
        <a:p>
          <a:pPr latinLnBrk="1"/>
          <a:r>
            <a:rPr lang="ko-KR" altLang="ko-KR" dirty="0" smtClean="0"/>
            <a:t> 말뭉치 분석은 기본 형태소 분석기 프로그램을 이용하며 오류 수정 및 가공 시</a:t>
          </a:r>
          <a:r>
            <a:rPr lang="en-US" altLang="ko-KR" dirty="0" smtClean="0"/>
            <a:t>, </a:t>
          </a:r>
          <a:r>
            <a:rPr lang="ko-KR" altLang="ko-KR" dirty="0" smtClean="0"/>
            <a:t>변경 정보를 별도 정 </a:t>
          </a:r>
          <a:r>
            <a:rPr lang="ko-KR" altLang="ko-KR" dirty="0" err="1" smtClean="0"/>
            <a:t>리하여</a:t>
          </a:r>
          <a:r>
            <a:rPr lang="ko-KR" altLang="ko-KR" dirty="0" smtClean="0"/>
            <a:t> 검증할 수 있도록 처리</a:t>
          </a:r>
          <a:endParaRPr lang="en-US" altLang="ko-KR" dirty="0" smtClean="0"/>
        </a:p>
      </dgm:t>
    </dgm:pt>
    <dgm:pt modelId="{C15DDF08-A99B-435B-8BCF-043A48C77619}" type="parTrans" cxnId="{72C4B2E6-8049-4D72-99BC-341E25830167}">
      <dgm:prSet/>
      <dgm:spPr/>
      <dgm:t>
        <a:bodyPr/>
        <a:lstStyle/>
        <a:p>
          <a:pPr latinLnBrk="1"/>
          <a:endParaRPr lang="ko-KR" altLang="en-US"/>
        </a:p>
      </dgm:t>
    </dgm:pt>
    <dgm:pt modelId="{A9D34995-F740-41CC-A74D-533D6BB1C2B9}" type="sibTrans" cxnId="{72C4B2E6-8049-4D72-99BC-341E25830167}">
      <dgm:prSet/>
      <dgm:spPr/>
      <dgm:t>
        <a:bodyPr/>
        <a:lstStyle/>
        <a:p>
          <a:pPr latinLnBrk="1"/>
          <a:endParaRPr lang="ko-KR" altLang="en-US"/>
        </a:p>
      </dgm:t>
    </dgm:pt>
    <dgm:pt modelId="{8DFAE2C4-5945-4D0A-9217-A5E98F28796A}">
      <dgm:prSet phldrT="[텍스트]"/>
      <dgm:spPr/>
      <dgm:t>
        <a:bodyPr/>
        <a:lstStyle/>
        <a:p>
          <a:pPr latinLnBrk="1"/>
          <a:r>
            <a:rPr lang="ko-KR" altLang="ko-KR" dirty="0" smtClean="0"/>
            <a:t>한문 원문과 이를 번역한 번역문을 문장 단위로 정렬시킨 말뭉치를 구축함</a:t>
          </a:r>
          <a:endParaRPr lang="en-US" altLang="ko-KR" dirty="0" smtClean="0"/>
        </a:p>
      </dgm:t>
    </dgm:pt>
    <dgm:pt modelId="{BB959341-6436-45A9-8DE5-A576A382C854}" type="parTrans" cxnId="{E772B4C2-1544-43C2-8611-9DC7D209126C}">
      <dgm:prSet/>
      <dgm:spPr/>
      <dgm:t>
        <a:bodyPr/>
        <a:lstStyle/>
        <a:p>
          <a:pPr latinLnBrk="1"/>
          <a:endParaRPr lang="ko-KR" altLang="en-US"/>
        </a:p>
      </dgm:t>
    </dgm:pt>
    <dgm:pt modelId="{628A0CFE-1396-414B-957A-BC3FF9E45D41}" type="sibTrans" cxnId="{E772B4C2-1544-43C2-8611-9DC7D209126C}">
      <dgm:prSet/>
      <dgm:spPr/>
      <dgm:t>
        <a:bodyPr/>
        <a:lstStyle/>
        <a:p>
          <a:pPr latinLnBrk="1"/>
          <a:endParaRPr lang="ko-KR" altLang="en-US"/>
        </a:p>
      </dgm:t>
    </dgm:pt>
    <dgm:pt modelId="{0C056F24-A32D-4B06-A2CD-F85168B77AD6}" type="pres">
      <dgm:prSet presAssocID="{098267F1-0C69-428B-88D7-355A4A8C27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458549-6791-4D36-B81E-F482C29D19A3}" type="pres">
      <dgm:prSet presAssocID="{E66D89B8-CA2E-4E67-AB2D-973AB2904EAC}" presName="parentLin" presStyleCnt="0"/>
      <dgm:spPr/>
    </dgm:pt>
    <dgm:pt modelId="{727D3A2A-8C07-493F-92DB-D3E707382D90}" type="pres">
      <dgm:prSet presAssocID="{E66D89B8-CA2E-4E67-AB2D-973AB2904EAC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D3D47CD4-CA3A-4437-9A50-7EE442B46394}" type="pres">
      <dgm:prSet presAssocID="{E66D89B8-CA2E-4E67-AB2D-973AB2904EA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B833A5-12F7-47A9-889D-0BF6172636B2}" type="pres">
      <dgm:prSet presAssocID="{E66D89B8-CA2E-4E67-AB2D-973AB2904EAC}" presName="negativeSpace" presStyleCnt="0"/>
      <dgm:spPr/>
    </dgm:pt>
    <dgm:pt modelId="{7542EE6A-8F9C-4FBB-B9D9-BFC4C6D7B6E6}" type="pres">
      <dgm:prSet presAssocID="{E66D89B8-CA2E-4E67-AB2D-973AB2904EAC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31E71B-D670-452D-8208-091E54F0D41E}" type="pres">
      <dgm:prSet presAssocID="{DEACEC01-8AD3-4AD0-B548-0933620BDB51}" presName="spaceBetweenRectangles" presStyleCnt="0"/>
      <dgm:spPr/>
    </dgm:pt>
    <dgm:pt modelId="{EAF09E06-205C-4E0E-B2C4-2BBCC0E3D58B}" type="pres">
      <dgm:prSet presAssocID="{A0B2C6EE-A911-43A5-B8E9-6F3E24F6B6BD}" presName="parentLin" presStyleCnt="0"/>
      <dgm:spPr/>
    </dgm:pt>
    <dgm:pt modelId="{139F3FC3-8294-40F7-8C5C-754EADA5042A}" type="pres">
      <dgm:prSet presAssocID="{A0B2C6EE-A911-43A5-B8E9-6F3E24F6B6BD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D00A5AFD-4B23-4EFA-A15A-B24687A9A170}" type="pres">
      <dgm:prSet presAssocID="{A0B2C6EE-A911-43A5-B8E9-6F3E24F6B6B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7F935D-32CE-4AE1-8F8E-20AAC555996F}" type="pres">
      <dgm:prSet presAssocID="{A0B2C6EE-A911-43A5-B8E9-6F3E24F6B6BD}" presName="negativeSpace" presStyleCnt="0"/>
      <dgm:spPr/>
    </dgm:pt>
    <dgm:pt modelId="{D3ECDA62-7B14-40F3-9913-87B81655F570}" type="pres">
      <dgm:prSet presAssocID="{A0B2C6EE-A911-43A5-B8E9-6F3E24F6B6BD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3F3B32-7607-4512-826C-FE7254DD5876}" type="pres">
      <dgm:prSet presAssocID="{2FEB1DC6-FEEB-4B5A-AD26-6DFD3F063B2E}" presName="spaceBetweenRectangles" presStyleCnt="0"/>
      <dgm:spPr/>
    </dgm:pt>
    <dgm:pt modelId="{CA3C85BF-31FA-400F-B0ED-03537412102F}" type="pres">
      <dgm:prSet presAssocID="{0F603149-F4FE-48F8-A3F4-71BFCE22FFAA}" presName="parentLin" presStyleCnt="0"/>
      <dgm:spPr/>
    </dgm:pt>
    <dgm:pt modelId="{293EB666-3DA9-4A48-9A74-64BE16E01A7E}" type="pres">
      <dgm:prSet presAssocID="{0F603149-F4FE-48F8-A3F4-71BFCE22FFAA}" presName="parentLeftMargin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48CC3CE8-728A-456C-9EE9-E7B29C6A9E6D}" type="pres">
      <dgm:prSet presAssocID="{0F603149-F4FE-48F8-A3F4-71BFCE22FFA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CF64A1-D8CB-40C2-8149-C26A3BC5D4FE}" type="pres">
      <dgm:prSet presAssocID="{0F603149-F4FE-48F8-A3F4-71BFCE22FFAA}" presName="negativeSpace" presStyleCnt="0"/>
      <dgm:spPr/>
    </dgm:pt>
    <dgm:pt modelId="{094EC5B3-764F-4B74-A6F8-A467AE7C4BEB}" type="pres">
      <dgm:prSet presAssocID="{0F603149-F4FE-48F8-A3F4-71BFCE22FFAA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A2405E-E7C4-4618-8250-FE2AF81D501C}" type="pres">
      <dgm:prSet presAssocID="{34B30CA8-6D44-4257-80BE-FC85F54D511A}" presName="spaceBetweenRectangles" presStyleCnt="0"/>
      <dgm:spPr/>
    </dgm:pt>
    <dgm:pt modelId="{C66168ED-432D-43CD-9215-DF9B98D1F9A1}" type="pres">
      <dgm:prSet presAssocID="{4914C586-ACCE-43B9-BE08-E243C0E9FE2D}" presName="parentLin" presStyleCnt="0"/>
      <dgm:spPr/>
    </dgm:pt>
    <dgm:pt modelId="{4279DECA-9964-4E52-8E82-CEDA66124122}" type="pres">
      <dgm:prSet presAssocID="{4914C586-ACCE-43B9-BE08-E243C0E9FE2D}" presName="parentLeftMargin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E646B003-4CA2-48DB-9658-A0088D57D97C}" type="pres">
      <dgm:prSet presAssocID="{4914C586-ACCE-43B9-BE08-E243C0E9FE2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AF53EE4-4C84-4FB8-A536-4B6E5271CB68}" type="pres">
      <dgm:prSet presAssocID="{4914C586-ACCE-43B9-BE08-E243C0E9FE2D}" presName="negativeSpace" presStyleCnt="0"/>
      <dgm:spPr/>
    </dgm:pt>
    <dgm:pt modelId="{A1DF1E96-CECF-4181-A7AE-D9E098D8BD1A}" type="pres">
      <dgm:prSet presAssocID="{4914C586-ACCE-43B9-BE08-E243C0E9FE2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71240EC-8C97-4137-A369-0F8C96265551}" type="presOf" srcId="{A0B2C6EE-A911-43A5-B8E9-6F3E24F6B6BD}" destId="{139F3FC3-8294-40F7-8C5C-754EADA5042A}" srcOrd="0" destOrd="0" presId="urn:microsoft.com/office/officeart/2005/8/layout/list1"/>
    <dgm:cxn modelId="{63E9E914-1C3B-4A4A-86CC-61E1FB451435}" type="presOf" srcId="{0F603149-F4FE-48F8-A3F4-71BFCE22FFAA}" destId="{48CC3CE8-728A-456C-9EE9-E7B29C6A9E6D}" srcOrd="1" destOrd="0" presId="urn:microsoft.com/office/officeart/2005/8/layout/list1"/>
    <dgm:cxn modelId="{D8247D68-9CE8-4C7E-AF49-617FA54F13C6}" type="presOf" srcId="{A0B2C6EE-A911-43A5-B8E9-6F3E24F6B6BD}" destId="{D00A5AFD-4B23-4EFA-A15A-B24687A9A170}" srcOrd="1" destOrd="0" presId="urn:microsoft.com/office/officeart/2005/8/layout/list1"/>
    <dgm:cxn modelId="{B8C212C5-C861-428C-B4C9-D9D52C1A11D5}" type="presOf" srcId="{BF2B9207-F056-472A-AC25-FA298BCA5EBE}" destId="{7542EE6A-8F9C-4FBB-B9D9-BFC4C6D7B6E6}" srcOrd="0" destOrd="0" presId="urn:microsoft.com/office/officeart/2005/8/layout/list1"/>
    <dgm:cxn modelId="{2A78244A-6E55-458C-BFB9-4D860A03719B}" srcId="{098267F1-0C69-428B-88D7-355A4A8C27DB}" destId="{E66D89B8-CA2E-4E67-AB2D-973AB2904EAC}" srcOrd="0" destOrd="0" parTransId="{8E39ECD3-55D6-44C9-A730-4AA055810788}" sibTransId="{DEACEC01-8AD3-4AD0-B548-0933620BDB51}"/>
    <dgm:cxn modelId="{6BBA99EB-9DDA-4ED9-B604-E34FD3EBCFC9}" type="presOf" srcId="{4914C586-ACCE-43B9-BE08-E243C0E9FE2D}" destId="{4279DECA-9964-4E52-8E82-CEDA66124122}" srcOrd="0" destOrd="0" presId="urn:microsoft.com/office/officeart/2005/8/layout/list1"/>
    <dgm:cxn modelId="{E772B4C2-1544-43C2-8611-9DC7D209126C}" srcId="{4914C586-ACCE-43B9-BE08-E243C0E9FE2D}" destId="{8DFAE2C4-5945-4D0A-9217-A5E98F28796A}" srcOrd="0" destOrd="0" parTransId="{BB959341-6436-45A9-8DE5-A576A382C854}" sibTransId="{628A0CFE-1396-414B-957A-BC3FF9E45D41}"/>
    <dgm:cxn modelId="{30DFC0AC-0645-45C6-A23E-367CA31855B4}" type="presOf" srcId="{E66D89B8-CA2E-4E67-AB2D-973AB2904EAC}" destId="{D3D47CD4-CA3A-4437-9A50-7EE442B46394}" srcOrd="1" destOrd="0" presId="urn:microsoft.com/office/officeart/2005/8/layout/list1"/>
    <dgm:cxn modelId="{1A618991-431D-48CD-8640-3E52B426327F}" srcId="{A0B2C6EE-A911-43A5-B8E9-6F3E24F6B6BD}" destId="{780D3931-C924-4C17-8E80-B62038014FF8}" srcOrd="1" destOrd="0" parTransId="{C2929A14-F924-4243-BC54-887AC5794FD8}" sibTransId="{A9A6E00C-3111-4C2D-957C-AEE37D8A8C5B}"/>
    <dgm:cxn modelId="{98F2660E-C07E-4194-A054-4B76FD37A6A0}" type="presOf" srcId="{780D3931-C924-4C17-8E80-B62038014FF8}" destId="{D3ECDA62-7B14-40F3-9913-87B81655F570}" srcOrd="0" destOrd="1" presId="urn:microsoft.com/office/officeart/2005/8/layout/list1"/>
    <dgm:cxn modelId="{ADA55B45-455B-4E61-A33E-8480EFEFC0FF}" type="presOf" srcId="{9F29B81F-A6C5-48AE-B2E2-A9E9C810C42E}" destId="{094EC5B3-764F-4B74-A6F8-A467AE7C4BEB}" srcOrd="0" destOrd="0" presId="urn:microsoft.com/office/officeart/2005/8/layout/list1"/>
    <dgm:cxn modelId="{72C4B2E6-8049-4D72-99BC-341E25830167}" srcId="{0F603149-F4FE-48F8-A3F4-71BFCE22FFAA}" destId="{C162B334-FE26-4307-8680-261728468EC2}" srcOrd="1" destOrd="0" parTransId="{C15DDF08-A99B-435B-8BCF-043A48C77619}" sibTransId="{A9D34995-F740-41CC-A74D-533D6BB1C2B9}"/>
    <dgm:cxn modelId="{2889E3B3-6E24-4227-A489-CC14AD78A6D9}" type="presOf" srcId="{C162B334-FE26-4307-8680-261728468EC2}" destId="{094EC5B3-764F-4B74-A6F8-A467AE7C4BEB}" srcOrd="0" destOrd="1" presId="urn:microsoft.com/office/officeart/2005/8/layout/list1"/>
    <dgm:cxn modelId="{C9F6DD95-D7CC-410C-B64E-B1C40B4FDA7D}" type="presOf" srcId="{E66D89B8-CA2E-4E67-AB2D-973AB2904EAC}" destId="{727D3A2A-8C07-493F-92DB-D3E707382D90}" srcOrd="0" destOrd="0" presId="urn:microsoft.com/office/officeart/2005/8/layout/list1"/>
    <dgm:cxn modelId="{4DBFF5E3-CB09-4C60-8589-F0C83058C68B}" srcId="{E66D89B8-CA2E-4E67-AB2D-973AB2904EAC}" destId="{BF2B9207-F056-472A-AC25-FA298BCA5EBE}" srcOrd="0" destOrd="0" parTransId="{BD078677-C339-4168-A56B-D482EACF10CE}" sibTransId="{031C8944-853A-47FA-B42E-6E2E607737A5}"/>
    <dgm:cxn modelId="{C17DBC37-33A0-46D5-ACE2-542329B5E9DA}" srcId="{A0B2C6EE-A911-43A5-B8E9-6F3E24F6B6BD}" destId="{F5ACD0B3-EB81-4275-8242-9E54D68F094E}" srcOrd="0" destOrd="0" parTransId="{E6926A6D-F4BE-41AF-A9FE-DEFC60C93CDB}" sibTransId="{310276AF-96FD-491A-9568-A580A776F7E1}"/>
    <dgm:cxn modelId="{D141E44F-9953-495F-86C8-2AAA641CE5C7}" type="presOf" srcId="{8DFAE2C4-5945-4D0A-9217-A5E98F28796A}" destId="{A1DF1E96-CECF-4181-A7AE-D9E098D8BD1A}" srcOrd="0" destOrd="0" presId="urn:microsoft.com/office/officeart/2005/8/layout/list1"/>
    <dgm:cxn modelId="{087F9717-BBA4-4058-86CE-ACC69532AD9C}" srcId="{098267F1-0C69-428B-88D7-355A4A8C27DB}" destId="{4914C586-ACCE-43B9-BE08-E243C0E9FE2D}" srcOrd="3" destOrd="0" parTransId="{1C1521A3-31BF-49AF-B84C-3CF0FD950EFE}" sibTransId="{427DA4ED-3CAC-4D06-9CEC-6188C6C4A645}"/>
    <dgm:cxn modelId="{42CEEB37-B46C-4AF0-AEE6-39360FC33A89}" type="presOf" srcId="{4914C586-ACCE-43B9-BE08-E243C0E9FE2D}" destId="{E646B003-4CA2-48DB-9658-A0088D57D97C}" srcOrd="1" destOrd="0" presId="urn:microsoft.com/office/officeart/2005/8/layout/list1"/>
    <dgm:cxn modelId="{43E43D1D-7181-4AA3-85D0-AD150F24548E}" srcId="{098267F1-0C69-428B-88D7-355A4A8C27DB}" destId="{A0B2C6EE-A911-43A5-B8E9-6F3E24F6B6BD}" srcOrd="1" destOrd="0" parTransId="{D5B93EB9-DF33-4459-A454-B6F6AC0992AB}" sibTransId="{2FEB1DC6-FEEB-4B5A-AD26-6DFD3F063B2E}"/>
    <dgm:cxn modelId="{C27F2E48-7CB7-4DD3-BA55-41C709434A35}" srcId="{098267F1-0C69-428B-88D7-355A4A8C27DB}" destId="{0F603149-F4FE-48F8-A3F4-71BFCE22FFAA}" srcOrd="2" destOrd="0" parTransId="{0DC1BB97-06B7-4FAE-A6CB-1ECC5AE730AB}" sibTransId="{34B30CA8-6D44-4257-80BE-FC85F54D511A}"/>
    <dgm:cxn modelId="{E1C62FDF-1B74-4E6A-8BB4-B3410FAD615B}" type="presOf" srcId="{0F603149-F4FE-48F8-A3F4-71BFCE22FFAA}" destId="{293EB666-3DA9-4A48-9A74-64BE16E01A7E}" srcOrd="0" destOrd="0" presId="urn:microsoft.com/office/officeart/2005/8/layout/list1"/>
    <dgm:cxn modelId="{7BD8B49C-59F8-4ADC-A502-0C733E5DA721}" srcId="{0F603149-F4FE-48F8-A3F4-71BFCE22FFAA}" destId="{9F29B81F-A6C5-48AE-B2E2-A9E9C810C42E}" srcOrd="0" destOrd="0" parTransId="{29AC0BC4-615B-4BF7-B956-6EB8FFF979F6}" sibTransId="{7F4045CF-D489-4620-89FA-8B1DA21092F3}"/>
    <dgm:cxn modelId="{514266E3-B233-4428-BC76-33FA7E2B81F5}" type="presOf" srcId="{098267F1-0C69-428B-88D7-355A4A8C27DB}" destId="{0C056F24-A32D-4B06-A2CD-F85168B77AD6}" srcOrd="0" destOrd="0" presId="urn:microsoft.com/office/officeart/2005/8/layout/list1"/>
    <dgm:cxn modelId="{7DBBFE09-DA7D-43D1-AB0D-E432713F0C21}" type="presOf" srcId="{F5ACD0B3-EB81-4275-8242-9E54D68F094E}" destId="{D3ECDA62-7B14-40F3-9913-87B81655F570}" srcOrd="0" destOrd="0" presId="urn:microsoft.com/office/officeart/2005/8/layout/list1"/>
    <dgm:cxn modelId="{6A5A1DEE-CBCD-48D2-BB04-0ADBC377EFF3}" type="presParOf" srcId="{0C056F24-A32D-4B06-A2CD-F85168B77AD6}" destId="{B6458549-6791-4D36-B81E-F482C29D19A3}" srcOrd="0" destOrd="0" presId="urn:microsoft.com/office/officeart/2005/8/layout/list1"/>
    <dgm:cxn modelId="{AB7FDE57-D20F-4583-BA1B-CEBBCA8FBEE0}" type="presParOf" srcId="{B6458549-6791-4D36-B81E-F482C29D19A3}" destId="{727D3A2A-8C07-493F-92DB-D3E707382D90}" srcOrd="0" destOrd="0" presId="urn:microsoft.com/office/officeart/2005/8/layout/list1"/>
    <dgm:cxn modelId="{0A2C2D8A-68CC-4DDC-9517-2160FAF4C36B}" type="presParOf" srcId="{B6458549-6791-4D36-B81E-F482C29D19A3}" destId="{D3D47CD4-CA3A-4437-9A50-7EE442B46394}" srcOrd="1" destOrd="0" presId="urn:microsoft.com/office/officeart/2005/8/layout/list1"/>
    <dgm:cxn modelId="{A9CE1BAB-3AA1-4AD4-8338-D3D3ED073D14}" type="presParOf" srcId="{0C056F24-A32D-4B06-A2CD-F85168B77AD6}" destId="{27B833A5-12F7-47A9-889D-0BF6172636B2}" srcOrd="1" destOrd="0" presId="urn:microsoft.com/office/officeart/2005/8/layout/list1"/>
    <dgm:cxn modelId="{C631F11D-905D-476F-BF18-AB31BA6FDBE6}" type="presParOf" srcId="{0C056F24-A32D-4B06-A2CD-F85168B77AD6}" destId="{7542EE6A-8F9C-4FBB-B9D9-BFC4C6D7B6E6}" srcOrd="2" destOrd="0" presId="urn:microsoft.com/office/officeart/2005/8/layout/list1"/>
    <dgm:cxn modelId="{930DD629-2F1B-41F0-BDEB-CA5B4A8155DE}" type="presParOf" srcId="{0C056F24-A32D-4B06-A2CD-F85168B77AD6}" destId="{8231E71B-D670-452D-8208-091E54F0D41E}" srcOrd="3" destOrd="0" presId="urn:microsoft.com/office/officeart/2005/8/layout/list1"/>
    <dgm:cxn modelId="{CF8DFCDE-7055-4CBD-B243-821176F538EB}" type="presParOf" srcId="{0C056F24-A32D-4B06-A2CD-F85168B77AD6}" destId="{EAF09E06-205C-4E0E-B2C4-2BBCC0E3D58B}" srcOrd="4" destOrd="0" presId="urn:microsoft.com/office/officeart/2005/8/layout/list1"/>
    <dgm:cxn modelId="{BBEB4418-38C4-46FF-9502-388090E4AB0C}" type="presParOf" srcId="{EAF09E06-205C-4E0E-B2C4-2BBCC0E3D58B}" destId="{139F3FC3-8294-40F7-8C5C-754EADA5042A}" srcOrd="0" destOrd="0" presId="urn:microsoft.com/office/officeart/2005/8/layout/list1"/>
    <dgm:cxn modelId="{7952554A-A37B-4F3E-8A34-94A7D4E27357}" type="presParOf" srcId="{EAF09E06-205C-4E0E-B2C4-2BBCC0E3D58B}" destId="{D00A5AFD-4B23-4EFA-A15A-B24687A9A170}" srcOrd="1" destOrd="0" presId="urn:microsoft.com/office/officeart/2005/8/layout/list1"/>
    <dgm:cxn modelId="{0949D06F-D77D-43B1-AFD7-2628D617C75A}" type="presParOf" srcId="{0C056F24-A32D-4B06-A2CD-F85168B77AD6}" destId="{FA7F935D-32CE-4AE1-8F8E-20AAC555996F}" srcOrd="5" destOrd="0" presId="urn:microsoft.com/office/officeart/2005/8/layout/list1"/>
    <dgm:cxn modelId="{6C92C1A0-8C03-42EB-938C-AD6947F75B98}" type="presParOf" srcId="{0C056F24-A32D-4B06-A2CD-F85168B77AD6}" destId="{D3ECDA62-7B14-40F3-9913-87B81655F570}" srcOrd="6" destOrd="0" presId="urn:microsoft.com/office/officeart/2005/8/layout/list1"/>
    <dgm:cxn modelId="{38789D9C-13F7-466B-939B-A5040673A143}" type="presParOf" srcId="{0C056F24-A32D-4B06-A2CD-F85168B77AD6}" destId="{BE3F3B32-7607-4512-826C-FE7254DD5876}" srcOrd="7" destOrd="0" presId="urn:microsoft.com/office/officeart/2005/8/layout/list1"/>
    <dgm:cxn modelId="{FF8DC297-1E77-4DA4-BC64-12EECBA9E4DA}" type="presParOf" srcId="{0C056F24-A32D-4B06-A2CD-F85168B77AD6}" destId="{CA3C85BF-31FA-400F-B0ED-03537412102F}" srcOrd="8" destOrd="0" presId="urn:microsoft.com/office/officeart/2005/8/layout/list1"/>
    <dgm:cxn modelId="{406715C2-CC3A-49E8-9C93-25F907E131C9}" type="presParOf" srcId="{CA3C85BF-31FA-400F-B0ED-03537412102F}" destId="{293EB666-3DA9-4A48-9A74-64BE16E01A7E}" srcOrd="0" destOrd="0" presId="urn:microsoft.com/office/officeart/2005/8/layout/list1"/>
    <dgm:cxn modelId="{E0EA82C8-0491-427D-B6F6-90BE1E00ECEC}" type="presParOf" srcId="{CA3C85BF-31FA-400F-B0ED-03537412102F}" destId="{48CC3CE8-728A-456C-9EE9-E7B29C6A9E6D}" srcOrd="1" destOrd="0" presId="urn:microsoft.com/office/officeart/2005/8/layout/list1"/>
    <dgm:cxn modelId="{A3DCEB66-3295-459E-BBFD-AF0B78827F3A}" type="presParOf" srcId="{0C056F24-A32D-4B06-A2CD-F85168B77AD6}" destId="{B5CF64A1-D8CB-40C2-8149-C26A3BC5D4FE}" srcOrd="9" destOrd="0" presId="urn:microsoft.com/office/officeart/2005/8/layout/list1"/>
    <dgm:cxn modelId="{F9C3EAF7-8847-438C-966E-580527480CBA}" type="presParOf" srcId="{0C056F24-A32D-4B06-A2CD-F85168B77AD6}" destId="{094EC5B3-764F-4B74-A6F8-A467AE7C4BEB}" srcOrd="10" destOrd="0" presId="urn:microsoft.com/office/officeart/2005/8/layout/list1"/>
    <dgm:cxn modelId="{89BD6498-46E7-4560-BF61-183A3F566EB2}" type="presParOf" srcId="{0C056F24-A32D-4B06-A2CD-F85168B77AD6}" destId="{56A2405E-E7C4-4618-8250-FE2AF81D501C}" srcOrd="11" destOrd="0" presId="urn:microsoft.com/office/officeart/2005/8/layout/list1"/>
    <dgm:cxn modelId="{42C1CBB9-C690-453E-B690-766604ACA5E6}" type="presParOf" srcId="{0C056F24-A32D-4B06-A2CD-F85168B77AD6}" destId="{C66168ED-432D-43CD-9215-DF9B98D1F9A1}" srcOrd="12" destOrd="0" presId="urn:microsoft.com/office/officeart/2005/8/layout/list1"/>
    <dgm:cxn modelId="{C05DCBB2-D36E-4D72-B7CE-95D5EE404C20}" type="presParOf" srcId="{C66168ED-432D-43CD-9215-DF9B98D1F9A1}" destId="{4279DECA-9964-4E52-8E82-CEDA66124122}" srcOrd="0" destOrd="0" presId="urn:microsoft.com/office/officeart/2005/8/layout/list1"/>
    <dgm:cxn modelId="{A6C2B4E7-9901-40FC-863C-4B9401225E05}" type="presParOf" srcId="{C66168ED-432D-43CD-9215-DF9B98D1F9A1}" destId="{E646B003-4CA2-48DB-9658-A0088D57D97C}" srcOrd="1" destOrd="0" presId="urn:microsoft.com/office/officeart/2005/8/layout/list1"/>
    <dgm:cxn modelId="{3AB8EC9D-A7B3-4341-B95A-A08BDE93AED2}" type="presParOf" srcId="{0C056F24-A32D-4B06-A2CD-F85168B77AD6}" destId="{0AF53EE4-4C84-4FB8-A536-4B6E5271CB68}" srcOrd="13" destOrd="0" presId="urn:microsoft.com/office/officeart/2005/8/layout/list1"/>
    <dgm:cxn modelId="{FE86E53D-A519-4558-8DC9-E16D118C5E3E}" type="presParOf" srcId="{0C056F24-A32D-4B06-A2CD-F85168B77AD6}" destId="{A1DF1E96-CECF-4181-A7AE-D9E098D8BD1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8267F1-0C69-428B-88D7-355A4A8C27D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E66D89B8-CA2E-4E67-AB2D-973AB2904EAC}">
      <dgm:prSet phldrT="[텍스트]"/>
      <dgm:spPr/>
      <dgm:t>
        <a:bodyPr/>
        <a:lstStyle/>
        <a:p>
          <a:pPr latinLnBrk="1"/>
          <a:r>
            <a:rPr lang="ko-KR" altLang="en-US" dirty="0" smtClean="0"/>
            <a:t>고전 어휘 번역 용례 서비스 시스템 운영 관리 </a:t>
          </a:r>
          <a:endParaRPr lang="ko-KR" altLang="en-US" dirty="0"/>
        </a:p>
      </dgm:t>
    </dgm:pt>
    <dgm:pt modelId="{8E39ECD3-55D6-44C9-A730-4AA055810788}" type="parTrans" cxnId="{2A78244A-6E55-458C-BFB9-4D860A03719B}">
      <dgm:prSet/>
      <dgm:spPr/>
      <dgm:t>
        <a:bodyPr/>
        <a:lstStyle/>
        <a:p>
          <a:pPr latinLnBrk="1"/>
          <a:endParaRPr lang="ko-KR" altLang="en-US"/>
        </a:p>
      </dgm:t>
    </dgm:pt>
    <dgm:pt modelId="{DEACEC01-8AD3-4AD0-B548-0933620BDB51}" type="sibTrans" cxnId="{2A78244A-6E55-458C-BFB9-4D860A03719B}">
      <dgm:prSet/>
      <dgm:spPr/>
      <dgm:t>
        <a:bodyPr/>
        <a:lstStyle/>
        <a:p>
          <a:pPr latinLnBrk="1"/>
          <a:endParaRPr lang="ko-KR" altLang="en-US"/>
        </a:p>
      </dgm:t>
    </dgm:pt>
    <dgm:pt modelId="{A0B2C6EE-A911-43A5-B8E9-6F3E24F6B6BD}">
      <dgm:prSet phldrT="[텍스트]"/>
      <dgm:spPr/>
      <dgm:t>
        <a:bodyPr/>
        <a:lstStyle/>
        <a:p>
          <a:pPr latinLnBrk="1"/>
          <a:r>
            <a:rPr lang="ko-KR" altLang="en-US" dirty="0" smtClean="0"/>
            <a:t>한글</a:t>
          </a:r>
          <a:r>
            <a:rPr lang="en-US" altLang="en-US" dirty="0" smtClean="0"/>
            <a:t>·</a:t>
          </a:r>
          <a:r>
            <a:rPr lang="ko-KR" altLang="en-US" dirty="0" smtClean="0"/>
            <a:t>한자자동변환 서비스 시스템 기능 개선 방안 제시</a:t>
          </a:r>
          <a:endParaRPr lang="ko-KR" altLang="en-US" dirty="0"/>
        </a:p>
      </dgm:t>
    </dgm:pt>
    <dgm:pt modelId="{D5B93EB9-DF33-4459-A454-B6F6AC0992AB}" type="parTrans" cxnId="{43E43D1D-7181-4AA3-85D0-AD150F24548E}">
      <dgm:prSet/>
      <dgm:spPr/>
      <dgm:t>
        <a:bodyPr/>
        <a:lstStyle/>
        <a:p>
          <a:pPr latinLnBrk="1"/>
          <a:endParaRPr lang="ko-KR" altLang="en-US"/>
        </a:p>
      </dgm:t>
    </dgm:pt>
    <dgm:pt modelId="{2FEB1DC6-FEEB-4B5A-AD26-6DFD3F063B2E}" type="sibTrans" cxnId="{43E43D1D-7181-4AA3-85D0-AD150F24548E}">
      <dgm:prSet/>
      <dgm:spPr/>
      <dgm:t>
        <a:bodyPr/>
        <a:lstStyle/>
        <a:p>
          <a:pPr latinLnBrk="1"/>
          <a:endParaRPr lang="ko-KR" altLang="en-US"/>
        </a:p>
      </dgm:t>
    </dgm:pt>
    <dgm:pt modelId="{BF2B9207-F056-472A-AC25-FA298BCA5EBE}">
      <dgm:prSet phldrT="[텍스트]"/>
      <dgm:spPr/>
      <dgm:t>
        <a:bodyPr/>
        <a:lstStyle/>
        <a:p>
          <a:pPr latinLnBrk="1"/>
          <a:r>
            <a:rPr lang="ko-KR" altLang="en-US" dirty="0" smtClean="0"/>
            <a:t> 구축된 어휘 </a:t>
          </a:r>
          <a:r>
            <a:rPr lang="en-US" altLang="en-US" dirty="0" smtClean="0"/>
            <a:t>DB </a:t>
          </a:r>
          <a:r>
            <a:rPr lang="ko-KR" altLang="en-US" dirty="0" smtClean="0"/>
            <a:t>및 한문 문장 분석기 모듈을 이용해 사용자가 입력한 한자 어휘에 대한 원문과 번역 문에 대한 정보를 제공해 주는 서비스 시스템의 운영 관리</a:t>
          </a:r>
          <a:endParaRPr lang="ko-KR" altLang="en-US" dirty="0"/>
        </a:p>
      </dgm:t>
    </dgm:pt>
    <dgm:pt modelId="{BD078677-C339-4168-A56B-D482EACF10CE}" type="parTrans" cxnId="{4DBFF5E3-CB09-4C60-8589-F0C83058C68B}">
      <dgm:prSet/>
      <dgm:spPr/>
      <dgm:t>
        <a:bodyPr/>
        <a:lstStyle/>
        <a:p>
          <a:pPr latinLnBrk="1"/>
          <a:endParaRPr lang="ko-KR" altLang="en-US"/>
        </a:p>
      </dgm:t>
    </dgm:pt>
    <dgm:pt modelId="{031C8944-853A-47FA-B42E-6E2E607737A5}" type="sibTrans" cxnId="{4DBFF5E3-CB09-4C60-8589-F0C83058C68B}">
      <dgm:prSet/>
      <dgm:spPr/>
      <dgm:t>
        <a:bodyPr/>
        <a:lstStyle/>
        <a:p>
          <a:pPr latinLnBrk="1"/>
          <a:endParaRPr lang="ko-KR" altLang="en-US"/>
        </a:p>
      </dgm:t>
    </dgm:pt>
    <dgm:pt modelId="{F5ACD0B3-EB81-4275-8242-9E54D68F094E}">
      <dgm:prSet phldrT="[텍스트]"/>
      <dgm:spPr/>
      <dgm:t>
        <a:bodyPr/>
        <a:lstStyle/>
        <a:p>
          <a:pPr latinLnBrk="1"/>
          <a:r>
            <a:rPr lang="ko-KR" altLang="en-US" dirty="0" smtClean="0"/>
            <a:t>한자</a:t>
          </a:r>
          <a:r>
            <a:rPr lang="en-US" altLang="en-US" dirty="0" smtClean="0"/>
            <a:t>·</a:t>
          </a:r>
          <a:r>
            <a:rPr lang="ko-KR" altLang="en-US" dirty="0" smtClean="0"/>
            <a:t>자동변환 사이트의 </a:t>
          </a:r>
          <a:r>
            <a:rPr lang="ko-KR" altLang="en-US" dirty="0" err="1" smtClean="0"/>
            <a:t>입력창에</a:t>
          </a:r>
          <a:r>
            <a:rPr lang="ko-KR" altLang="en-US" dirty="0" smtClean="0"/>
            <a:t> 입력하면</a:t>
          </a:r>
          <a:r>
            <a:rPr lang="en-US" altLang="en-US" dirty="0" smtClean="0"/>
            <a:t>, </a:t>
          </a:r>
          <a:r>
            <a:rPr lang="ko-KR" altLang="en-US" dirty="0" smtClean="0"/>
            <a:t>해당 페이지의 한글 어휘를 한자로 자동 변환하여 출력해 줌 </a:t>
          </a:r>
          <a:endParaRPr lang="ko-KR" altLang="en-US" dirty="0"/>
        </a:p>
      </dgm:t>
    </dgm:pt>
    <dgm:pt modelId="{E6926A6D-F4BE-41AF-A9FE-DEFC60C93CDB}" type="parTrans" cxnId="{C17DBC37-33A0-46D5-ACE2-542329B5E9DA}">
      <dgm:prSet/>
      <dgm:spPr/>
      <dgm:t>
        <a:bodyPr/>
        <a:lstStyle/>
        <a:p>
          <a:pPr latinLnBrk="1"/>
          <a:endParaRPr lang="ko-KR" altLang="en-US"/>
        </a:p>
      </dgm:t>
    </dgm:pt>
    <dgm:pt modelId="{310276AF-96FD-491A-9568-A580A776F7E1}" type="sibTrans" cxnId="{C17DBC37-33A0-46D5-ACE2-542329B5E9DA}">
      <dgm:prSet/>
      <dgm:spPr/>
      <dgm:t>
        <a:bodyPr/>
        <a:lstStyle/>
        <a:p>
          <a:pPr latinLnBrk="1"/>
          <a:endParaRPr lang="ko-KR" altLang="en-US"/>
        </a:p>
      </dgm:t>
    </dgm:pt>
    <dgm:pt modelId="{FDE9C45D-6C60-4931-8623-41FEA880186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모바일</a:t>
          </a:r>
          <a:r>
            <a:rPr lang="ko-KR" altLang="en-US" dirty="0" smtClean="0"/>
            <a:t> 페이지로 개발된 서비스 시스템을 운영 관리</a:t>
          </a:r>
          <a:endParaRPr lang="ko-KR" altLang="en-US" dirty="0"/>
        </a:p>
      </dgm:t>
    </dgm:pt>
    <dgm:pt modelId="{C6DD0ACA-EC6C-4EB7-83CF-5E1CD2B42395}" type="parTrans" cxnId="{E0DA4EBC-478A-444F-A3FD-6A4ED97EC1DB}">
      <dgm:prSet/>
      <dgm:spPr/>
      <dgm:t>
        <a:bodyPr/>
        <a:lstStyle/>
        <a:p>
          <a:pPr latinLnBrk="1"/>
          <a:endParaRPr lang="ko-KR" altLang="en-US"/>
        </a:p>
      </dgm:t>
    </dgm:pt>
    <dgm:pt modelId="{109E92E1-71DC-4DEE-93F8-A2AB718C9903}" type="sibTrans" cxnId="{E0DA4EBC-478A-444F-A3FD-6A4ED97EC1DB}">
      <dgm:prSet/>
      <dgm:spPr/>
      <dgm:t>
        <a:bodyPr/>
        <a:lstStyle/>
        <a:p>
          <a:pPr latinLnBrk="1"/>
          <a:endParaRPr lang="ko-KR" altLang="en-US"/>
        </a:p>
      </dgm:t>
    </dgm:pt>
    <dgm:pt modelId="{E9E6AFF4-E10B-4322-BB44-FA8A6263DF90}">
      <dgm:prSet phldrT="[텍스트]"/>
      <dgm:spPr/>
      <dgm:t>
        <a:bodyPr/>
        <a:lstStyle/>
        <a:p>
          <a:pPr latinLnBrk="1"/>
          <a:r>
            <a:rPr lang="ko-KR" altLang="en-US" dirty="0" smtClean="0"/>
            <a:t>관리 시스템의 개발</a:t>
          </a:r>
          <a:endParaRPr lang="ko-KR" altLang="en-US" dirty="0"/>
        </a:p>
      </dgm:t>
    </dgm:pt>
    <dgm:pt modelId="{7DF933C3-49A0-4350-97E8-3F37255183B8}" type="parTrans" cxnId="{FBD4455B-3406-4B09-BC83-57E129EB6D18}">
      <dgm:prSet/>
      <dgm:spPr/>
      <dgm:t>
        <a:bodyPr/>
        <a:lstStyle/>
        <a:p>
          <a:pPr latinLnBrk="1"/>
          <a:endParaRPr lang="ko-KR" altLang="en-US"/>
        </a:p>
      </dgm:t>
    </dgm:pt>
    <dgm:pt modelId="{B4527E8E-C7D3-46EE-8B3C-BB7CD1CF9C60}" type="sibTrans" cxnId="{FBD4455B-3406-4B09-BC83-57E129EB6D18}">
      <dgm:prSet/>
      <dgm:spPr/>
      <dgm:t>
        <a:bodyPr/>
        <a:lstStyle/>
        <a:p>
          <a:pPr latinLnBrk="1"/>
          <a:endParaRPr lang="ko-KR" altLang="en-US"/>
        </a:p>
      </dgm:t>
    </dgm:pt>
    <dgm:pt modelId="{2D783350-B48A-4A45-B758-6C53932AEF0B}">
      <dgm:prSet phldrT="[텍스트]"/>
      <dgm:spPr/>
      <dgm:t>
        <a:bodyPr/>
        <a:lstStyle/>
        <a:p>
          <a:pPr latinLnBrk="1"/>
          <a:r>
            <a:rPr lang="en-US" altLang="en-US" dirty="0" smtClean="0"/>
            <a:t>DB</a:t>
          </a:r>
          <a:r>
            <a:rPr lang="ko-KR" altLang="en-US" dirty="0" smtClean="0"/>
            <a:t>에 수록된 사전 어휘정보를 검색 및 열람할 수 있는 서비스 시스템의 운영 관리</a:t>
          </a:r>
          <a:endParaRPr lang="ko-KR" altLang="en-US" dirty="0"/>
        </a:p>
      </dgm:t>
    </dgm:pt>
    <dgm:pt modelId="{CDCF5945-BF95-4967-BBAE-A19E20413C54}" type="parTrans" cxnId="{1E85C2BB-028A-447F-A1CD-5D3D079A4D96}">
      <dgm:prSet/>
      <dgm:spPr/>
      <dgm:t>
        <a:bodyPr/>
        <a:lstStyle/>
        <a:p>
          <a:pPr latinLnBrk="1"/>
          <a:endParaRPr lang="ko-KR" altLang="en-US"/>
        </a:p>
      </dgm:t>
    </dgm:pt>
    <dgm:pt modelId="{81075B6C-31AE-4874-93B6-7D93ABD4BA3F}" type="sibTrans" cxnId="{1E85C2BB-028A-447F-A1CD-5D3D079A4D96}">
      <dgm:prSet/>
      <dgm:spPr/>
      <dgm:t>
        <a:bodyPr/>
        <a:lstStyle/>
        <a:p>
          <a:pPr latinLnBrk="1"/>
          <a:endParaRPr lang="ko-KR" altLang="en-US"/>
        </a:p>
      </dgm:t>
    </dgm:pt>
    <dgm:pt modelId="{0C056F24-A32D-4B06-A2CD-F85168B77AD6}" type="pres">
      <dgm:prSet presAssocID="{098267F1-0C69-428B-88D7-355A4A8C27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458549-6791-4D36-B81E-F482C29D19A3}" type="pres">
      <dgm:prSet presAssocID="{E66D89B8-CA2E-4E67-AB2D-973AB2904EAC}" presName="parentLin" presStyleCnt="0"/>
      <dgm:spPr/>
    </dgm:pt>
    <dgm:pt modelId="{727D3A2A-8C07-493F-92DB-D3E707382D90}" type="pres">
      <dgm:prSet presAssocID="{E66D89B8-CA2E-4E67-AB2D-973AB2904EAC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D3D47CD4-CA3A-4437-9A50-7EE442B46394}" type="pres">
      <dgm:prSet presAssocID="{E66D89B8-CA2E-4E67-AB2D-973AB2904EA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B833A5-12F7-47A9-889D-0BF6172636B2}" type="pres">
      <dgm:prSet presAssocID="{E66D89B8-CA2E-4E67-AB2D-973AB2904EAC}" presName="negativeSpace" presStyleCnt="0"/>
      <dgm:spPr/>
    </dgm:pt>
    <dgm:pt modelId="{7542EE6A-8F9C-4FBB-B9D9-BFC4C6D7B6E6}" type="pres">
      <dgm:prSet presAssocID="{E66D89B8-CA2E-4E67-AB2D-973AB2904EA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31E71B-D670-452D-8208-091E54F0D41E}" type="pres">
      <dgm:prSet presAssocID="{DEACEC01-8AD3-4AD0-B548-0933620BDB51}" presName="spaceBetweenRectangles" presStyleCnt="0"/>
      <dgm:spPr/>
    </dgm:pt>
    <dgm:pt modelId="{EAF09E06-205C-4E0E-B2C4-2BBCC0E3D58B}" type="pres">
      <dgm:prSet presAssocID="{A0B2C6EE-A911-43A5-B8E9-6F3E24F6B6BD}" presName="parentLin" presStyleCnt="0"/>
      <dgm:spPr/>
    </dgm:pt>
    <dgm:pt modelId="{139F3FC3-8294-40F7-8C5C-754EADA5042A}" type="pres">
      <dgm:prSet presAssocID="{A0B2C6EE-A911-43A5-B8E9-6F3E24F6B6BD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D00A5AFD-4B23-4EFA-A15A-B24687A9A170}" type="pres">
      <dgm:prSet presAssocID="{A0B2C6EE-A911-43A5-B8E9-6F3E24F6B6B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7F935D-32CE-4AE1-8F8E-20AAC555996F}" type="pres">
      <dgm:prSet presAssocID="{A0B2C6EE-A911-43A5-B8E9-6F3E24F6B6BD}" presName="negativeSpace" presStyleCnt="0"/>
      <dgm:spPr/>
    </dgm:pt>
    <dgm:pt modelId="{D3ECDA62-7B14-40F3-9913-87B81655F570}" type="pres">
      <dgm:prSet presAssocID="{A0B2C6EE-A911-43A5-B8E9-6F3E24F6B6B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3F3B32-7607-4512-826C-FE7254DD5876}" type="pres">
      <dgm:prSet presAssocID="{2FEB1DC6-FEEB-4B5A-AD26-6DFD3F063B2E}" presName="spaceBetweenRectangles" presStyleCnt="0"/>
      <dgm:spPr/>
    </dgm:pt>
    <dgm:pt modelId="{C9542766-258D-43F7-8DE0-D25324FF6A95}" type="pres">
      <dgm:prSet presAssocID="{E9E6AFF4-E10B-4322-BB44-FA8A6263DF90}" presName="parentLin" presStyleCnt="0"/>
      <dgm:spPr/>
    </dgm:pt>
    <dgm:pt modelId="{1B5493AF-6697-4038-93CD-554CAA600676}" type="pres">
      <dgm:prSet presAssocID="{E9E6AFF4-E10B-4322-BB44-FA8A6263DF90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3B943809-37FB-47BB-8178-A573860FD75A}" type="pres">
      <dgm:prSet presAssocID="{E9E6AFF4-E10B-4322-BB44-FA8A6263DF9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6C57A5-25B0-47E5-B41F-242FCBA7C208}" type="pres">
      <dgm:prSet presAssocID="{E9E6AFF4-E10B-4322-BB44-FA8A6263DF90}" presName="negativeSpace" presStyleCnt="0"/>
      <dgm:spPr/>
    </dgm:pt>
    <dgm:pt modelId="{1A0668E1-8998-4D70-99F3-9AFA9310E3C8}" type="pres">
      <dgm:prSet presAssocID="{E9E6AFF4-E10B-4322-BB44-FA8A6263DF9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EFBAE88-CAA9-4E67-B9CE-8843688BEA77}" type="presOf" srcId="{A0B2C6EE-A911-43A5-B8E9-6F3E24F6B6BD}" destId="{139F3FC3-8294-40F7-8C5C-754EADA5042A}" srcOrd="0" destOrd="0" presId="urn:microsoft.com/office/officeart/2005/8/layout/list1"/>
    <dgm:cxn modelId="{43E43D1D-7181-4AA3-85D0-AD150F24548E}" srcId="{098267F1-0C69-428B-88D7-355A4A8C27DB}" destId="{A0B2C6EE-A911-43A5-B8E9-6F3E24F6B6BD}" srcOrd="1" destOrd="0" parTransId="{D5B93EB9-DF33-4459-A454-B6F6AC0992AB}" sibTransId="{2FEB1DC6-FEEB-4B5A-AD26-6DFD3F063B2E}"/>
    <dgm:cxn modelId="{7CC9EB81-23F2-4E1F-B58C-4DEB8AF163A2}" type="presOf" srcId="{F5ACD0B3-EB81-4275-8242-9E54D68F094E}" destId="{D3ECDA62-7B14-40F3-9913-87B81655F570}" srcOrd="0" destOrd="0" presId="urn:microsoft.com/office/officeart/2005/8/layout/list1"/>
    <dgm:cxn modelId="{1E85C2BB-028A-447F-A1CD-5D3D079A4D96}" srcId="{E9E6AFF4-E10B-4322-BB44-FA8A6263DF90}" destId="{2D783350-B48A-4A45-B758-6C53932AEF0B}" srcOrd="0" destOrd="0" parTransId="{CDCF5945-BF95-4967-BBAE-A19E20413C54}" sibTransId="{81075B6C-31AE-4874-93B6-7D93ABD4BA3F}"/>
    <dgm:cxn modelId="{E18AE820-3437-4D59-B3D5-A4E5D996024E}" type="presOf" srcId="{E66D89B8-CA2E-4E67-AB2D-973AB2904EAC}" destId="{727D3A2A-8C07-493F-92DB-D3E707382D90}" srcOrd="0" destOrd="0" presId="urn:microsoft.com/office/officeart/2005/8/layout/list1"/>
    <dgm:cxn modelId="{E0DA4EBC-478A-444F-A3FD-6A4ED97EC1DB}" srcId="{E66D89B8-CA2E-4E67-AB2D-973AB2904EAC}" destId="{FDE9C45D-6C60-4931-8623-41FEA8801862}" srcOrd="1" destOrd="0" parTransId="{C6DD0ACA-EC6C-4EB7-83CF-5E1CD2B42395}" sibTransId="{109E92E1-71DC-4DEE-93F8-A2AB718C9903}"/>
    <dgm:cxn modelId="{4DBFF5E3-CB09-4C60-8589-F0C83058C68B}" srcId="{E66D89B8-CA2E-4E67-AB2D-973AB2904EAC}" destId="{BF2B9207-F056-472A-AC25-FA298BCA5EBE}" srcOrd="0" destOrd="0" parTransId="{BD078677-C339-4168-A56B-D482EACF10CE}" sibTransId="{031C8944-853A-47FA-B42E-6E2E607737A5}"/>
    <dgm:cxn modelId="{C17DBC37-33A0-46D5-ACE2-542329B5E9DA}" srcId="{A0B2C6EE-A911-43A5-B8E9-6F3E24F6B6BD}" destId="{F5ACD0B3-EB81-4275-8242-9E54D68F094E}" srcOrd="0" destOrd="0" parTransId="{E6926A6D-F4BE-41AF-A9FE-DEFC60C93CDB}" sibTransId="{310276AF-96FD-491A-9568-A580A776F7E1}"/>
    <dgm:cxn modelId="{272061F0-821A-4599-B870-63A2B44EBC81}" type="presOf" srcId="{098267F1-0C69-428B-88D7-355A4A8C27DB}" destId="{0C056F24-A32D-4B06-A2CD-F85168B77AD6}" srcOrd="0" destOrd="0" presId="urn:microsoft.com/office/officeart/2005/8/layout/list1"/>
    <dgm:cxn modelId="{FBD4455B-3406-4B09-BC83-57E129EB6D18}" srcId="{098267F1-0C69-428B-88D7-355A4A8C27DB}" destId="{E9E6AFF4-E10B-4322-BB44-FA8A6263DF90}" srcOrd="2" destOrd="0" parTransId="{7DF933C3-49A0-4350-97E8-3F37255183B8}" sibTransId="{B4527E8E-C7D3-46EE-8B3C-BB7CD1CF9C60}"/>
    <dgm:cxn modelId="{DC587285-8263-4693-8AF3-D4A7BF9F972B}" type="presOf" srcId="{E9E6AFF4-E10B-4322-BB44-FA8A6263DF90}" destId="{1B5493AF-6697-4038-93CD-554CAA600676}" srcOrd="0" destOrd="0" presId="urn:microsoft.com/office/officeart/2005/8/layout/list1"/>
    <dgm:cxn modelId="{CDBCE24A-F901-4CB0-9946-F5CFA5F20FDB}" type="presOf" srcId="{BF2B9207-F056-472A-AC25-FA298BCA5EBE}" destId="{7542EE6A-8F9C-4FBB-B9D9-BFC4C6D7B6E6}" srcOrd="0" destOrd="0" presId="urn:microsoft.com/office/officeart/2005/8/layout/list1"/>
    <dgm:cxn modelId="{95CEDC20-F242-4B86-8832-F1433108D8C2}" type="presOf" srcId="{FDE9C45D-6C60-4931-8623-41FEA8801862}" destId="{7542EE6A-8F9C-4FBB-B9D9-BFC4C6D7B6E6}" srcOrd="0" destOrd="1" presId="urn:microsoft.com/office/officeart/2005/8/layout/list1"/>
    <dgm:cxn modelId="{4E5AEDE3-7D42-484B-9FB6-79DD1C50E192}" type="presOf" srcId="{2D783350-B48A-4A45-B758-6C53932AEF0B}" destId="{1A0668E1-8998-4D70-99F3-9AFA9310E3C8}" srcOrd="0" destOrd="0" presId="urn:microsoft.com/office/officeart/2005/8/layout/list1"/>
    <dgm:cxn modelId="{418861BC-B51D-4A08-A69F-AEB3B2D2C029}" type="presOf" srcId="{E9E6AFF4-E10B-4322-BB44-FA8A6263DF90}" destId="{3B943809-37FB-47BB-8178-A573860FD75A}" srcOrd="1" destOrd="0" presId="urn:microsoft.com/office/officeart/2005/8/layout/list1"/>
    <dgm:cxn modelId="{E2ADAEF5-E047-444E-B372-EC430A7AC1E9}" type="presOf" srcId="{A0B2C6EE-A911-43A5-B8E9-6F3E24F6B6BD}" destId="{D00A5AFD-4B23-4EFA-A15A-B24687A9A170}" srcOrd="1" destOrd="0" presId="urn:microsoft.com/office/officeart/2005/8/layout/list1"/>
    <dgm:cxn modelId="{8C100E1D-BACA-4E73-A9E7-90B919D5869B}" type="presOf" srcId="{E66D89B8-CA2E-4E67-AB2D-973AB2904EAC}" destId="{D3D47CD4-CA3A-4437-9A50-7EE442B46394}" srcOrd="1" destOrd="0" presId="urn:microsoft.com/office/officeart/2005/8/layout/list1"/>
    <dgm:cxn modelId="{2A78244A-6E55-458C-BFB9-4D860A03719B}" srcId="{098267F1-0C69-428B-88D7-355A4A8C27DB}" destId="{E66D89B8-CA2E-4E67-AB2D-973AB2904EAC}" srcOrd="0" destOrd="0" parTransId="{8E39ECD3-55D6-44C9-A730-4AA055810788}" sibTransId="{DEACEC01-8AD3-4AD0-B548-0933620BDB51}"/>
    <dgm:cxn modelId="{276758BF-614F-47D3-B33A-0C9AD61A8896}" type="presParOf" srcId="{0C056F24-A32D-4B06-A2CD-F85168B77AD6}" destId="{B6458549-6791-4D36-B81E-F482C29D19A3}" srcOrd="0" destOrd="0" presId="urn:microsoft.com/office/officeart/2005/8/layout/list1"/>
    <dgm:cxn modelId="{6EAFCAD9-7680-482A-B502-8B8B738EB4A8}" type="presParOf" srcId="{B6458549-6791-4D36-B81E-F482C29D19A3}" destId="{727D3A2A-8C07-493F-92DB-D3E707382D90}" srcOrd="0" destOrd="0" presId="urn:microsoft.com/office/officeart/2005/8/layout/list1"/>
    <dgm:cxn modelId="{F977FF46-DBE9-48EE-ACF5-BD61142AF499}" type="presParOf" srcId="{B6458549-6791-4D36-B81E-F482C29D19A3}" destId="{D3D47CD4-CA3A-4437-9A50-7EE442B46394}" srcOrd="1" destOrd="0" presId="urn:microsoft.com/office/officeart/2005/8/layout/list1"/>
    <dgm:cxn modelId="{99C627C5-DA9A-47F6-9250-6F98BA759C67}" type="presParOf" srcId="{0C056F24-A32D-4B06-A2CD-F85168B77AD6}" destId="{27B833A5-12F7-47A9-889D-0BF6172636B2}" srcOrd="1" destOrd="0" presId="urn:microsoft.com/office/officeart/2005/8/layout/list1"/>
    <dgm:cxn modelId="{002E8B71-CDC7-48DC-8E3A-A9D941DE8A4B}" type="presParOf" srcId="{0C056F24-A32D-4B06-A2CD-F85168B77AD6}" destId="{7542EE6A-8F9C-4FBB-B9D9-BFC4C6D7B6E6}" srcOrd="2" destOrd="0" presId="urn:microsoft.com/office/officeart/2005/8/layout/list1"/>
    <dgm:cxn modelId="{A53E4117-E02A-43F5-BD83-A1A49675D814}" type="presParOf" srcId="{0C056F24-A32D-4B06-A2CD-F85168B77AD6}" destId="{8231E71B-D670-452D-8208-091E54F0D41E}" srcOrd="3" destOrd="0" presId="urn:microsoft.com/office/officeart/2005/8/layout/list1"/>
    <dgm:cxn modelId="{ED2AF74F-E510-472D-A522-4680CE3517CF}" type="presParOf" srcId="{0C056F24-A32D-4B06-A2CD-F85168B77AD6}" destId="{EAF09E06-205C-4E0E-B2C4-2BBCC0E3D58B}" srcOrd="4" destOrd="0" presId="urn:microsoft.com/office/officeart/2005/8/layout/list1"/>
    <dgm:cxn modelId="{225507E3-4B74-45B8-95B2-67E3CBAEA770}" type="presParOf" srcId="{EAF09E06-205C-4E0E-B2C4-2BBCC0E3D58B}" destId="{139F3FC3-8294-40F7-8C5C-754EADA5042A}" srcOrd="0" destOrd="0" presId="urn:microsoft.com/office/officeart/2005/8/layout/list1"/>
    <dgm:cxn modelId="{1CE7A66E-44FB-43DE-A538-896A3B3495FE}" type="presParOf" srcId="{EAF09E06-205C-4E0E-B2C4-2BBCC0E3D58B}" destId="{D00A5AFD-4B23-4EFA-A15A-B24687A9A170}" srcOrd="1" destOrd="0" presId="urn:microsoft.com/office/officeart/2005/8/layout/list1"/>
    <dgm:cxn modelId="{DB9A9608-5D9A-4532-BE0F-FBB9173200F2}" type="presParOf" srcId="{0C056F24-A32D-4B06-A2CD-F85168B77AD6}" destId="{FA7F935D-32CE-4AE1-8F8E-20AAC555996F}" srcOrd="5" destOrd="0" presId="urn:microsoft.com/office/officeart/2005/8/layout/list1"/>
    <dgm:cxn modelId="{9E6BFB54-B8E6-4EDC-B227-900E22EA538C}" type="presParOf" srcId="{0C056F24-A32D-4B06-A2CD-F85168B77AD6}" destId="{D3ECDA62-7B14-40F3-9913-87B81655F570}" srcOrd="6" destOrd="0" presId="urn:microsoft.com/office/officeart/2005/8/layout/list1"/>
    <dgm:cxn modelId="{FFCD46DD-D81A-4D7E-B65C-5C3E1DB28AD4}" type="presParOf" srcId="{0C056F24-A32D-4B06-A2CD-F85168B77AD6}" destId="{BE3F3B32-7607-4512-826C-FE7254DD5876}" srcOrd="7" destOrd="0" presId="urn:microsoft.com/office/officeart/2005/8/layout/list1"/>
    <dgm:cxn modelId="{50411716-BC95-4A20-9615-9CF7CECC73A5}" type="presParOf" srcId="{0C056F24-A32D-4B06-A2CD-F85168B77AD6}" destId="{C9542766-258D-43F7-8DE0-D25324FF6A95}" srcOrd="8" destOrd="0" presId="urn:microsoft.com/office/officeart/2005/8/layout/list1"/>
    <dgm:cxn modelId="{6FCEF91F-A335-4AA8-94D9-F90853862041}" type="presParOf" srcId="{C9542766-258D-43F7-8DE0-D25324FF6A95}" destId="{1B5493AF-6697-4038-93CD-554CAA600676}" srcOrd="0" destOrd="0" presId="urn:microsoft.com/office/officeart/2005/8/layout/list1"/>
    <dgm:cxn modelId="{C80BA488-7567-4A00-A97B-D670F3CE6021}" type="presParOf" srcId="{C9542766-258D-43F7-8DE0-D25324FF6A95}" destId="{3B943809-37FB-47BB-8178-A573860FD75A}" srcOrd="1" destOrd="0" presId="urn:microsoft.com/office/officeart/2005/8/layout/list1"/>
    <dgm:cxn modelId="{BC28094C-F753-4D8F-84C1-530214CA8CD7}" type="presParOf" srcId="{0C056F24-A32D-4B06-A2CD-F85168B77AD6}" destId="{CF6C57A5-25B0-47E5-B41F-242FCBA7C208}" srcOrd="9" destOrd="0" presId="urn:microsoft.com/office/officeart/2005/8/layout/list1"/>
    <dgm:cxn modelId="{1557C090-55C6-44B5-83CE-CB91BA54FA03}" type="presParOf" srcId="{0C056F24-A32D-4B06-A2CD-F85168B77AD6}" destId="{1A0668E1-8998-4D70-99F3-9AFA9310E3C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6BF4B6-B0C7-4A19-B764-08873B310D2A}">
      <dsp:nvSpPr>
        <dsp:cNvPr id="0" name=""/>
        <dsp:cNvSpPr/>
      </dsp:nvSpPr>
      <dsp:spPr>
        <a:xfrm>
          <a:off x="2632" y="933034"/>
          <a:ext cx="3207727" cy="128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인터넷을 통한 업무처리 프로세스의 극대화</a:t>
          </a:r>
          <a:endParaRPr lang="ko-KR" altLang="en-US" sz="1500" kern="1200" dirty="0"/>
        </a:p>
      </dsp:txBody>
      <dsp:txXfrm>
        <a:off x="644177" y="933034"/>
        <a:ext cx="1924637" cy="1283090"/>
      </dsp:txXfrm>
    </dsp:sp>
    <dsp:sp modelId="{F739FF00-1DB2-449F-87E1-D6FCEF16FE1C}">
      <dsp:nvSpPr>
        <dsp:cNvPr id="0" name=""/>
        <dsp:cNvSpPr/>
      </dsp:nvSpPr>
      <dsp:spPr>
        <a:xfrm>
          <a:off x="2889587" y="933034"/>
          <a:ext cx="3207727" cy="128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고객과의 지속적인 접속을 통한 고객만족경영 실현을 통한 고객만족경영 실현</a:t>
          </a:r>
          <a:endParaRPr lang="ko-KR" altLang="en-US" sz="1500" kern="1200" dirty="0"/>
        </a:p>
      </dsp:txBody>
      <dsp:txXfrm>
        <a:off x="3531132" y="933034"/>
        <a:ext cx="1924637" cy="1283090"/>
      </dsp:txXfrm>
    </dsp:sp>
    <dsp:sp modelId="{295EF14D-DE59-4FD7-AEC9-3D92FBFB477F}">
      <dsp:nvSpPr>
        <dsp:cNvPr id="0" name=""/>
        <dsp:cNvSpPr/>
      </dsp:nvSpPr>
      <dsp:spPr>
        <a:xfrm>
          <a:off x="5776541" y="933034"/>
          <a:ext cx="3207727" cy="128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기업경영의 </a:t>
          </a:r>
          <a:r>
            <a:rPr lang="en-US" altLang="en-US" sz="1500" kern="1200" dirty="0" smtClean="0"/>
            <a:t>E-Biz </a:t>
          </a:r>
          <a:r>
            <a:rPr lang="ko-KR" altLang="en-US" sz="1500" kern="1200" dirty="0" smtClean="0"/>
            <a:t>확장을 통한 신규 아이템의 창출</a:t>
          </a:r>
          <a:endParaRPr lang="ko-KR" altLang="en-US" sz="1500" kern="1200" dirty="0"/>
        </a:p>
      </dsp:txBody>
      <dsp:txXfrm>
        <a:off x="6418086" y="933034"/>
        <a:ext cx="1924637" cy="1283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EE6A-8F9C-4FBB-B9D9-BFC4C6D7B6E6}">
      <dsp:nvSpPr>
        <dsp:cNvPr id="0" name=""/>
        <dsp:cNvSpPr/>
      </dsp:nvSpPr>
      <dsp:spPr>
        <a:xfrm>
          <a:off x="0" y="229537"/>
          <a:ext cx="9408070" cy="744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229108" rIns="730171" bIns="78232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수집된 어휘에 대해 인명</a:t>
          </a:r>
          <a:r>
            <a:rPr lang="en-US" altLang="en-US" sz="1100" kern="1200" dirty="0" smtClean="0"/>
            <a:t>(</a:t>
          </a:r>
          <a:r>
            <a:rPr lang="ko-KR" altLang="en-US" sz="1100" kern="1200" dirty="0" smtClean="0"/>
            <a:t>인명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자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호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시호</a:t>
          </a:r>
          <a:r>
            <a:rPr lang="en-US" altLang="en-US" sz="1100" kern="1200" dirty="0" smtClean="0"/>
            <a:t>, </a:t>
          </a:r>
          <a:r>
            <a:rPr lang="ko-KR" altLang="en-US" sz="1100" kern="1200" dirty="0" err="1" smtClean="0"/>
            <a:t>묘호</a:t>
          </a:r>
          <a:r>
            <a:rPr lang="ko-KR" altLang="en-US" sz="1100" kern="1200" dirty="0" smtClean="0"/>
            <a:t> 등</a:t>
          </a:r>
          <a:r>
            <a:rPr lang="en-US" altLang="en-US" sz="1100" kern="1200" dirty="0" smtClean="0"/>
            <a:t>), </a:t>
          </a:r>
          <a:r>
            <a:rPr lang="ko-KR" altLang="en-US" sz="1100" kern="1200" dirty="0" err="1" smtClean="0"/>
            <a:t>국가명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지명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서명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관직명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건물</a:t>
          </a:r>
          <a:r>
            <a:rPr lang="en-US" altLang="en-US" sz="1100" kern="1200" dirty="0" smtClean="0"/>
            <a:t>, </a:t>
          </a:r>
          <a:r>
            <a:rPr lang="ko-KR" altLang="en-US" sz="1100" kern="1200" dirty="0" smtClean="0"/>
            <a:t>용어 등의 속성을 정리할 수 있는 시스템 구축</a:t>
          </a:r>
          <a:endParaRPr lang="ko-KR" altLang="en-US" sz="1100" kern="1200" dirty="0"/>
        </a:p>
      </dsp:txBody>
      <dsp:txXfrm>
        <a:off x="0" y="229537"/>
        <a:ext cx="9408070" cy="744975"/>
      </dsp:txXfrm>
    </dsp:sp>
    <dsp:sp modelId="{D3D47CD4-CA3A-4437-9A50-7EE442B46394}">
      <dsp:nvSpPr>
        <dsp:cNvPr id="0" name=""/>
        <dsp:cNvSpPr/>
      </dsp:nvSpPr>
      <dsp:spPr>
        <a:xfrm>
          <a:off x="470403" y="67177"/>
          <a:ext cx="6585649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수집된 어휘를 대상으로 속성을 분류</a:t>
          </a:r>
          <a:endParaRPr lang="ko-KR" altLang="en-US" sz="1100" kern="1200" dirty="0"/>
        </a:p>
      </dsp:txBody>
      <dsp:txXfrm>
        <a:off x="486255" y="83029"/>
        <a:ext cx="6553945" cy="293016"/>
      </dsp:txXfrm>
    </dsp:sp>
    <dsp:sp modelId="{D3ECDA62-7B14-40F3-9913-87B81655F570}">
      <dsp:nvSpPr>
        <dsp:cNvPr id="0" name=""/>
        <dsp:cNvSpPr/>
      </dsp:nvSpPr>
      <dsp:spPr>
        <a:xfrm>
          <a:off x="0" y="1196272"/>
          <a:ext cx="9408070" cy="1004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229108" rIns="730171" bIns="78232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인물을 중심으로 한 </a:t>
          </a:r>
          <a:r>
            <a:rPr lang="ko-KR" altLang="en-US" sz="1100" kern="1200" dirty="0" err="1" smtClean="0"/>
            <a:t>지식망일</a:t>
          </a:r>
          <a:r>
            <a:rPr lang="ko-KR" altLang="en-US" sz="1100" kern="1200" dirty="0" smtClean="0"/>
            <a:t> 경우 </a:t>
          </a:r>
          <a:r>
            <a:rPr lang="ko-KR" altLang="en-US" sz="1100" kern="1200" dirty="0" err="1" smtClean="0"/>
            <a:t>한명의</a:t>
          </a:r>
          <a:r>
            <a:rPr lang="ko-KR" altLang="en-US" sz="1100" kern="1200" dirty="0" smtClean="0"/>
            <a:t> 인물을 중심으로 인명과 자</a:t>
          </a:r>
          <a:r>
            <a:rPr lang="en-US" altLang="en-US" sz="1100" kern="1200" dirty="0" smtClean="0"/>
            <a:t>·</a:t>
          </a:r>
          <a:r>
            <a:rPr lang="ko-KR" altLang="en-US" sz="1100" kern="1200" dirty="0" smtClean="0"/>
            <a:t>호 등의 부가 정보 사이의 관계 정보를 정의할 수 있도록 함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100" kern="1200" dirty="0" smtClean="0"/>
            <a:t>수집된 어휘 중 상세 정보 및 관련 정보에 대한 정보원과의 연결 정보 구축</a:t>
          </a:r>
          <a:r>
            <a:rPr lang="en-US" altLang="ko-KR" sz="1100" kern="1200" dirty="0" smtClean="0"/>
            <a:t>-</a:t>
          </a:r>
          <a:r>
            <a:rPr lang="ko-KR" altLang="en-US" sz="1100" kern="1200" dirty="0" smtClean="0"/>
            <a:t>국내외 유관기관을 선택할 수 있도록 함</a:t>
          </a:r>
          <a:endParaRPr lang="ko-KR" altLang="en-US" sz="1100" kern="1200" dirty="0"/>
        </a:p>
      </dsp:txBody>
      <dsp:txXfrm>
        <a:off x="0" y="1196272"/>
        <a:ext cx="9408070" cy="1004850"/>
      </dsp:txXfrm>
    </dsp:sp>
    <dsp:sp modelId="{D00A5AFD-4B23-4EFA-A15A-B24687A9A170}">
      <dsp:nvSpPr>
        <dsp:cNvPr id="0" name=""/>
        <dsp:cNvSpPr/>
      </dsp:nvSpPr>
      <dsp:spPr>
        <a:xfrm>
          <a:off x="470403" y="1033912"/>
          <a:ext cx="6585649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어휘 간 관계를 정리한 지식 관계망의 구축</a:t>
          </a:r>
          <a:endParaRPr lang="ko-KR" altLang="en-US" sz="1100" kern="1200" dirty="0"/>
        </a:p>
      </dsp:txBody>
      <dsp:txXfrm>
        <a:off x="486255" y="1049764"/>
        <a:ext cx="6553945" cy="293016"/>
      </dsp:txXfrm>
    </dsp:sp>
    <dsp:sp modelId="{094EC5B3-764F-4B74-A6F8-A467AE7C4BEB}">
      <dsp:nvSpPr>
        <dsp:cNvPr id="0" name=""/>
        <dsp:cNvSpPr/>
      </dsp:nvSpPr>
      <dsp:spPr>
        <a:xfrm>
          <a:off x="0" y="2422882"/>
          <a:ext cx="9408070" cy="1004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229108" rIns="730171" bIns="78232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ko-KR" sz="1100" kern="1200" dirty="0" smtClean="0"/>
            <a:t> 텍스트 문서를 어절 단위로 분석하여 각 어절의 형태소를 분석함 </a:t>
          </a:r>
          <a:endParaRPr lang="en-US" altLang="ko-KR" sz="1100" kern="1200" dirty="0" smtClean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ko-KR" sz="1100" kern="1200" dirty="0" smtClean="0"/>
            <a:t> 말뭉치 분석은 기본 형태소 분석기 프로그램을 이용하며 오류 수정 및 가공 시</a:t>
          </a:r>
          <a:r>
            <a:rPr lang="en-US" altLang="ko-KR" sz="1100" kern="1200" dirty="0" smtClean="0"/>
            <a:t>, </a:t>
          </a:r>
          <a:r>
            <a:rPr lang="ko-KR" altLang="ko-KR" sz="1100" kern="1200" dirty="0" smtClean="0"/>
            <a:t>변경 정보를 별도 정 </a:t>
          </a:r>
          <a:r>
            <a:rPr lang="ko-KR" altLang="ko-KR" sz="1100" kern="1200" dirty="0" err="1" smtClean="0"/>
            <a:t>리하여</a:t>
          </a:r>
          <a:r>
            <a:rPr lang="ko-KR" altLang="ko-KR" sz="1100" kern="1200" dirty="0" smtClean="0"/>
            <a:t> 검증할 수 있도록 처리</a:t>
          </a:r>
          <a:endParaRPr lang="en-US" altLang="ko-KR" sz="1100" kern="1200" dirty="0" smtClean="0"/>
        </a:p>
      </dsp:txBody>
      <dsp:txXfrm>
        <a:off x="0" y="2422882"/>
        <a:ext cx="9408070" cy="1004850"/>
      </dsp:txXfrm>
    </dsp:sp>
    <dsp:sp modelId="{48CC3CE8-728A-456C-9EE9-E7B29C6A9E6D}">
      <dsp:nvSpPr>
        <dsp:cNvPr id="0" name=""/>
        <dsp:cNvSpPr/>
      </dsp:nvSpPr>
      <dsp:spPr>
        <a:xfrm>
          <a:off x="470403" y="2260522"/>
          <a:ext cx="6585649" cy="324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고전말뭉치</a:t>
          </a:r>
          <a:r>
            <a:rPr lang="en-US" altLang="en-US" sz="1100" kern="1200" dirty="0" smtClean="0"/>
            <a:t>(</a:t>
          </a:r>
          <a:r>
            <a:rPr lang="ko-KR" altLang="en-US" sz="1100" kern="1200" dirty="0" smtClean="0"/>
            <a:t>용례</a:t>
          </a:r>
          <a:r>
            <a:rPr lang="en-US" altLang="en-US" sz="1100" kern="1200" dirty="0" smtClean="0"/>
            <a:t>) </a:t>
          </a:r>
          <a:r>
            <a:rPr lang="ko-KR" altLang="en-US" sz="1100" kern="1200" dirty="0" smtClean="0"/>
            <a:t>수집 및 학습</a:t>
          </a:r>
          <a:endParaRPr lang="en-US" altLang="ko-KR" sz="1100" kern="1200" dirty="0" smtClean="0"/>
        </a:p>
      </dsp:txBody>
      <dsp:txXfrm>
        <a:off x="486255" y="2276374"/>
        <a:ext cx="6553945" cy="293016"/>
      </dsp:txXfrm>
    </dsp:sp>
    <dsp:sp modelId="{A1DF1E96-CECF-4181-A7AE-D9E098D8BD1A}">
      <dsp:nvSpPr>
        <dsp:cNvPr id="0" name=""/>
        <dsp:cNvSpPr/>
      </dsp:nvSpPr>
      <dsp:spPr>
        <a:xfrm>
          <a:off x="0" y="3649492"/>
          <a:ext cx="9408070" cy="5284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229108" rIns="730171" bIns="78232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ko-KR" sz="1100" kern="1200" dirty="0" smtClean="0"/>
            <a:t>한문 원문과 이를 번역한 번역문을 문장 단위로 정렬시킨 말뭉치를 구축함</a:t>
          </a:r>
          <a:endParaRPr lang="en-US" altLang="ko-KR" sz="1100" kern="1200" dirty="0" smtClean="0"/>
        </a:p>
      </dsp:txBody>
      <dsp:txXfrm>
        <a:off x="0" y="3649492"/>
        <a:ext cx="9408070" cy="528412"/>
      </dsp:txXfrm>
    </dsp:sp>
    <dsp:sp modelId="{E646B003-4CA2-48DB-9658-A0088D57D97C}">
      <dsp:nvSpPr>
        <dsp:cNvPr id="0" name=""/>
        <dsp:cNvSpPr/>
      </dsp:nvSpPr>
      <dsp:spPr>
        <a:xfrm>
          <a:off x="470403" y="3487132"/>
          <a:ext cx="6585649" cy="3247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한한 병렬 말뭉치 구축  </a:t>
          </a:r>
          <a:endParaRPr lang="en-US" altLang="ko-KR" sz="1100" kern="1200" dirty="0" smtClean="0"/>
        </a:p>
      </dsp:txBody>
      <dsp:txXfrm>
        <a:off x="486255" y="3502984"/>
        <a:ext cx="6553945" cy="293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EE6A-8F9C-4FBB-B9D9-BFC4C6D7B6E6}">
      <dsp:nvSpPr>
        <dsp:cNvPr id="0" name=""/>
        <dsp:cNvSpPr/>
      </dsp:nvSpPr>
      <dsp:spPr>
        <a:xfrm>
          <a:off x="0" y="261161"/>
          <a:ext cx="9408070" cy="146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333248" rIns="730171" bIns="113792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 구축된 어휘 </a:t>
          </a:r>
          <a:r>
            <a:rPr lang="en-US" altLang="en-US" sz="1600" kern="1200" dirty="0" smtClean="0"/>
            <a:t>DB </a:t>
          </a:r>
          <a:r>
            <a:rPr lang="ko-KR" altLang="en-US" sz="1600" kern="1200" dirty="0" smtClean="0"/>
            <a:t>및 한문 문장 분석기 모듈을 이용해 사용자가 입력한 한자 어휘에 대한 원문과 번역 문에 대한 정보를 제공해 주는 서비스 시스템의 운영 관리</a:t>
          </a:r>
          <a:endParaRPr lang="ko-KR" altLang="en-US" sz="1600" kern="1200" dirty="0"/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err="1" smtClean="0"/>
            <a:t>모바일</a:t>
          </a:r>
          <a:r>
            <a:rPr lang="ko-KR" altLang="en-US" sz="1600" kern="1200" dirty="0" smtClean="0"/>
            <a:t> 페이지로 개발된 서비스 시스템을 운영 관리</a:t>
          </a:r>
          <a:endParaRPr lang="ko-KR" altLang="en-US" sz="1600" kern="1200" dirty="0"/>
        </a:p>
      </dsp:txBody>
      <dsp:txXfrm>
        <a:off x="0" y="261161"/>
        <a:ext cx="9408070" cy="1461600"/>
      </dsp:txXfrm>
    </dsp:sp>
    <dsp:sp modelId="{D3D47CD4-CA3A-4437-9A50-7EE442B46394}">
      <dsp:nvSpPr>
        <dsp:cNvPr id="0" name=""/>
        <dsp:cNvSpPr/>
      </dsp:nvSpPr>
      <dsp:spPr>
        <a:xfrm>
          <a:off x="470403" y="25001"/>
          <a:ext cx="658564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고전 어휘 번역 용례 서비스 시스템 운영 관리 </a:t>
          </a:r>
          <a:endParaRPr lang="ko-KR" altLang="en-US" sz="1600" kern="1200" dirty="0"/>
        </a:p>
      </dsp:txBody>
      <dsp:txXfrm>
        <a:off x="493460" y="48058"/>
        <a:ext cx="6539535" cy="426206"/>
      </dsp:txXfrm>
    </dsp:sp>
    <dsp:sp modelId="{D3ECDA62-7B14-40F3-9913-87B81655F570}">
      <dsp:nvSpPr>
        <dsp:cNvPr id="0" name=""/>
        <dsp:cNvSpPr/>
      </dsp:nvSpPr>
      <dsp:spPr>
        <a:xfrm>
          <a:off x="0" y="2045321"/>
          <a:ext cx="9408070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333248" rIns="730171" bIns="113792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한자</a:t>
          </a:r>
          <a:r>
            <a:rPr lang="en-US" altLang="en-US" sz="1600" kern="1200" dirty="0" smtClean="0"/>
            <a:t>·</a:t>
          </a:r>
          <a:r>
            <a:rPr lang="ko-KR" altLang="en-US" sz="1600" kern="1200" dirty="0" smtClean="0"/>
            <a:t>자동변환 사이트의 </a:t>
          </a:r>
          <a:r>
            <a:rPr lang="ko-KR" altLang="en-US" sz="1600" kern="1200" dirty="0" err="1" smtClean="0"/>
            <a:t>입력창에</a:t>
          </a:r>
          <a:r>
            <a:rPr lang="ko-KR" altLang="en-US" sz="1600" kern="1200" dirty="0" smtClean="0"/>
            <a:t> 입력하면</a:t>
          </a:r>
          <a:r>
            <a:rPr lang="en-US" altLang="en-US" sz="1600" kern="1200" dirty="0" smtClean="0"/>
            <a:t>, </a:t>
          </a:r>
          <a:r>
            <a:rPr lang="ko-KR" altLang="en-US" sz="1600" kern="1200" dirty="0" smtClean="0"/>
            <a:t>해당 페이지의 한글 어휘를 한자로 자동 변환하여 출력해 줌 </a:t>
          </a:r>
          <a:endParaRPr lang="ko-KR" altLang="en-US" sz="1600" kern="1200" dirty="0"/>
        </a:p>
      </dsp:txBody>
      <dsp:txXfrm>
        <a:off x="0" y="2045321"/>
        <a:ext cx="9408070" cy="1083600"/>
      </dsp:txXfrm>
    </dsp:sp>
    <dsp:sp modelId="{D00A5AFD-4B23-4EFA-A15A-B24687A9A170}">
      <dsp:nvSpPr>
        <dsp:cNvPr id="0" name=""/>
        <dsp:cNvSpPr/>
      </dsp:nvSpPr>
      <dsp:spPr>
        <a:xfrm>
          <a:off x="470403" y="1809161"/>
          <a:ext cx="6585649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한글</a:t>
          </a:r>
          <a:r>
            <a:rPr lang="en-US" altLang="en-US" sz="1600" kern="1200" dirty="0" smtClean="0"/>
            <a:t>·</a:t>
          </a:r>
          <a:r>
            <a:rPr lang="ko-KR" altLang="en-US" sz="1600" kern="1200" dirty="0" smtClean="0"/>
            <a:t>한자자동변환 서비스 시스템 기능 개선 방안 제시</a:t>
          </a:r>
          <a:endParaRPr lang="ko-KR" altLang="en-US" sz="1600" kern="1200" dirty="0"/>
        </a:p>
      </dsp:txBody>
      <dsp:txXfrm>
        <a:off x="493460" y="1832218"/>
        <a:ext cx="6539535" cy="426206"/>
      </dsp:txXfrm>
    </dsp:sp>
    <dsp:sp modelId="{1A0668E1-8998-4D70-99F3-9AFA9310E3C8}">
      <dsp:nvSpPr>
        <dsp:cNvPr id="0" name=""/>
        <dsp:cNvSpPr/>
      </dsp:nvSpPr>
      <dsp:spPr>
        <a:xfrm>
          <a:off x="0" y="3451481"/>
          <a:ext cx="9408070" cy="768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171" tIns="333248" rIns="730171" bIns="113792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1600" kern="1200" dirty="0" smtClean="0"/>
            <a:t>DB</a:t>
          </a:r>
          <a:r>
            <a:rPr lang="ko-KR" altLang="en-US" sz="1600" kern="1200" dirty="0" smtClean="0"/>
            <a:t>에 수록된 사전 어휘정보를 검색 및 열람할 수 있는 서비스 시스템의 운영 관리</a:t>
          </a:r>
          <a:endParaRPr lang="ko-KR" altLang="en-US" sz="1600" kern="1200" dirty="0"/>
        </a:p>
      </dsp:txBody>
      <dsp:txXfrm>
        <a:off x="0" y="3451481"/>
        <a:ext cx="9408070" cy="768599"/>
      </dsp:txXfrm>
    </dsp:sp>
    <dsp:sp modelId="{3B943809-37FB-47BB-8178-A573860FD75A}">
      <dsp:nvSpPr>
        <dsp:cNvPr id="0" name=""/>
        <dsp:cNvSpPr/>
      </dsp:nvSpPr>
      <dsp:spPr>
        <a:xfrm>
          <a:off x="470403" y="3215321"/>
          <a:ext cx="6585649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2" tIns="0" rIns="248922" bIns="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관리 시스템의 개발</a:t>
          </a:r>
          <a:endParaRPr lang="ko-KR" altLang="en-US" sz="1600" kern="1200" dirty="0"/>
        </a:p>
      </dsp:txBody>
      <dsp:txXfrm>
        <a:off x="493460" y="3238378"/>
        <a:ext cx="6539535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13BBDB48-6998-4F92-8516-23AFA2E30464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D0507CC2-8FBC-4EDF-86D5-224820C9A9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35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12916-3F80-492B-97AB-83EC58D5E1D2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676E-A165-4962-A520-7A15E23DA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5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888378391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25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5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072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84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60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00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77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85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12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730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635834940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7018E-42CF-4756-94B7-872FF1A4413D}" type="datetime1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896A-AA9E-44D6-B508-E9AD02D499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8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982098658"/>
              </p:ext>
            </p:extLst>
          </p:nvPr>
        </p:nvGraphicFramePr>
        <p:xfrm>
          <a:off x="0" y="-1984"/>
          <a:ext cx="12192000" cy="686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984"/>
                        <a:ext cx="12192000" cy="6860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1399" y="246027"/>
            <a:ext cx="8288867" cy="9015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smtClean="0"/>
              <a:t>/ 26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3"/>
          </p:nvPr>
        </p:nvSpPr>
        <p:spPr>
          <a:xfrm>
            <a:off x="4038600" y="1397688"/>
            <a:ext cx="5366169" cy="4218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6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1002" y="4502"/>
            <a:ext cx="10364598" cy="90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040235"/>
            <a:ext cx="10515600" cy="513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27EE7-DBCF-4308-9967-1BF2BF617EF8}" type="datetimeFigureOut">
              <a:rPr lang="ko-KR" altLang="en-US" smtClean="0"/>
              <a:pPr/>
              <a:t>2018-08-28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dirty="0"/>
              <a:t>/ 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625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02181" y="3388997"/>
            <a:ext cx="6819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1886105"/>
            <a:ext cx="5922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spc="300" dirty="0" err="1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고전번역원</a:t>
            </a:r>
            <a:r>
              <a:rPr lang="ko-KR" altLang="en-US" sz="4000" spc="300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웹사이트</a:t>
            </a:r>
            <a:endParaRPr lang="en-US" altLang="ko-KR" sz="4000" spc="3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r"/>
            <a:r>
              <a:rPr lang="ko-KR" altLang="en-US" sz="4000" spc="300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제안서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868" y="6056657"/>
            <a:ext cx="3305160" cy="3451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5296" y="1609344"/>
            <a:ext cx="490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/>
                </a:solidFill>
              </a:rPr>
              <a:t>㈜</a:t>
            </a:r>
            <a:r>
              <a:rPr lang="ko-KR" altLang="en-US" sz="3600" b="1" dirty="0" err="1" smtClean="0">
                <a:solidFill>
                  <a:schemeClr val="bg1"/>
                </a:solidFill>
              </a:rPr>
              <a:t>성진시스템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99735" y="1892569"/>
            <a:ext cx="1745532" cy="901510"/>
          </a:xfrm>
        </p:spPr>
        <p:txBody>
          <a:bodyPr>
            <a:normAutofit/>
          </a:bodyPr>
          <a:lstStyle/>
          <a:p>
            <a:r>
              <a:rPr lang="ko-KR" altLang="en-US" b="1" spc="300" dirty="0" smtClean="0">
                <a:latin typeface="맑은 고딕" pitchFamily="50" charset="-127"/>
              </a:rPr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3"/>
          </p:nvPr>
        </p:nvSpPr>
        <p:spPr>
          <a:xfrm>
            <a:off x="5149431" y="656596"/>
            <a:ext cx="5366169" cy="604229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제안의 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제안의 배경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기대효과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프로젝트 구축전략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환경분석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컨텐츠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구현방안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프로젝트 수행전략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보고 및 검토계획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수행조직 및 업무분장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추진 일정 계획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향후지원부문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유지보수방안 및 협조계획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교육계획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진행일정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29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위쪽 화살표 12"/>
          <p:cNvSpPr/>
          <p:nvPr/>
        </p:nvSpPr>
        <p:spPr>
          <a:xfrm>
            <a:off x="1977170" y="3585093"/>
            <a:ext cx="8237657" cy="1361529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smtClean="0"/>
              <a:t>역량 강화</a:t>
            </a:r>
            <a:endParaRPr lang="en-US" altLang="ko-KR" sz="1200" dirty="0" smtClean="0"/>
          </a:p>
          <a:p>
            <a:pPr algn="ctr"/>
            <a:endParaRPr lang="en-US" altLang="ko-KR" sz="1200" dirty="0"/>
          </a:p>
          <a:p>
            <a:pPr algn="ctr"/>
            <a:endParaRPr lang="en-US" altLang="ko-KR" sz="1200" dirty="0" smtClean="0"/>
          </a:p>
          <a:p>
            <a:pPr algn="ctr"/>
            <a:endParaRPr lang="ko-KR" altLang="en-US" sz="1200" dirty="0" smtClean="0"/>
          </a:p>
        </p:txBody>
      </p:sp>
      <p:grpSp>
        <p:nvGrpSpPr>
          <p:cNvPr id="11" name="그룹 10"/>
          <p:cNvGrpSpPr/>
          <p:nvPr/>
        </p:nvGrpSpPr>
        <p:grpSpPr>
          <a:xfrm>
            <a:off x="480741" y="1368240"/>
            <a:ext cx="1718740" cy="369332"/>
            <a:chOff x="285720" y="2147208"/>
            <a:chExt cx="1718740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718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 smtClean="0"/>
                <a:t>제안의 배경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제안의 개요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경영목표 </a:t>
            </a:r>
            <a:r>
              <a:rPr lang="ko-KR" altLang="en-US" sz="1200" dirty="0"/>
              <a:t>실현을 위한 </a:t>
            </a:r>
            <a:r>
              <a:rPr lang="ko-KR" altLang="en-US" sz="1200" dirty="0" err="1" smtClean="0"/>
              <a:t>고전번역원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구축의 필요성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304463" y="2184291"/>
            <a:ext cx="9583073" cy="3411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수집된 </a:t>
            </a:r>
            <a:r>
              <a:rPr lang="ko-KR" altLang="en-US" sz="1100" dirty="0"/>
              <a:t>어휘 자원을 효율적으로 활용할 수 있도록 어휘 간 관계 정보를 연결한 지식 관계망을 구축 하여 검색 및 동양 고전 번역에 </a:t>
            </a:r>
            <a:r>
              <a:rPr lang="ko-KR" altLang="en-US" sz="1100" dirty="0" smtClean="0"/>
              <a:t>활용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304463" y="2510981"/>
            <a:ext cx="9583073" cy="3411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/>
              <a:t>어휘 자원을 식별할 수 있도록 간단한 설명문과 </a:t>
            </a:r>
            <a:r>
              <a:rPr lang="en-US" altLang="ko-KR" sz="1100" dirty="0"/>
              <a:t>ID</a:t>
            </a:r>
            <a:r>
              <a:rPr lang="ko-KR" altLang="en-US" sz="1100" dirty="0"/>
              <a:t>를 부착한 어휘 사전을 편찬</a:t>
            </a:r>
            <a:endParaRPr lang="ko-KR" altLang="en-US" sz="1100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1304463" y="2837671"/>
            <a:ext cx="9583073" cy="3411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/>
              <a:t>번역 자원을 수집하여 원문과 번역문을 구절 단위로 쌍을 만들어 저장하는 번역 용례 </a:t>
            </a:r>
            <a:r>
              <a:rPr lang="en-US" altLang="ko-KR" sz="1100" dirty="0"/>
              <a:t>DB</a:t>
            </a:r>
            <a:r>
              <a:rPr lang="ko-KR" altLang="en-US" sz="1100" dirty="0"/>
              <a:t>를 </a:t>
            </a:r>
            <a:r>
              <a:rPr lang="ko-KR" altLang="en-US" sz="1100" dirty="0" err="1"/>
              <a:t>구축하</a:t>
            </a:r>
            <a:r>
              <a:rPr lang="ko-KR" altLang="en-US" sz="1100" dirty="0"/>
              <a:t> 여 번역 자원을 재활용할 수 있는 토대 마련 </a:t>
            </a:r>
            <a:endParaRPr lang="ko-KR" altLang="en-US" sz="1100" dirty="0" smtClean="0"/>
          </a:p>
        </p:txBody>
      </p:sp>
      <p:sp>
        <p:nvSpPr>
          <p:cNvPr id="18" name="직사각형 17"/>
          <p:cNvSpPr/>
          <p:nvPr/>
        </p:nvSpPr>
        <p:spPr>
          <a:xfrm>
            <a:off x="1304463" y="3164361"/>
            <a:ext cx="9583073" cy="3411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/>
              <a:t>이전의 번역된 문장과 현재 번역할 문장을 비교하여 일치 또는 유사한 결과를 찾아 번역 결과를 재 활용할 수 있는 번역 지원 시스템을 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개발하여 </a:t>
            </a:r>
            <a:r>
              <a:rPr lang="ko-KR" altLang="en-US" sz="1100" dirty="0"/>
              <a:t>번역 경쟁력을 강화함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480741" y="4547827"/>
            <a:ext cx="2377952" cy="3222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브랜드의 강화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80741" y="4942589"/>
            <a:ext cx="2377952" cy="10795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귀사의 이미지에 부합되는 웹 </a:t>
            </a:r>
            <a:r>
              <a:rPr lang="ko-KR" altLang="en-US" sz="1200" dirty="0" err="1" smtClean="0"/>
              <a:t>아이덴티티</a:t>
            </a:r>
            <a:r>
              <a:rPr lang="ko-KR" altLang="en-US" sz="1200" dirty="0" smtClean="0"/>
              <a:t> 구축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417295" y="4547827"/>
            <a:ext cx="2377952" cy="3222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Visual Quality </a:t>
            </a:r>
            <a:r>
              <a:rPr lang="ko-KR" altLang="en-US" sz="1200" dirty="0" smtClean="0"/>
              <a:t>차별화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7295" y="4942589"/>
            <a:ext cx="2377952" cy="10795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완성도 높은 </a:t>
            </a:r>
            <a:r>
              <a:rPr lang="ko-KR" altLang="en-US" sz="1200" dirty="0" err="1" smtClean="0"/>
              <a:t>고전번역원</a:t>
            </a:r>
            <a:r>
              <a:rPr lang="ko-KR" altLang="en-US" sz="1200" dirty="0" smtClean="0"/>
              <a:t> 사이트로의 브랜드 이미지 제고에 기여할 수 있는 </a:t>
            </a:r>
            <a:r>
              <a:rPr lang="en-US" altLang="ko-KR" sz="1200" dirty="0" smtClean="0"/>
              <a:t>Quality</a:t>
            </a:r>
            <a:r>
              <a:rPr lang="ko-KR" altLang="en-US" sz="1200" dirty="0" smtClean="0"/>
              <a:t>높은 차별화된 디자인과 체계적이고 합리적인 사이트 설계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353849" y="4547827"/>
            <a:ext cx="2377952" cy="3222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IT </a:t>
            </a:r>
            <a:r>
              <a:rPr lang="ko-KR" altLang="en-US" sz="1200" dirty="0" err="1" smtClean="0"/>
              <a:t>컨텐츠의</a:t>
            </a:r>
            <a:r>
              <a:rPr lang="ko-KR" altLang="en-US" sz="1200" dirty="0" smtClean="0"/>
              <a:t> 첨단화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353849" y="4942589"/>
            <a:ext cx="2377952" cy="10795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타 경쟁 사이트들과의 차별성으로 경쟁력 확보에 기여하고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새로운 비즈니스 전략에 의한 아이템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컨텐츠를</a:t>
            </a:r>
            <a:r>
              <a:rPr lang="ko-KR" altLang="en-US" sz="1200" dirty="0" smtClean="0"/>
              <a:t> 삽입하여 구축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9290403" y="4547827"/>
            <a:ext cx="2377952" cy="3222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최적의 사이트 운영시스템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9290403" y="4942589"/>
            <a:ext cx="2377952" cy="10795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효율적인 웹사이트 운영시스템 제공으로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회원 및 사이트 관리를 위한 최적의 통합 관리자 모드 구축</a:t>
            </a:r>
          </a:p>
        </p:txBody>
      </p:sp>
    </p:spTree>
    <p:extLst>
      <p:ext uri="{BB962C8B-B14F-4D97-AF65-F5344CB8AC3E}">
        <p14:creationId xmlns:p14="http://schemas.microsoft.com/office/powerpoint/2010/main" val="26015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406154" cy="369332"/>
            <a:chOff x="285720" y="2147208"/>
            <a:chExt cx="1406154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406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2) </a:t>
              </a:r>
              <a:r>
                <a:rPr lang="ko-KR" altLang="en-US" b="1" dirty="0" smtClean="0"/>
                <a:t>기대효과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제안의 개요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성공적인 수행을 통하여 </a:t>
            </a:r>
            <a:r>
              <a:rPr lang="ko-KR" altLang="en-US" sz="1200" dirty="0" err="1" smtClean="0"/>
              <a:t>고전번역원에</a:t>
            </a:r>
            <a:r>
              <a:rPr lang="ko-KR" altLang="en-US" sz="1200" dirty="0" smtClean="0"/>
              <a:t> 대한 폭넓고 </a:t>
            </a:r>
            <a:r>
              <a:rPr lang="ko-KR" altLang="en-US" sz="1200" dirty="0"/>
              <a:t>신속한 정보의 제공</a:t>
            </a:r>
            <a:r>
              <a:rPr lang="en-US" altLang="ko-KR" sz="1200" dirty="0"/>
              <a:t>, </a:t>
            </a:r>
            <a:r>
              <a:rPr lang="ko-KR" altLang="en-US" sz="1200" dirty="0"/>
              <a:t>시간적</a:t>
            </a:r>
            <a:r>
              <a:rPr lang="en-US" altLang="ko-KR" sz="1200" dirty="0"/>
              <a:t>·</a:t>
            </a:r>
            <a:r>
              <a:rPr lang="ko-KR" altLang="en-US" sz="1200" dirty="0"/>
              <a:t>공간적 제약을 넘어 온라인으로 고객관리가 가능하여 업무처리의 효율성을 기하며</a:t>
            </a:r>
            <a:r>
              <a:rPr lang="en-US" altLang="ko-KR" sz="1200" dirty="0"/>
              <a:t>, </a:t>
            </a:r>
            <a:r>
              <a:rPr lang="ko-KR" altLang="en-US" sz="1200" dirty="0"/>
              <a:t>디자인포인트는 본 사업의 성공적인 수행을 통하여 최대의 효과를 이끌어 낼 수 있도록 최선을 다하고자 한다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graphicFrame>
        <p:nvGraphicFramePr>
          <p:cNvPr id="4" name="다이어그램 3"/>
          <p:cNvGraphicFramePr/>
          <p:nvPr>
            <p:extLst/>
          </p:nvPr>
        </p:nvGraphicFramePr>
        <p:xfrm>
          <a:off x="1224571" y="1608138"/>
          <a:ext cx="8986902" cy="31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직사각형 5"/>
          <p:cNvSpPr/>
          <p:nvPr/>
        </p:nvSpPr>
        <p:spPr>
          <a:xfrm>
            <a:off x="1202007" y="4088617"/>
            <a:ext cx="2300099" cy="32628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추진내용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202007" y="4414900"/>
            <a:ext cx="3867066" cy="2143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320204" y="4547831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 smtClean="0"/>
              <a:t>고전번역원</a:t>
            </a:r>
            <a:r>
              <a:rPr lang="ko-KR" altLang="en-US" sz="1200" dirty="0" smtClean="0"/>
              <a:t> 웹사이트 구축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1320203" y="5030467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고전 내용에 대한 커뮤니티 구축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320204" y="5513103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시스템 구축</a:t>
            </a: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320203" y="5995739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효율적인 관리 기능 구현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41283" y="4088617"/>
            <a:ext cx="2300099" cy="32628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기대효과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041283" y="4414900"/>
            <a:ext cx="3867066" cy="2143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7159480" y="4547831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 smtClean="0"/>
              <a:t>고전번역원</a:t>
            </a:r>
            <a:r>
              <a:rPr lang="ko-KR" altLang="en-US" sz="1200" dirty="0" smtClean="0"/>
              <a:t> 구축을 통한 어휘의 원문과 번역문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서비스를 제시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159479" y="5030467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해당 자료의 검색 </a:t>
            </a:r>
            <a:r>
              <a:rPr lang="en-US" altLang="ko-KR" sz="1200" dirty="0" smtClean="0"/>
              <a:t>API</a:t>
            </a:r>
            <a:r>
              <a:rPr lang="ko-KR" altLang="en-US" sz="1200" dirty="0" smtClean="0"/>
              <a:t>를 연계 활용토록 개발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159480" y="5513103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/>
              <a:t> 선정된 어휘에 따르는 다양한 </a:t>
            </a:r>
            <a:r>
              <a:rPr lang="ko-KR" altLang="en-US" sz="1200" dirty="0" smtClean="0"/>
              <a:t>번역된 </a:t>
            </a:r>
            <a:r>
              <a:rPr lang="ko-KR" altLang="en-US" sz="1200" dirty="0" err="1" smtClean="0"/>
              <a:t>자료의활용</a:t>
            </a:r>
            <a:r>
              <a:rPr lang="ko-KR" altLang="en-US" sz="1200" dirty="0" smtClean="0"/>
              <a:t> 과 번역문은 </a:t>
            </a:r>
            <a:r>
              <a:rPr lang="en-US" altLang="ko-KR" sz="1200" dirty="0"/>
              <a:t>ID</a:t>
            </a:r>
            <a:r>
              <a:rPr lang="ko-KR" altLang="en-US" sz="1200" dirty="0"/>
              <a:t>를 통해 </a:t>
            </a:r>
            <a:r>
              <a:rPr lang="ko-KR" altLang="en-US" sz="1200" dirty="0" smtClean="0"/>
              <a:t>다양한 연계 기능</a:t>
            </a:r>
            <a:endParaRPr lang="ko-KR" altLang="en-US" sz="1200" dirty="0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7159479" y="5995739"/>
            <a:ext cx="3623995" cy="4189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/>
              <a:t>각 서비스 분야별 관리자 권한을 통한 분야별 전문 컨텐츠 제공 및 유지관리가 가능</a:t>
            </a:r>
          </a:p>
        </p:txBody>
      </p:sp>
    </p:spTree>
    <p:extLst>
      <p:ext uri="{BB962C8B-B14F-4D97-AF65-F5344CB8AC3E}">
        <p14:creationId xmlns:p14="http://schemas.microsoft.com/office/powerpoint/2010/main" val="13696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406154" cy="369332"/>
            <a:chOff x="285720" y="2147208"/>
            <a:chExt cx="1406154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406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 smtClean="0"/>
                <a:t>환경분석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프로젝트 추진전략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err="1"/>
              <a:t>웹동향</a:t>
            </a:r>
            <a:r>
              <a:rPr lang="ko-KR" altLang="en-US" sz="1200" dirty="0"/>
              <a:t> 분석 </a:t>
            </a:r>
            <a:r>
              <a:rPr lang="en-US" altLang="ko-KR" sz="1200" dirty="0"/>
              <a:t>: </a:t>
            </a:r>
            <a:r>
              <a:rPr lang="ko-KR" altLang="en-US" sz="1200" dirty="0"/>
              <a:t>네트워크 마케팅 중심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090967" y="2336352"/>
            <a:ext cx="1691841" cy="8821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온라인 </a:t>
            </a:r>
            <a:r>
              <a:rPr lang="ko-KR" altLang="en-US" sz="1200" dirty="0" err="1" smtClean="0"/>
              <a:t>대고객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서비스 강화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250079" y="2336352"/>
            <a:ext cx="1691841" cy="8821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온라인 커뮤니케이션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강화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409191" y="2336351"/>
            <a:ext cx="1691841" cy="8821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브랜드 이미지 강화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3351457" y="3319232"/>
            <a:ext cx="5353470" cy="3585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벤치마킹을 통한 </a:t>
            </a:r>
            <a:r>
              <a:rPr lang="ko-KR" altLang="en-US" sz="1200" dirty="0" err="1" smtClean="0"/>
              <a:t>고전번역원의</a:t>
            </a:r>
            <a:r>
              <a:rPr lang="ko-KR" altLang="en-US" sz="1200" dirty="0" smtClean="0"/>
              <a:t> 웹 전략방안 모색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877064" y="4349069"/>
          <a:ext cx="10437870" cy="22209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9290"/>
                <a:gridCol w="3479290"/>
                <a:gridCol w="347929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Contents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Community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HCI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185007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/>
                        <a:t>수집된 어휘 자원을 효율적으로 활용할 수 있도록 어휘 간 관계 정보를 연결한 지식 관계망을 구축 하여 검색 및 동양 고전 번역에 활용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/>
                        <a:t>웹사이트의 긍정적 이미지를 전달 할 수 있도록 </a:t>
                      </a:r>
                      <a:r>
                        <a:rPr lang="ko-KR" altLang="en-US" sz="1400" dirty="0" err="1" smtClean="0"/>
                        <a:t>대고객</a:t>
                      </a:r>
                      <a:r>
                        <a:rPr lang="ko-KR" altLang="en-US" sz="1400" dirty="0" smtClean="0"/>
                        <a:t> 지원 서비스의 강화가 필요</a:t>
                      </a:r>
                      <a:endParaRPr lang="en-US" altLang="ko-KR" sz="1400" dirty="0" smtClean="0"/>
                    </a:p>
                    <a:p>
                      <a:pPr algn="l" latinLnBrk="1"/>
                      <a:endParaRPr lang="en-US" altLang="ko-KR" sz="1400" dirty="0" smtClean="0"/>
                    </a:p>
                    <a:p>
                      <a:pPr algn="l" latinLnBrk="1"/>
                      <a:r>
                        <a:rPr lang="ko-KR" altLang="en-US" sz="1400" dirty="0" smtClean="0"/>
                        <a:t>고객 커뮤니케이션 채널의 다양화와 질적 향상을 통하여 고객들의 만족도 </a:t>
                      </a:r>
                      <a:r>
                        <a:rPr lang="ko-KR" altLang="en-US" sz="1400" dirty="0" err="1" smtClean="0"/>
                        <a:t>를</a:t>
                      </a:r>
                      <a:r>
                        <a:rPr lang="ko-KR" altLang="en-US" sz="1400" dirty="0" smtClean="0"/>
                        <a:t> 배가시킬 수 있는 서비스를 강화 한다</a:t>
                      </a:r>
                      <a:r>
                        <a:rPr lang="en-US" altLang="ko-KR" sz="1400" dirty="0" smtClean="0"/>
                        <a:t>.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HCI (Human Computer Interface) </a:t>
                      </a:r>
                      <a:r>
                        <a:rPr lang="ko-KR" altLang="en-US" sz="1400" dirty="0" smtClean="0"/>
                        <a:t>기반의 인터페이스 및 디자인 </a:t>
                      </a:r>
                      <a:r>
                        <a:rPr lang="en-US" altLang="ko-KR" sz="1400" dirty="0" smtClean="0"/>
                        <a:t>planning</a:t>
                      </a:r>
                      <a:r>
                        <a:rPr lang="ko-KR" altLang="en-US" sz="1400" dirty="0" smtClean="0"/>
                        <a:t>을 통하여 고전번역원만의 인지도와 브랜드 이미지를 높일 수 있도록 한다</a:t>
                      </a:r>
                      <a:r>
                        <a:rPr lang="en-US" altLang="ko-KR" sz="1400" dirty="0" smtClean="0"/>
                        <a:t>.</a:t>
                      </a:r>
                    </a:p>
                    <a:p>
                      <a:pPr algn="l" latinLnBrk="1"/>
                      <a:endParaRPr lang="en-US" altLang="ko-KR" sz="1400" dirty="0" smtClean="0"/>
                    </a:p>
                    <a:p>
                      <a:pPr algn="l" latinLnBrk="1"/>
                      <a:r>
                        <a:rPr lang="ko-KR" altLang="en-US" sz="1400" dirty="0" smtClean="0"/>
                        <a:t>고객입장에서 설계된 </a:t>
                      </a:r>
                      <a:r>
                        <a:rPr lang="en-US" altLang="ko-KR" sz="1400" dirty="0" smtClean="0"/>
                        <a:t>HTS(Home Trading System)</a:t>
                      </a:r>
                      <a:r>
                        <a:rPr lang="ko-KR" altLang="en-US" sz="1400" dirty="0" smtClean="0"/>
                        <a:t>를 제공한다</a:t>
                      </a:r>
                      <a:r>
                        <a:rPr lang="en-US" altLang="ko-KR" sz="1400" dirty="0" smtClean="0"/>
                        <a:t>.</a:t>
                      </a:r>
                    </a:p>
                    <a:p>
                      <a:pPr algn="l" latinLnBrk="1"/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아래쪽 화살표 6"/>
          <p:cNvSpPr/>
          <p:nvPr/>
        </p:nvSpPr>
        <p:spPr>
          <a:xfrm>
            <a:off x="5217854" y="3778446"/>
            <a:ext cx="1756292" cy="483383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18790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2180405" cy="369332"/>
            <a:chOff x="285720" y="2147208"/>
            <a:chExt cx="2180405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1804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2</a:t>
              </a:r>
              <a:r>
                <a:rPr lang="en-US" altLang="ko-KR" b="1" dirty="0" smtClean="0"/>
                <a:t>) </a:t>
              </a:r>
              <a:r>
                <a:rPr lang="ko-KR" altLang="en-US" b="1" dirty="0" err="1" smtClean="0"/>
                <a:t>컨텐츠</a:t>
              </a:r>
              <a:r>
                <a:rPr lang="ko-KR" altLang="en-US" b="1" dirty="0" smtClean="0"/>
                <a:t> 구현방안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프로젝트 추진전략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고전어휘 </a:t>
            </a:r>
            <a:r>
              <a:rPr lang="en-US" altLang="ko-KR" sz="1200" dirty="0" smtClean="0"/>
              <a:t>DB</a:t>
            </a:r>
            <a:r>
              <a:rPr lang="ko-KR" altLang="en-US" sz="1200" dirty="0" smtClean="0"/>
              <a:t>구축</a:t>
            </a:r>
            <a:endParaRPr lang="ko-KR" altLang="en-US" sz="1200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39668964"/>
              </p:ext>
            </p:extLst>
          </p:nvPr>
        </p:nvGraphicFramePr>
        <p:xfrm>
          <a:off x="1250530" y="2138972"/>
          <a:ext cx="9408070" cy="424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6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2180405" cy="369332"/>
            <a:chOff x="285720" y="2147208"/>
            <a:chExt cx="2180405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1804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2</a:t>
              </a:r>
              <a:r>
                <a:rPr lang="en-US" altLang="ko-KR" b="1" dirty="0" smtClean="0"/>
                <a:t>) </a:t>
              </a:r>
              <a:r>
                <a:rPr lang="ko-KR" altLang="en-US" b="1" dirty="0" err="1" smtClean="0"/>
                <a:t>컨텐츠</a:t>
              </a:r>
              <a:r>
                <a:rPr lang="ko-KR" altLang="en-US" b="1" dirty="0" smtClean="0"/>
                <a:t> 구현방안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프로젝트 추진전략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운영 관리 대상 업무</a:t>
            </a: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417390332"/>
              </p:ext>
            </p:extLst>
          </p:nvPr>
        </p:nvGraphicFramePr>
        <p:xfrm>
          <a:off x="1250530" y="2138972"/>
          <a:ext cx="9408070" cy="424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4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796571" y="1268881"/>
            <a:ext cx="5740176" cy="54018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8" name="직사각형 7"/>
          <p:cNvSpPr/>
          <p:nvPr/>
        </p:nvSpPr>
        <p:spPr>
          <a:xfrm>
            <a:off x="5856995" y="1552906"/>
            <a:ext cx="2743200" cy="505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grpSp>
        <p:nvGrpSpPr>
          <p:cNvPr id="11" name="그룹 10"/>
          <p:cNvGrpSpPr/>
          <p:nvPr/>
        </p:nvGrpSpPr>
        <p:grpSpPr>
          <a:xfrm>
            <a:off x="480741" y="1368240"/>
            <a:ext cx="2343911" cy="369332"/>
            <a:chOff x="285720" y="2147208"/>
            <a:chExt cx="2343911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343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/>
                <a:t>보고 및 검토계획 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프로젝트 수행전략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업무보고</a:t>
            </a:r>
            <a:endParaRPr lang="ko-KR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480741" y="2279958"/>
            <a:ext cx="4917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/>
              <a:t>해당 프로젝트의 원활하고 안정적인 수행을 위해 </a:t>
            </a:r>
            <a:r>
              <a:rPr lang="ko-KR" altLang="en-US" sz="1200" dirty="0" smtClean="0"/>
              <a:t>프로젝트 </a:t>
            </a:r>
            <a:r>
              <a:rPr lang="ko-KR" altLang="en-US" sz="1200" dirty="0" err="1" smtClean="0"/>
              <a:t>추진팀은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정기</a:t>
            </a:r>
            <a:r>
              <a:rPr lang="en-US" altLang="ko-KR" sz="1200" dirty="0"/>
              <a:t>/</a:t>
            </a:r>
            <a:r>
              <a:rPr lang="ko-KR" altLang="en-US" sz="1200" dirty="0"/>
              <a:t>부정기 보고를 실시하고</a:t>
            </a:r>
            <a:r>
              <a:rPr lang="en-US" altLang="ko-KR" sz="1200" dirty="0"/>
              <a:t>, </a:t>
            </a:r>
            <a:r>
              <a:rPr lang="ko-KR" altLang="en-US" sz="1200" dirty="0"/>
              <a:t>이를 반드시 </a:t>
            </a:r>
            <a:r>
              <a:rPr lang="ko-KR" altLang="en-US" sz="1200" dirty="0" err="1" smtClean="0"/>
              <a:t>검토자에게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확인 받는다</a:t>
            </a:r>
            <a:r>
              <a:rPr lang="en-US" altLang="ko-KR" sz="1200" dirty="0"/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보고 </a:t>
            </a:r>
            <a:r>
              <a:rPr lang="ko-KR" altLang="en-US" sz="1200" dirty="0"/>
              <a:t>내용에 대한 수정 및 보완은 상호 협의에 의해서만 가능하다</a:t>
            </a:r>
            <a:r>
              <a:rPr lang="en-US" altLang="ko-KR" sz="1200" dirty="0"/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프로젝트 </a:t>
            </a:r>
            <a:r>
              <a:rPr lang="ko-KR" altLang="en-US" sz="1200" dirty="0"/>
              <a:t>사업관리기관 및 수행기관은 보고내용에서 </a:t>
            </a:r>
            <a:r>
              <a:rPr lang="ko-KR" altLang="en-US" sz="1200" dirty="0" smtClean="0"/>
              <a:t>확정된 내용에 </a:t>
            </a:r>
            <a:r>
              <a:rPr lang="ko-KR" altLang="en-US" sz="1200" dirty="0"/>
              <a:t>대해 상호 책임을 진다</a:t>
            </a:r>
            <a:r>
              <a:rPr lang="en-US" altLang="ko-KR" sz="1200" dirty="0"/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보고 </a:t>
            </a:r>
            <a:r>
              <a:rPr lang="ko-KR" altLang="en-US" sz="1200" dirty="0"/>
              <a:t>체계를 통해 제출 및 확정된 보고 내용은 프로젝트 완료 </a:t>
            </a:r>
            <a:r>
              <a:rPr lang="ko-KR" altLang="en-US" sz="1200" dirty="0" smtClean="0"/>
              <a:t>시 산출물로써 </a:t>
            </a:r>
            <a:r>
              <a:rPr lang="ko-KR" altLang="en-US" sz="1200" dirty="0"/>
              <a:t>제출토록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8266549" y="101840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/>
              <a:t>보고체계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5929501" y="1368240"/>
            <a:ext cx="1502517" cy="4283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디자인 포인트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프로젝트 </a:t>
            </a:r>
            <a:r>
              <a:rPr lang="ko-KR" altLang="en-US" sz="1200" dirty="0" err="1" smtClean="0"/>
              <a:t>추진팀</a:t>
            </a:r>
            <a:endParaRPr lang="ko-KR" altLang="en-US" sz="1200" dirty="0" smtClean="0"/>
          </a:p>
        </p:txBody>
      </p:sp>
      <p:sp>
        <p:nvSpPr>
          <p:cNvPr id="13" name="직사각형 12"/>
          <p:cNvSpPr/>
          <p:nvPr/>
        </p:nvSpPr>
        <p:spPr>
          <a:xfrm>
            <a:off x="8733125" y="1552906"/>
            <a:ext cx="2743200" cy="505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12" name="직사각형 11"/>
          <p:cNvSpPr/>
          <p:nvPr/>
        </p:nvSpPr>
        <p:spPr>
          <a:xfrm>
            <a:off x="8807925" y="1378818"/>
            <a:ext cx="1502517" cy="4283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DB</a:t>
            </a:r>
          </a:p>
          <a:p>
            <a:pPr algn="ctr"/>
            <a:r>
              <a:rPr lang="ko-KR" altLang="en-US" sz="1200" dirty="0" smtClean="0"/>
              <a:t>프로젝트 </a:t>
            </a:r>
            <a:r>
              <a:rPr lang="ko-KR" altLang="en-US" sz="1200" dirty="0" err="1" smtClean="0"/>
              <a:t>추진팀</a:t>
            </a:r>
            <a:endParaRPr lang="ko-KR" altLang="en-US" sz="1200" dirty="0" smtClean="0"/>
          </a:p>
        </p:txBody>
      </p:sp>
      <p:sp>
        <p:nvSpPr>
          <p:cNvPr id="9" name="직사각형 8"/>
          <p:cNvSpPr/>
          <p:nvPr/>
        </p:nvSpPr>
        <p:spPr>
          <a:xfrm>
            <a:off x="6497477" y="1969788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총괄책임자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497477" y="3744730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관리자</a:t>
            </a:r>
            <a:r>
              <a:rPr lang="en-US" altLang="ko-KR" sz="1100" dirty="0" smtClean="0"/>
              <a:t>(PM)</a:t>
            </a:r>
            <a:endParaRPr lang="ko-KR" altLang="en-US" sz="1100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6497477" y="5519672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구성원</a:t>
            </a:r>
          </a:p>
        </p:txBody>
      </p:sp>
      <p:cxnSp>
        <p:nvCxnSpPr>
          <p:cNvPr id="18" name="직선 화살표 연결선 17"/>
          <p:cNvCxnSpPr>
            <a:stCxn id="9" idx="2"/>
            <a:endCxn id="16" idx="0"/>
          </p:cNvCxnSpPr>
          <p:nvPr/>
        </p:nvCxnSpPr>
        <p:spPr>
          <a:xfrm>
            <a:off x="7206439" y="2373072"/>
            <a:ext cx="0" cy="1371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16" idx="2"/>
            <a:endCxn id="17" idx="0"/>
          </p:cNvCxnSpPr>
          <p:nvPr/>
        </p:nvCxnSpPr>
        <p:spPr>
          <a:xfrm>
            <a:off x="7206439" y="4148014"/>
            <a:ext cx="0" cy="1371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9438339" y="1969788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총괄책임자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9438339" y="3744730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관리자</a:t>
            </a:r>
            <a:r>
              <a:rPr lang="en-US" altLang="ko-KR" sz="1100" dirty="0" smtClean="0"/>
              <a:t>(PM)</a:t>
            </a:r>
            <a:endParaRPr lang="ko-KR" altLang="en-US" sz="1100" dirty="0" smtClean="0"/>
          </a:p>
        </p:txBody>
      </p:sp>
      <p:sp>
        <p:nvSpPr>
          <p:cNvPr id="23" name="직사각형 22"/>
          <p:cNvSpPr/>
          <p:nvPr/>
        </p:nvSpPr>
        <p:spPr>
          <a:xfrm>
            <a:off x="9438339" y="5519672"/>
            <a:ext cx="1417924" cy="4032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/>
              <a:t>프로젝트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구성원</a:t>
            </a:r>
          </a:p>
        </p:txBody>
      </p:sp>
      <p:cxnSp>
        <p:nvCxnSpPr>
          <p:cNvPr id="24" name="직선 화살표 연결선 23"/>
          <p:cNvCxnSpPr>
            <a:stCxn id="21" idx="2"/>
            <a:endCxn id="22" idx="0"/>
          </p:cNvCxnSpPr>
          <p:nvPr/>
        </p:nvCxnSpPr>
        <p:spPr>
          <a:xfrm>
            <a:off x="10147301" y="2373072"/>
            <a:ext cx="0" cy="1371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22" idx="2"/>
            <a:endCxn id="23" idx="0"/>
          </p:cNvCxnSpPr>
          <p:nvPr/>
        </p:nvCxnSpPr>
        <p:spPr>
          <a:xfrm>
            <a:off x="10147301" y="4148014"/>
            <a:ext cx="0" cy="1371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9" idx="3"/>
            <a:endCxn id="21" idx="1"/>
          </p:cNvCxnSpPr>
          <p:nvPr/>
        </p:nvCxnSpPr>
        <p:spPr>
          <a:xfrm>
            <a:off x="7915401" y="2171430"/>
            <a:ext cx="152293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16" idx="3"/>
            <a:endCxn id="22" idx="1"/>
          </p:cNvCxnSpPr>
          <p:nvPr/>
        </p:nvCxnSpPr>
        <p:spPr>
          <a:xfrm>
            <a:off x="7915401" y="3946372"/>
            <a:ext cx="152293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2"/>
          <p:cNvCxnSpPr>
            <a:stCxn id="16" idx="3"/>
            <a:endCxn id="23" idx="1"/>
          </p:cNvCxnSpPr>
          <p:nvPr/>
        </p:nvCxnSpPr>
        <p:spPr>
          <a:xfrm>
            <a:off x="7915401" y="3946372"/>
            <a:ext cx="1522938" cy="177494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443334" y="29204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6443334" y="4710732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9377917" y="2922675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9377917" y="4713007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8307298" y="218668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8606516" y="394757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8645024" y="5703494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Feedback</a:t>
            </a:r>
            <a:endParaRPr lang="ko-KR" alt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8193363" y="1774369"/>
            <a:ext cx="7168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착수보고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중간보고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완료보고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7249413" y="2747930"/>
            <a:ext cx="98616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주간업무보고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/>
              <a:t>월</a:t>
            </a:r>
            <a:r>
              <a:rPr lang="ko-KR" altLang="en-US" sz="700" dirty="0" smtClean="0"/>
              <a:t>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분기별업무보고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단계별업무보고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수시 보고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10195446" y="2747930"/>
            <a:ext cx="98616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주간업무보고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/>
              <a:t>월</a:t>
            </a:r>
            <a:r>
              <a:rPr lang="ko-KR" altLang="en-US" sz="700" dirty="0" smtClean="0"/>
              <a:t>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분기별업무보고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단계별업무보고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수시 보고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7249105" y="4570752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err="1" smtClean="0"/>
              <a:t>일일업무보고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주간업무보고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월간업무보고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수시 보고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10195446" y="4570752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err="1" smtClean="0"/>
              <a:t>일일업무보고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주간업무보고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월간업무보고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수시 보고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8672703" y="5194466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err="1" smtClean="0"/>
              <a:t>일일업무보고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주간업무보고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월간업무보고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수시 보고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8156577" y="3531610"/>
            <a:ext cx="98616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월간업무보고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분기별업무보고</a:t>
            </a:r>
            <a:endParaRPr lang="en-US" altLang="ko-KR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 dirty="0" smtClean="0"/>
              <a:t>단계별업무보고</a:t>
            </a:r>
            <a:endParaRPr lang="en-US" altLang="ko-KR" sz="700" dirty="0" smtClean="0"/>
          </a:p>
        </p:txBody>
      </p:sp>
    </p:spTree>
    <p:extLst>
      <p:ext uri="{BB962C8B-B14F-4D97-AF65-F5344CB8AC3E}">
        <p14:creationId xmlns:p14="http://schemas.microsoft.com/office/powerpoint/2010/main" val="12231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2343911" cy="369332"/>
            <a:chOff x="285720" y="2147208"/>
            <a:chExt cx="2343911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343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/>
                <a:t>보고 및 검토계획 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프로젝트 수행전략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보고의 종류와 내용 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90489"/>
              </p:ext>
            </p:extLst>
          </p:nvPr>
        </p:nvGraphicFramePr>
        <p:xfrm>
          <a:off x="642272" y="2260085"/>
          <a:ext cx="5303341" cy="391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389"/>
                <a:gridCol w="401795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보고 종류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보고 내용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17154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착수보고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프로젝트를 시작함에 있어 개발 범위에 대한 정의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수행조직별</a:t>
                      </a:r>
                      <a:r>
                        <a:rPr lang="ko-KR" altLang="en-US" sz="1000" dirty="0" smtClean="0"/>
                        <a:t> 업무분장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주요일정 등에 대해 보고함으로써 진행의 효율성을 높이고 의사소통을 원활히 한다</a:t>
                      </a:r>
                      <a:r>
                        <a:rPr lang="en-US" altLang="ko-KR" sz="1000" dirty="0" smtClean="0"/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프로젝트 주요일정 및 </a:t>
                      </a:r>
                      <a:r>
                        <a:rPr lang="ko-KR" altLang="en-US" sz="1000" dirty="0" err="1" smtClean="0"/>
                        <a:t>수행조직별</a:t>
                      </a:r>
                      <a:r>
                        <a:rPr lang="ko-KR" altLang="en-US" sz="1000" dirty="0" smtClean="0"/>
                        <a:t> 업무분장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수행전략 및 수행방법 </a:t>
                      </a:r>
                      <a:r>
                        <a:rPr lang="en-US" altLang="ko-KR" sz="1000" dirty="0" smtClean="0"/>
                        <a:t>- </a:t>
                      </a:r>
                      <a:r>
                        <a:rPr lang="ko-KR" altLang="en-US" sz="1000" dirty="0" smtClean="0"/>
                        <a:t>단계화 구분 및 정의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단계별 업무항목 정의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향후 계획</a:t>
                      </a:r>
                    </a:p>
                  </a:txBody>
                  <a:tcPr/>
                </a:tc>
              </a:tr>
              <a:tr h="18288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주간업무</a:t>
                      </a:r>
                      <a:endParaRPr lang="en-US" altLang="ko-KR" sz="10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보고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매주 말 프로젝트 관리자는 업무 수행상황을 사업관리기관에 보고한다</a:t>
                      </a:r>
                      <a:r>
                        <a:rPr lang="en-US" altLang="ko-KR" sz="1000" dirty="0" smtClean="0"/>
                        <a:t>. (</a:t>
                      </a:r>
                      <a:r>
                        <a:rPr lang="ko-KR" altLang="en-US" sz="1000" dirty="0" smtClean="0"/>
                        <a:t>주로 전자우편을 사용</a:t>
                      </a:r>
                      <a:r>
                        <a:rPr lang="en-US" altLang="ko-KR" sz="1000" dirty="0" smtClean="0"/>
                        <a:t>) </a:t>
                      </a:r>
                      <a:r>
                        <a:rPr lang="ko-KR" altLang="en-US" sz="1000" dirty="0" smtClean="0"/>
                        <a:t>이 보고서에는 업무별로 다 음과 같은 내용을 포함한다</a:t>
                      </a:r>
                      <a:r>
                        <a:rPr lang="en-US" altLang="ko-KR" sz="1000" dirty="0" smtClean="0"/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주간업무 계획 대 실적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진척율</a:t>
                      </a:r>
                      <a:r>
                        <a:rPr lang="ko-KR" altLang="en-US" sz="1000" dirty="0" smtClean="0"/>
                        <a:t> 및 소요시간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차주계획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계획 대 실적 차이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부진사유 및 대처방안</a:t>
                      </a:r>
                      <a:r>
                        <a:rPr lang="en-US" altLang="ko-KR" sz="1000" dirty="0" smtClean="0"/>
                        <a:t>) 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문제점 보고 및 기타 요청사항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67044"/>
              </p:ext>
            </p:extLst>
          </p:nvPr>
        </p:nvGraphicFramePr>
        <p:xfrm>
          <a:off x="6229377" y="2260085"/>
          <a:ext cx="5303341" cy="391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389"/>
                <a:gridCol w="401795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보고 종류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보고 내용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17154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월간업무</a:t>
                      </a:r>
                      <a:endParaRPr lang="en-US" altLang="ko-KR" sz="10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보고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매월 말 프로젝트 관리자는 당월의 업무 수행상황을 사업관 </a:t>
                      </a:r>
                      <a:r>
                        <a:rPr lang="ko-KR" altLang="en-US" sz="1000" dirty="0" err="1" smtClean="0"/>
                        <a:t>리기관에</a:t>
                      </a:r>
                      <a:r>
                        <a:rPr lang="ko-KR" altLang="en-US" sz="1000" dirty="0" smtClean="0"/>
                        <a:t> 보고하며 이 보고서에는 업무별로 다음과 같은 내 용을 포함한다</a:t>
                      </a:r>
                      <a:r>
                        <a:rPr lang="en-US" altLang="ko-KR" sz="1000" dirty="0" smtClean="0"/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월간업무 계획 대 실적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진척율</a:t>
                      </a:r>
                      <a:r>
                        <a:rPr lang="ko-KR" altLang="en-US" sz="1000" dirty="0" smtClean="0"/>
                        <a:t> 및 소요시간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차월계획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계획 대 실적 차이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부진사유 및 대처방안</a:t>
                      </a:r>
                      <a:r>
                        <a:rPr lang="en-US" altLang="ko-KR" sz="1000" dirty="0" smtClean="0"/>
                        <a:t>) 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문제점 보고 및 기타 요청사항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</a:tr>
              <a:tr h="18288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완료보고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dirty="0" smtClean="0"/>
                        <a:t>프로젝트 </a:t>
                      </a:r>
                      <a:r>
                        <a:rPr lang="ko-KR" altLang="en-US" sz="1000" dirty="0" err="1" smtClean="0"/>
                        <a:t>종료시</a:t>
                      </a:r>
                      <a:r>
                        <a:rPr lang="ko-KR" altLang="en-US" sz="1000" dirty="0" smtClean="0"/>
                        <a:t> 사업관리 기관에 프로젝트 수행결과를 보고 하고 일정양식에 승인을 받는다</a:t>
                      </a:r>
                      <a:r>
                        <a:rPr lang="en-US" altLang="ko-KR" sz="1000" dirty="0" smtClean="0"/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상세 프로젝트 수행결과 보고</a:t>
                      </a: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프로젝트 단계별 산출물 제출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1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2805576" cy="369332"/>
            <a:chOff x="285720" y="2147208"/>
            <a:chExt cx="2805576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8055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2</a:t>
              </a:r>
              <a:r>
                <a:rPr lang="en-US" altLang="ko-KR" b="1" dirty="0" smtClean="0"/>
                <a:t>) </a:t>
              </a:r>
              <a:r>
                <a:rPr lang="ko-KR" altLang="en-US" b="1" dirty="0" smtClean="0"/>
                <a:t>수행조직 및 업무분장 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프로젝트 수행전략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사업수행조직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34599" y="2247733"/>
            <a:ext cx="10122802" cy="44350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514601" y="2586989"/>
            <a:ext cx="2565959" cy="35147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 smtClean="0"/>
              <a:t>고전번역원</a:t>
            </a:r>
            <a:endParaRPr lang="ko-KR" altLang="en-US" sz="1200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1514600" y="3174217"/>
            <a:ext cx="2565959" cy="3625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사업추진 총괄책임자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514600" y="3818729"/>
            <a:ext cx="2565959" cy="3625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인수 책임자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1859010" y="4616053"/>
            <a:ext cx="1877139" cy="1635447"/>
            <a:chOff x="1514600" y="4596169"/>
            <a:chExt cx="1877139" cy="1635447"/>
          </a:xfrm>
        </p:grpSpPr>
        <p:sp>
          <p:nvSpPr>
            <p:cNvPr id="12" name="직사각형 11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err="1" smtClean="0"/>
                <a:t>인수실무팀</a:t>
              </a:r>
              <a:endParaRPr lang="ko-KR" altLang="en-US" sz="1000" dirty="0" smtClean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514600" y="4958707"/>
              <a:ext cx="1877139" cy="12729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/>
                <a:t>기본 자료 제공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검수 </a:t>
              </a:r>
              <a:r>
                <a:rPr lang="ko-KR" altLang="en-US" sz="1000" dirty="0"/>
                <a:t>및 완료 승인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시스템 </a:t>
              </a:r>
              <a:r>
                <a:rPr lang="ko-KR" altLang="en-US" sz="1000" dirty="0"/>
                <a:t>관리수행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587452" y="4616053"/>
            <a:ext cx="1877139" cy="1635447"/>
            <a:chOff x="1514600" y="4596169"/>
            <a:chExt cx="1877139" cy="1635447"/>
          </a:xfrm>
        </p:grpSpPr>
        <p:sp>
          <p:nvSpPr>
            <p:cNvPr id="21" name="직사각형 20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전략기획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514600" y="4958707"/>
              <a:ext cx="1877139" cy="12729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/>
                <a:t>환경분석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컨설팅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err="1" smtClean="0"/>
                <a:t>컨텐츠</a:t>
              </a:r>
              <a:r>
                <a:rPr lang="ko-KR" altLang="en-US" sz="1000" dirty="0" smtClean="0"/>
                <a:t> </a:t>
              </a:r>
              <a:r>
                <a:rPr lang="ko-KR" altLang="en-US" sz="1000" dirty="0"/>
                <a:t>기획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온라인 </a:t>
              </a:r>
              <a:r>
                <a:rPr lang="ko-KR" altLang="en-US" sz="1000" dirty="0"/>
                <a:t>프로모션 기획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6685193" y="4616053"/>
            <a:ext cx="1877139" cy="1635447"/>
            <a:chOff x="1514600" y="4596169"/>
            <a:chExt cx="1877139" cy="1635447"/>
          </a:xfrm>
        </p:grpSpPr>
        <p:sp>
          <p:nvSpPr>
            <p:cNvPr id="24" name="직사각형 23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디자인 개발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514600" y="4958707"/>
              <a:ext cx="1877139" cy="12729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/>
                <a:t>화면 시안 제작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000" dirty="0" smtClean="0"/>
                <a:t>User </a:t>
              </a:r>
              <a:r>
                <a:rPr lang="en-US" altLang="ko-KR" sz="1000" dirty="0"/>
                <a:t>Interface </a:t>
              </a:r>
              <a:r>
                <a:rPr lang="ko-KR" altLang="en-US" sz="1000" dirty="0"/>
                <a:t>디자인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err="1" smtClean="0"/>
                <a:t>웹페이지</a:t>
              </a:r>
              <a:r>
                <a:rPr lang="ko-KR" altLang="en-US" sz="1000" dirty="0" smtClean="0"/>
                <a:t> </a:t>
              </a:r>
              <a:r>
                <a:rPr lang="ko-KR" altLang="en-US" sz="1000" dirty="0"/>
                <a:t>디자인 및 코딩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8782934" y="4616053"/>
            <a:ext cx="1877139" cy="1635447"/>
            <a:chOff x="1514600" y="4596169"/>
            <a:chExt cx="1877139" cy="1635447"/>
          </a:xfrm>
        </p:grpSpPr>
        <p:sp>
          <p:nvSpPr>
            <p:cNvPr id="27" name="직사각형 26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프로그램 </a:t>
              </a:r>
              <a:r>
                <a:rPr lang="en-US" altLang="ko-KR" sz="1000" dirty="0" smtClean="0"/>
                <a:t>/ </a:t>
              </a:r>
              <a:r>
                <a:rPr lang="ko-KR" altLang="en-US" sz="1000" dirty="0" smtClean="0"/>
                <a:t>시스템 개발</a:t>
              </a: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514600" y="4958707"/>
              <a:ext cx="1877139" cy="12729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/>
                <a:t>업무모델링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시스템 </a:t>
              </a:r>
              <a:r>
                <a:rPr lang="ko-KR" altLang="en-US" sz="1000" dirty="0"/>
                <a:t>분석 및 설계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프로그래밍 </a:t>
              </a:r>
              <a:endParaRPr lang="en-US" altLang="ko-KR" sz="10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 smtClean="0"/>
                <a:t>단위테스트</a:t>
              </a:r>
              <a:endParaRPr lang="ko-KR" altLang="en-US" sz="1000" dirty="0"/>
            </a:p>
          </p:txBody>
        </p:sp>
      </p:grpSp>
      <p:sp>
        <p:nvSpPr>
          <p:cNvPr id="29" name="모서리가 둥근 직사각형 28"/>
          <p:cNvSpPr/>
          <p:nvPr/>
        </p:nvSpPr>
        <p:spPr>
          <a:xfrm>
            <a:off x="6336000" y="2586988"/>
            <a:ext cx="2565959" cy="35343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 smtClean="0"/>
              <a:t>현시스템</a:t>
            </a:r>
            <a:endParaRPr lang="ko-KR" altLang="en-US" sz="1200" dirty="0" smtClean="0"/>
          </a:p>
        </p:txBody>
      </p:sp>
      <p:sp>
        <p:nvSpPr>
          <p:cNvPr id="30" name="직사각형 29"/>
          <p:cNvSpPr/>
          <p:nvPr/>
        </p:nvSpPr>
        <p:spPr>
          <a:xfrm>
            <a:off x="6335999" y="3174217"/>
            <a:ext cx="2565959" cy="3625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프로젝트 총괄책임자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335999" y="3818729"/>
            <a:ext cx="2565959" cy="3625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프로젝트 책임자</a:t>
            </a:r>
          </a:p>
        </p:txBody>
      </p:sp>
      <p:cxnSp>
        <p:nvCxnSpPr>
          <p:cNvPr id="9" name="직선 연결선 8"/>
          <p:cNvCxnSpPr>
            <a:stCxn id="6" idx="2"/>
            <a:endCxn id="10" idx="0"/>
          </p:cNvCxnSpPr>
          <p:nvPr/>
        </p:nvCxnSpPr>
        <p:spPr>
          <a:xfrm>
            <a:off x="2797580" y="3536754"/>
            <a:ext cx="0" cy="281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>
            <a:stCxn id="10" idx="2"/>
            <a:endCxn id="12" idx="0"/>
          </p:cNvCxnSpPr>
          <p:nvPr/>
        </p:nvCxnSpPr>
        <p:spPr>
          <a:xfrm>
            <a:off x="2797580" y="4181266"/>
            <a:ext cx="0" cy="434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0" idx="2"/>
            <a:endCxn id="31" idx="0"/>
          </p:cNvCxnSpPr>
          <p:nvPr/>
        </p:nvCxnSpPr>
        <p:spPr>
          <a:xfrm>
            <a:off x="7618979" y="3536754"/>
            <a:ext cx="0" cy="281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>
            <a:stCxn id="31" idx="2"/>
            <a:endCxn id="24" idx="0"/>
          </p:cNvCxnSpPr>
          <p:nvPr/>
        </p:nvCxnSpPr>
        <p:spPr>
          <a:xfrm>
            <a:off x="7618979" y="4181266"/>
            <a:ext cx="4784" cy="434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43"/>
          <p:cNvCxnSpPr>
            <a:stCxn id="31" idx="2"/>
            <a:endCxn id="21" idx="0"/>
          </p:cNvCxnSpPr>
          <p:nvPr/>
        </p:nvCxnSpPr>
        <p:spPr>
          <a:xfrm rot="5400000">
            <a:off x="6355108" y="3352181"/>
            <a:ext cx="434787" cy="209295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46"/>
          <p:cNvCxnSpPr>
            <a:stCxn id="31" idx="2"/>
            <a:endCxn id="27" idx="0"/>
          </p:cNvCxnSpPr>
          <p:nvPr/>
        </p:nvCxnSpPr>
        <p:spPr>
          <a:xfrm rot="16200000" flipH="1">
            <a:off x="8452848" y="3347396"/>
            <a:ext cx="434787" cy="210252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>
            <a:stCxn id="6" idx="3"/>
            <a:endCxn id="30" idx="1"/>
          </p:cNvCxnSpPr>
          <p:nvPr/>
        </p:nvCxnSpPr>
        <p:spPr>
          <a:xfrm>
            <a:off x="4080559" y="3355486"/>
            <a:ext cx="225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>
            <a:stCxn id="10" idx="3"/>
            <a:endCxn id="31" idx="1"/>
          </p:cNvCxnSpPr>
          <p:nvPr/>
        </p:nvCxnSpPr>
        <p:spPr>
          <a:xfrm>
            <a:off x="4080559" y="3999998"/>
            <a:ext cx="225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7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2113079" cy="369332"/>
            <a:chOff x="285720" y="2147208"/>
            <a:chExt cx="2113079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21130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3</a:t>
              </a:r>
              <a:r>
                <a:rPr lang="en-US" altLang="ko-KR" b="1" dirty="0" smtClean="0"/>
                <a:t>) </a:t>
              </a:r>
              <a:r>
                <a:rPr lang="ko-KR" altLang="en-US" b="1" dirty="0" smtClean="0"/>
                <a:t>추진 일정 계획 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프로젝트 수행전략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추진 </a:t>
            </a:r>
            <a:r>
              <a:rPr lang="ko-KR" altLang="en-US" sz="1200" dirty="0" smtClean="0"/>
              <a:t>일정계획</a:t>
            </a:r>
            <a:endParaRPr lang="ko-KR" altLang="en-US" sz="1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082284"/>
              </p:ext>
            </p:extLst>
          </p:nvPr>
        </p:nvGraphicFramePr>
        <p:xfrm>
          <a:off x="981636" y="2220955"/>
          <a:ext cx="10293810" cy="4343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36811"/>
                <a:gridCol w="2390147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  <a:gridCol w="580571"/>
              </a:tblGrid>
              <a:tr h="2218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개발항목</a:t>
                      </a:r>
                      <a:endParaRPr lang="ko-KR" alt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2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3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4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5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6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7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8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9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10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11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12</a:t>
                      </a:r>
                      <a:r>
                        <a:rPr lang="ko-KR" altLang="en-US" sz="900" dirty="0" smtClean="0"/>
                        <a:t>주차</a:t>
                      </a:r>
                      <a:endParaRPr lang="ko-KR" altLang="en-US" sz="900" dirty="0"/>
                    </a:p>
                  </a:txBody>
                  <a:tcPr anchor="ctr"/>
                </a:tc>
              </a:tr>
              <a:tr h="22187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요구분석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환경 및 현황분석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요구정의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목표 및 전략 수립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기획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기능 및 기술 분석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사이트 분석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스토리보드 제작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/>
                        <a:t>프로토타입</a:t>
                      </a:r>
                      <a:r>
                        <a:rPr lang="ko-KR" altLang="en-US" sz="900" dirty="0" smtClean="0"/>
                        <a:t> 제작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제작</a:t>
                      </a:r>
                      <a:endParaRPr lang="en-US" altLang="ko-KR" sz="9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및</a:t>
                      </a:r>
                      <a:endParaRPr lang="en-US" altLang="ko-KR" sz="9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개발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시스템 설치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메인 </a:t>
                      </a:r>
                      <a:r>
                        <a:rPr lang="en-US" altLang="ko-KR" sz="900" dirty="0" smtClean="0"/>
                        <a:t>/ </a:t>
                      </a:r>
                      <a:r>
                        <a:rPr lang="ko-KR" altLang="en-US" sz="900" dirty="0" smtClean="0"/>
                        <a:t>서브 디자인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Information Architecture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System Architecture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웹 페이지 </a:t>
                      </a:r>
                      <a:r>
                        <a:rPr lang="en-US" altLang="ko-KR" sz="900" dirty="0" smtClean="0"/>
                        <a:t>HTML </a:t>
                      </a:r>
                      <a:r>
                        <a:rPr lang="ko-KR" altLang="en-US" sz="900" dirty="0" smtClean="0"/>
                        <a:t>제작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웹 프로그래밍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/>
                        <a:t>완료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Content </a:t>
                      </a:r>
                      <a:r>
                        <a:rPr lang="ko-KR" altLang="en-US" sz="900" dirty="0" smtClean="0"/>
                        <a:t>내용 검수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단위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ko-KR" altLang="en-US" sz="900" dirty="0" smtClean="0"/>
                        <a:t>기능 통합 테스트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Debugging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Open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</a:tr>
              <a:tr h="2218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완료보고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직선 화살표 연결선 5"/>
          <p:cNvCxnSpPr/>
          <p:nvPr/>
        </p:nvCxnSpPr>
        <p:spPr>
          <a:xfrm>
            <a:off x="4307541" y="2554941"/>
            <a:ext cx="372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>
            <a:off x="4307541" y="2774576"/>
            <a:ext cx="5737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4307541" y="2998694"/>
            <a:ext cx="775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679576" y="3236259"/>
            <a:ext cx="8875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4679576" y="3487270"/>
            <a:ext cx="8875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4881282" y="3688976"/>
            <a:ext cx="5916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4881282" y="3948953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5333301" y="4177553"/>
            <a:ext cx="6907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333301" y="4392655"/>
            <a:ext cx="6907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6024033" y="4621306"/>
            <a:ext cx="11791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6373906" y="4854388"/>
            <a:ext cx="18108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6613587" y="5087471"/>
            <a:ext cx="34896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6613587" y="5307106"/>
            <a:ext cx="34896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9874624" y="5549153"/>
            <a:ext cx="10443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9874624" y="5755341"/>
            <a:ext cx="10443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9874624" y="5992906"/>
            <a:ext cx="10443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10600765" y="6441141"/>
            <a:ext cx="6746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포인트가 6개인 별 37"/>
          <p:cNvSpPr/>
          <p:nvPr/>
        </p:nvSpPr>
        <p:spPr>
          <a:xfrm>
            <a:off x="10614212" y="6037729"/>
            <a:ext cx="354106" cy="354106"/>
          </a:xfrm>
          <a:prstGeom prst="star6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err="1" smtClean="0"/>
              <a:t>完</a:t>
            </a:r>
            <a:endParaRPr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02212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3267241" cy="369332"/>
            <a:chOff x="285720" y="2147208"/>
            <a:chExt cx="3267241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3267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/>
                <a:t>유지보수방안 및 협조계획 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향후 지원부문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유지보수 </a:t>
            </a:r>
            <a:r>
              <a:rPr lang="ko-KR" altLang="en-US" sz="1200" dirty="0" smtClean="0"/>
              <a:t>개요</a:t>
            </a:r>
            <a:endParaRPr lang="ko-KR" altLang="en-US" sz="12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951834" y="2173941"/>
            <a:ext cx="10271229" cy="14746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제안 </a:t>
            </a:r>
            <a:r>
              <a:rPr lang="ko-KR" altLang="en-US" sz="1200" dirty="0"/>
              <a:t>시스템의 완벽한 운영을 위해서는 시스템의 구축 뿐만이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시스템 완료 후에도 지속적인 유지보수가 반드시 필요하다</a:t>
            </a:r>
            <a:r>
              <a:rPr lang="en-US" altLang="ko-KR" sz="1200" dirty="0" smtClean="0"/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제안 </a:t>
            </a:r>
            <a:r>
              <a:rPr lang="ko-KR" altLang="en-US" sz="1200" dirty="0"/>
              <a:t>시스템의 자원 및 시스템을 효율적으로 운영하기 위한 운영방안과 함께 장애 발생 시 대책을 세우고 문제를 해결할 수 있는 적절한 유지보수 계획을 수립해야 한다</a:t>
            </a:r>
            <a:r>
              <a:rPr lang="en-US" altLang="ko-KR" sz="1200" dirty="0" smtClean="0"/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프로젝트 </a:t>
            </a:r>
            <a:r>
              <a:rPr lang="ko-KR" altLang="en-US" sz="1200" dirty="0"/>
              <a:t>완료 후에는 </a:t>
            </a:r>
            <a:r>
              <a:rPr lang="ko-KR" altLang="en-US" sz="1200" dirty="0" err="1" smtClean="0"/>
              <a:t>고전번역원의</a:t>
            </a:r>
            <a:r>
              <a:rPr lang="ko-KR" altLang="en-US" sz="1200" dirty="0" smtClean="0"/>
              <a:t> 전산 </a:t>
            </a:r>
            <a:r>
              <a:rPr lang="ko-KR" altLang="en-US" sz="1200" dirty="0"/>
              <a:t>인원을 고려하여 세부적인 운영방안을 수립한다</a:t>
            </a:r>
            <a:r>
              <a:rPr lang="en-US" altLang="ko-KR" sz="1200" dirty="0" smtClean="0"/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자원과 </a:t>
            </a:r>
            <a:r>
              <a:rPr lang="ko-KR" altLang="en-US" sz="1200" dirty="0"/>
              <a:t>시스템에 대한 사후 조치적인 측면의 유지보수 계획과 </a:t>
            </a:r>
            <a:r>
              <a:rPr lang="ko-KR" altLang="en-US" sz="1200" dirty="0" err="1" smtClean="0"/>
              <a:t>장애없는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시스템 구현을 위한 사전 예방적인 측면의 유지보수계획을 수립한다</a:t>
            </a:r>
            <a:r>
              <a:rPr lang="en-US" altLang="ko-KR" sz="1200" dirty="0"/>
              <a:t>. 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951834" y="3733530"/>
            <a:ext cx="2405449" cy="1072053"/>
            <a:chOff x="1514600" y="4596169"/>
            <a:chExt cx="1877139" cy="1072053"/>
          </a:xfrm>
        </p:grpSpPr>
        <p:sp>
          <p:nvSpPr>
            <p:cNvPr id="9" name="직사각형 8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예방조치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1514600" y="4958707"/>
              <a:ext cx="1877139" cy="7095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dirty="0"/>
                <a:t>유지보수의 용이성 향상 시스템의 안전성 향상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573761" y="3733530"/>
            <a:ext cx="2405449" cy="1072053"/>
            <a:chOff x="1514600" y="4596169"/>
            <a:chExt cx="1877139" cy="1072053"/>
          </a:xfrm>
        </p:grpSpPr>
        <p:sp>
          <p:nvSpPr>
            <p:cNvPr id="18" name="직사각형 17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하자보수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514600" y="4958707"/>
              <a:ext cx="1877139" cy="7095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dirty="0" smtClean="0"/>
                <a:t>장애와 </a:t>
              </a:r>
              <a:r>
                <a:rPr lang="ko-KR" altLang="en-US" sz="1000" dirty="0"/>
                <a:t>문제점에 대한 원인분석 및 </a:t>
              </a:r>
              <a:r>
                <a:rPr lang="ko-KR" altLang="en-US" sz="1000" dirty="0" smtClean="0"/>
                <a:t>문제해결</a:t>
              </a:r>
              <a:endParaRPr lang="ko-KR" altLang="en-US" sz="1000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6195688" y="3733530"/>
            <a:ext cx="2405449" cy="1072053"/>
            <a:chOff x="1514600" y="4596169"/>
            <a:chExt cx="1877139" cy="1072053"/>
          </a:xfrm>
        </p:grpSpPr>
        <p:sp>
          <p:nvSpPr>
            <p:cNvPr id="21" name="직사각형 20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기능개선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514600" y="4958707"/>
              <a:ext cx="1877139" cy="7095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dirty="0"/>
                <a:t>새로운 기능의 추가나 보충 시 기존의 시스템을 개선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8817615" y="3733530"/>
            <a:ext cx="2405449" cy="1072053"/>
            <a:chOff x="1514600" y="4596169"/>
            <a:chExt cx="1877139" cy="1072053"/>
          </a:xfrm>
        </p:grpSpPr>
        <p:sp>
          <p:nvSpPr>
            <p:cNvPr id="24" name="직사각형 23"/>
            <p:cNvSpPr/>
            <p:nvPr/>
          </p:nvSpPr>
          <p:spPr>
            <a:xfrm>
              <a:off x="1514600" y="4596169"/>
              <a:ext cx="1877139" cy="29808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dirty="0" smtClean="0"/>
                <a:t>기술지원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514600" y="4958707"/>
              <a:ext cx="1877139" cy="7095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dirty="0" smtClean="0"/>
                <a:t>새로운 </a:t>
              </a:r>
              <a:r>
                <a:rPr lang="ko-KR" altLang="en-US" sz="1000" dirty="0"/>
                <a:t>운영체제 또는 새로운 </a:t>
              </a:r>
              <a:r>
                <a:rPr lang="en-US" altLang="ko-KR" sz="1000" dirty="0"/>
                <a:t>H/W </a:t>
              </a:r>
              <a:r>
                <a:rPr lang="ko-KR" altLang="en-US" sz="1000" dirty="0"/>
                <a:t>환경으로 변환</a:t>
              </a:r>
            </a:p>
          </p:txBody>
        </p:sp>
      </p:grpSp>
      <p:sp>
        <p:nvSpPr>
          <p:cNvPr id="5" name="모서리가 둥근 직사각형 4"/>
          <p:cNvSpPr/>
          <p:nvPr/>
        </p:nvSpPr>
        <p:spPr>
          <a:xfrm>
            <a:off x="3128682" y="5620871"/>
            <a:ext cx="6015318" cy="1102659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/>
              <a:t>웹 사이트의 효율적인 운영 무장애 시스템 구축</a:t>
            </a:r>
            <a:r>
              <a:rPr lang="en-US" altLang="ko-KR" sz="2000"/>
              <a:t>, </a:t>
            </a:r>
            <a:r>
              <a:rPr lang="ko-KR" altLang="en-US" sz="2000"/>
              <a:t>지속적인 기능 향상 </a:t>
            </a:r>
            <a:endParaRPr lang="ko-KR" altLang="en-US" sz="2000" smtClean="0"/>
          </a:p>
        </p:txBody>
      </p:sp>
      <p:sp>
        <p:nvSpPr>
          <p:cNvPr id="6" name="아래쪽 화살표 5"/>
          <p:cNvSpPr/>
          <p:nvPr/>
        </p:nvSpPr>
        <p:spPr>
          <a:xfrm>
            <a:off x="3449583" y="4915150"/>
            <a:ext cx="5275730" cy="596153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유지보수 계획 수립</a:t>
            </a:r>
          </a:p>
        </p:txBody>
      </p:sp>
    </p:spTree>
    <p:extLst>
      <p:ext uri="{BB962C8B-B14F-4D97-AF65-F5344CB8AC3E}">
        <p14:creationId xmlns:p14="http://schemas.microsoft.com/office/powerpoint/2010/main" val="341980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3267241" cy="369332"/>
            <a:chOff x="285720" y="2147208"/>
            <a:chExt cx="3267241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3267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1) </a:t>
              </a:r>
              <a:r>
                <a:rPr lang="ko-KR" altLang="en-US" b="1" dirty="0"/>
                <a:t>유지보수방안 및 협조계획 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향후 지원부문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유지보수 </a:t>
            </a:r>
            <a:r>
              <a:rPr lang="ko-KR" altLang="en-US" sz="1200" dirty="0" smtClean="0"/>
              <a:t>내역</a:t>
            </a:r>
            <a:endParaRPr lang="ko-KR" altLang="en-US" sz="1200" dirty="0"/>
          </a:p>
        </p:txBody>
      </p:sp>
      <p:grpSp>
        <p:nvGrpSpPr>
          <p:cNvPr id="16" name="그룹 15"/>
          <p:cNvGrpSpPr/>
          <p:nvPr/>
        </p:nvGrpSpPr>
        <p:grpSpPr>
          <a:xfrm>
            <a:off x="986957" y="2178424"/>
            <a:ext cx="10214443" cy="1658470"/>
            <a:chOff x="986957" y="2178424"/>
            <a:chExt cx="10214443" cy="165847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86957" y="2178424"/>
              <a:ext cx="2047596" cy="33169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dirty="0" smtClean="0"/>
                <a:t>무상 </a:t>
              </a:r>
              <a:r>
                <a:rPr lang="ko-KR" altLang="en-US" sz="1200" dirty="0"/>
                <a:t>하자보수 </a:t>
              </a:r>
              <a:endParaRPr lang="ko-KR" altLang="en-US" sz="1200" dirty="0" smtClean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986957" y="2510117"/>
              <a:ext cx="10214443" cy="132677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200" dirty="0"/>
                <a:t>무상 유지보수 기간 </a:t>
              </a:r>
              <a:r>
                <a:rPr lang="en-US" altLang="ko-KR" sz="1200" dirty="0"/>
                <a:t>: </a:t>
              </a:r>
              <a:r>
                <a:rPr lang="ko-KR" altLang="en-US" sz="1200" dirty="0"/>
                <a:t>검수 후 </a:t>
              </a:r>
              <a:r>
                <a:rPr lang="en-US" altLang="ko-KR" sz="1200" dirty="0"/>
                <a:t>1</a:t>
              </a:r>
              <a:r>
                <a:rPr lang="ko-KR" altLang="en-US" sz="1200" dirty="0"/>
                <a:t>년 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무상 </a:t>
              </a:r>
              <a:r>
                <a:rPr lang="ko-KR" altLang="en-US" sz="1200" dirty="0"/>
                <a:t>유지보수 기간 중 사용자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운영자 및 관리자의 고의</a:t>
              </a:r>
              <a:r>
                <a:rPr lang="en-US" altLang="ko-KR" sz="1200" dirty="0"/>
                <a:t>/</a:t>
              </a:r>
              <a:r>
                <a:rPr lang="ko-KR" altLang="en-US" sz="1200" dirty="0"/>
                <a:t>과실에 대한 정비사항은 사용자 책임 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무상 </a:t>
              </a:r>
              <a:r>
                <a:rPr lang="ko-KR" altLang="en-US" sz="1200" dirty="0"/>
                <a:t>유지보수의 대상은 </a:t>
              </a:r>
              <a:r>
                <a:rPr lang="ko-KR" altLang="en-US" sz="1200" dirty="0" err="1"/>
                <a:t>제안사가</a:t>
              </a:r>
              <a:r>
                <a:rPr lang="ko-KR" altLang="en-US" sz="1200" dirty="0"/>
                <a:t> 개발한 시스템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디자인 구성은 물론 구매 공급한 제품을 포함 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무상 </a:t>
              </a:r>
              <a:r>
                <a:rPr lang="ko-KR" altLang="en-US" sz="1200" dirty="0"/>
                <a:t>유지보수기간 중 사업관리기관의 요구로 발생한 기술 변경 사항은 이를 검토하여 무상 하자보수 범위 내에 포함되는지를 판단하여 상호간 별도 협의 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상세 </a:t>
              </a:r>
              <a:r>
                <a:rPr lang="ko-KR" altLang="en-US" sz="1200" dirty="0"/>
                <a:t>설계에 반영되지 않은 요구사항의 추가는 유상 유지보수에 </a:t>
              </a:r>
              <a:r>
                <a:rPr lang="ko-KR" altLang="en-US" sz="1200" dirty="0" smtClean="0"/>
                <a:t>포함</a:t>
              </a:r>
              <a:endParaRPr lang="ko-KR" altLang="en-US" sz="1200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986957" y="3926542"/>
            <a:ext cx="10214443" cy="1317811"/>
            <a:chOff x="986957" y="2178424"/>
            <a:chExt cx="10214443" cy="1317811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986957" y="2178424"/>
              <a:ext cx="2047596" cy="33169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dirty="0" smtClean="0"/>
                <a:t>유상 </a:t>
              </a:r>
              <a:r>
                <a:rPr lang="ko-KR" altLang="en-US" sz="1200" dirty="0"/>
                <a:t>하자보수 </a:t>
              </a:r>
              <a:endParaRPr lang="ko-KR" altLang="en-US" sz="1200" dirty="0" smtClean="0"/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986957" y="2510117"/>
              <a:ext cx="10214443" cy="98611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200" dirty="0"/>
                <a:t>유상 유지보수 대상은 무상 하자보수기간 중 무상 하자보수 범위 외의 사항과 무상 하자보수기간 만료 후 사업관리기간의 요청에 따른 유지보수 활동을 </a:t>
              </a:r>
              <a:r>
                <a:rPr lang="ko-KR" altLang="en-US" sz="1200" dirty="0" smtClean="0"/>
                <a:t>의미</a:t>
              </a:r>
              <a:endParaRPr lang="ko-KR" altLang="en-US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웹 </a:t>
              </a:r>
              <a:r>
                <a:rPr lang="ko-KR" altLang="en-US" sz="1200" dirty="0"/>
                <a:t>사이트의 간단한 기능 변경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사용방법의 개선 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 smtClean="0"/>
                <a:t>시스템 </a:t>
              </a:r>
              <a:r>
                <a:rPr lang="ko-KR" altLang="en-US" sz="1200" dirty="0"/>
                <a:t>이상</a:t>
              </a:r>
              <a:r>
                <a:rPr lang="en-US" altLang="ko-KR" sz="1200" dirty="0"/>
                <a:t>(</a:t>
              </a:r>
              <a:r>
                <a:rPr lang="ko-KR" altLang="en-US" sz="1200" dirty="0"/>
                <a:t>하드웨어와 소프트웨어 이상</a:t>
              </a:r>
              <a:r>
                <a:rPr lang="en-US" altLang="ko-KR" sz="1200" dirty="0"/>
                <a:t>)</a:t>
              </a:r>
              <a:r>
                <a:rPr lang="ko-KR" altLang="en-US" sz="1200" dirty="0"/>
                <a:t>과 시스템 확장</a:t>
              </a:r>
              <a:r>
                <a:rPr lang="en-US" altLang="ko-KR" sz="1200" dirty="0"/>
                <a:t>(Upgrade)</a:t>
              </a:r>
              <a:r>
                <a:rPr lang="ko-KR" altLang="en-US" sz="1200" dirty="0"/>
                <a:t>을 포함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986957" y="5342965"/>
            <a:ext cx="10214443" cy="1102659"/>
            <a:chOff x="986957" y="2178424"/>
            <a:chExt cx="10214443" cy="1102659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986957" y="2178424"/>
              <a:ext cx="2047596" cy="33169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dirty="0" smtClean="0"/>
                <a:t>재개발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986957" y="2510117"/>
              <a:ext cx="10214443" cy="77096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200" dirty="0"/>
                <a:t>개발된 소프트웨어의 일부를 다시 개발하는 것으로써 업무량 또는 산정된 비용이 유상 유지보수의 범위를 초과하는 경우를 말하며 </a:t>
              </a:r>
              <a:r>
                <a:rPr lang="ko-KR" altLang="en-US" sz="1200" dirty="0" smtClean="0"/>
                <a:t>확대개발과 </a:t>
              </a:r>
              <a:r>
                <a:rPr lang="ko-KR" altLang="en-US" sz="1200" dirty="0"/>
                <a:t>보완개발을 포함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51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406154" cy="369332"/>
            <a:chOff x="285720" y="2147208"/>
            <a:chExt cx="1406154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406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2</a:t>
              </a:r>
              <a:r>
                <a:rPr lang="en-US" altLang="ko-KR" b="1" dirty="0" smtClean="0"/>
                <a:t>) </a:t>
              </a:r>
              <a:r>
                <a:rPr lang="ko-KR" altLang="en-US" b="1" dirty="0" smtClean="0"/>
                <a:t>교육계획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향후 지원부문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교육훈련 </a:t>
            </a:r>
            <a:r>
              <a:rPr lang="ko-KR" altLang="en-US" sz="1200" dirty="0" smtClean="0"/>
              <a:t>목표</a:t>
            </a:r>
            <a:endParaRPr lang="ko-KR" altLang="en-US" sz="12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986958" y="2254623"/>
            <a:ext cx="931490" cy="683839"/>
          </a:xfrm>
          <a:prstGeom prst="roundRect">
            <a:avLst>
              <a:gd name="adj" fmla="val 27478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목표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013416" y="2254624"/>
            <a:ext cx="9137183" cy="327211"/>
          </a:xfrm>
          <a:prstGeom prst="roundRect">
            <a:avLst>
              <a:gd name="adj" fmla="val 186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200" dirty="0" smtClean="0"/>
              <a:t>성공적 웹사이트의 구축과 안정적 운영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2013416" y="2611252"/>
            <a:ext cx="9137183" cy="327211"/>
          </a:xfrm>
          <a:prstGeom prst="roundRect">
            <a:avLst>
              <a:gd name="adj" fmla="val 186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200"/>
              <a:t>빠른 기능 습득에 의한 현업 적용 수준 확보 </a:t>
            </a:r>
            <a:endParaRPr lang="ko-KR" altLang="en-US" sz="120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986958" y="3039035"/>
            <a:ext cx="931490" cy="1048871"/>
          </a:xfrm>
          <a:prstGeom prst="roundRect">
            <a:avLst>
              <a:gd name="adj" fmla="val 2026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교육목표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013416" y="3039036"/>
            <a:ext cx="9137183" cy="1048870"/>
          </a:xfrm>
          <a:prstGeom prst="roundRect">
            <a:avLst>
              <a:gd name="adj" fmla="val 801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효과적으로 </a:t>
            </a:r>
            <a:r>
              <a:rPr lang="ko-KR" altLang="en-US" sz="1200" dirty="0"/>
              <a:t>활용하기 위해 주요 기능을 습득하여 변화하는 업무환경에 쉽게 </a:t>
            </a:r>
            <a:r>
              <a:rPr lang="ko-KR" altLang="en-US" sz="1200" dirty="0" err="1"/>
              <a:t>적응하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도록</a:t>
            </a:r>
            <a:r>
              <a:rPr lang="ko-KR" altLang="en-US" sz="1200" dirty="0"/>
              <a:t> 함 </a:t>
            </a:r>
            <a:endParaRPr lang="en-US" altLang="ko-KR" sz="1200" dirty="0" smtClean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웹사이트의 사용방법을 </a:t>
            </a:r>
            <a:r>
              <a:rPr lang="ko-KR" altLang="en-US" sz="1200" dirty="0"/>
              <a:t>간부급과 일반 직원에 대해 차별적으로 교육하여 빠른 시간 안에 기능을 습득 </a:t>
            </a:r>
            <a:endParaRPr lang="en-US" altLang="ko-KR" sz="1200" dirty="0" smtClean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웹사이트의 기능 </a:t>
            </a:r>
            <a:r>
              <a:rPr lang="ko-KR" altLang="en-US" sz="1200" dirty="0"/>
              <a:t>습득과 현업 활용이 목표 </a:t>
            </a:r>
            <a:endParaRPr lang="ko-KR" altLang="en-US" sz="1200" dirty="0" smtClean="0"/>
          </a:p>
        </p:txBody>
      </p:sp>
      <p:sp>
        <p:nvSpPr>
          <p:cNvPr id="5" name="위쪽 화살표 설명선 4"/>
          <p:cNvSpPr/>
          <p:nvPr/>
        </p:nvSpPr>
        <p:spPr>
          <a:xfrm>
            <a:off x="986958" y="4235824"/>
            <a:ext cx="10163642" cy="2344270"/>
          </a:xfrm>
          <a:prstGeom prst="upArrowCallout">
            <a:avLst>
              <a:gd name="adj1" fmla="val 34943"/>
              <a:gd name="adj2" fmla="val 40296"/>
              <a:gd name="adj3" fmla="val 25000"/>
              <a:gd name="adj4" fmla="val 649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255059" y="5262282"/>
            <a:ext cx="1985682" cy="38548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일반사용자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255059" y="5921188"/>
            <a:ext cx="1985682" cy="38548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관리자</a:t>
            </a:r>
            <a:endParaRPr lang="ko-KR" altLang="en-US" sz="1200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4186518" y="5262282"/>
            <a:ext cx="6714564" cy="385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간부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일반 사용자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186518" y="5921188"/>
            <a:ext cx="2465294" cy="385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smtClean="0"/>
              <a:t>사용자 관리</a:t>
            </a:r>
            <a:endParaRPr lang="ko-KR" altLang="en-US" sz="1200" dirty="0" smtClean="0"/>
          </a:p>
        </p:txBody>
      </p:sp>
      <p:sp>
        <p:nvSpPr>
          <p:cNvPr id="18" name="직사각형 17"/>
          <p:cNvSpPr/>
          <p:nvPr/>
        </p:nvSpPr>
        <p:spPr>
          <a:xfrm>
            <a:off x="6651812" y="5921188"/>
            <a:ext cx="1783976" cy="38548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시스템 관리운영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9117106" y="5921188"/>
            <a:ext cx="1783976" cy="385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dirty="0" smtClean="0"/>
              <a:t>DBMS</a:t>
            </a:r>
            <a:endParaRPr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2668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406154" cy="369332"/>
            <a:chOff x="285720" y="2147208"/>
            <a:chExt cx="1406154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406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2</a:t>
              </a:r>
              <a:r>
                <a:rPr lang="en-US" altLang="ko-KR" b="1" dirty="0" smtClean="0"/>
                <a:t>) </a:t>
              </a:r>
              <a:r>
                <a:rPr lang="ko-KR" altLang="en-US" b="1" dirty="0" smtClean="0"/>
                <a:t>교육계획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향후 지원부문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교육훈련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6957" y="2089046"/>
            <a:ext cx="9981361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2">
                    <a:lumMod val="75000"/>
                  </a:schemeClr>
                </a:solidFill>
              </a:rPr>
              <a:t>개발의 성공적인 구축과 효율적인 운영을 위해서 체계적인 교육훈련 체계를 마련하고 종합적인 교육훈련 계획 아래 효율적인 교육을 실시한다</a:t>
            </a:r>
            <a:r>
              <a:rPr lang="en-US" altLang="ko-KR" sz="105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ko-KR" altLang="en-US" sz="1050" dirty="0">
                <a:solidFill>
                  <a:schemeClr val="accent2">
                    <a:lumMod val="75000"/>
                  </a:schemeClr>
                </a:solidFill>
              </a:rPr>
              <a:t>이론과 실습을 병행한 교육실시 후 철저한 평가를 통하여 교육계획에 </a:t>
            </a:r>
            <a:r>
              <a:rPr lang="ko-KR" altLang="en-US" sz="1050" dirty="0" err="1">
                <a:solidFill>
                  <a:schemeClr val="accent2">
                    <a:lumMod val="75000"/>
                  </a:schemeClr>
                </a:solidFill>
              </a:rPr>
              <a:t>재반영하여</a:t>
            </a:r>
            <a:r>
              <a:rPr lang="ko-KR" altLang="en-US" sz="1050" dirty="0">
                <a:solidFill>
                  <a:schemeClr val="accent2">
                    <a:lumMod val="75000"/>
                  </a:schemeClr>
                </a:solidFill>
              </a:rPr>
              <a:t> 교육효과를 극대화 시킨다</a:t>
            </a:r>
            <a:r>
              <a:rPr lang="en-US" altLang="ko-KR" sz="105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ko-KR" altLang="en-US" sz="1050" dirty="0">
                <a:solidFill>
                  <a:schemeClr val="accent2">
                    <a:lumMod val="75000"/>
                  </a:schemeClr>
                </a:solidFill>
              </a:rPr>
              <a:t>시스템 개발 단계에 서 </a:t>
            </a:r>
            <a:r>
              <a:rPr lang="ko-KR" altLang="en-US" sz="1050" dirty="0" err="1">
                <a:solidFill>
                  <a:schemeClr val="accent2">
                    <a:lumMod val="75000"/>
                  </a:schemeClr>
                </a:solidFill>
              </a:rPr>
              <a:t>완료시까지</a:t>
            </a:r>
            <a:r>
              <a:rPr lang="ko-KR" altLang="en-US" sz="1050" dirty="0">
                <a:solidFill>
                  <a:schemeClr val="accent2">
                    <a:lumMod val="75000"/>
                  </a:schemeClr>
                </a:solidFill>
              </a:rPr>
              <a:t> 개발참여 인원 및 운영자를 상대로 종합적인 교육 프로그램을 단계별로 </a:t>
            </a:r>
            <a:r>
              <a:rPr lang="ko-KR" altLang="en-US" sz="1050" dirty="0" smtClean="0">
                <a:solidFill>
                  <a:schemeClr val="accent2">
                    <a:lumMod val="75000"/>
                  </a:schemeClr>
                </a:solidFill>
              </a:rPr>
              <a:t>제공한다</a:t>
            </a:r>
            <a:r>
              <a:rPr lang="en-US" altLang="ko-KR" sz="105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ko-KR" alt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295628"/>
              </p:ext>
            </p:extLst>
          </p:nvPr>
        </p:nvGraphicFramePr>
        <p:xfrm>
          <a:off x="1032435" y="2987737"/>
          <a:ext cx="10003119" cy="362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918"/>
                <a:gridCol w="5549153"/>
                <a:gridCol w="2147048"/>
              </a:tblGrid>
              <a:tr h="378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과정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교육내용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대상</a:t>
                      </a:r>
                      <a:endParaRPr lang="ko-KR" altLang="en-US" sz="1000" dirty="0"/>
                    </a:p>
                  </a:txBody>
                  <a:tcPr anchor="ctr"/>
                </a:tc>
              </a:tr>
              <a:tr h="378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사이트 및 서비스 안내 교육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/>
                        <a:t>일반적인 유저를 대상으로 한 웹 사이트 안내 교육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사이트 구축 </a:t>
                      </a:r>
                      <a:r>
                        <a:rPr lang="ko-KR" altLang="en-US" sz="1000" dirty="0" err="1" smtClean="0"/>
                        <a:t>컨셉</a:t>
                      </a:r>
                      <a:r>
                        <a:rPr lang="ko-KR" altLang="en-US" sz="1000" dirty="0" smtClean="0"/>
                        <a:t> 및 개발 전략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사이트 구조도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dirty="0" smtClean="0"/>
                        <a:t>Web Page </a:t>
                      </a:r>
                      <a:r>
                        <a:rPr lang="ko-KR" altLang="en-US" sz="1000" dirty="0" smtClean="0"/>
                        <a:t>기능별 설명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dirty="0" smtClean="0"/>
                        <a:t>Web Page </a:t>
                      </a:r>
                      <a:r>
                        <a:rPr lang="ko-KR" altLang="en-US" sz="1000" dirty="0" smtClean="0"/>
                        <a:t>기능 흐름도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현업부서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웹마스터</a:t>
                      </a:r>
                      <a:endParaRPr lang="ko-KR" altLang="en-US" sz="1000" dirty="0"/>
                    </a:p>
                  </a:txBody>
                  <a:tcPr/>
                </a:tc>
              </a:tr>
              <a:tr h="378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디자인 </a:t>
                      </a:r>
                      <a:r>
                        <a:rPr lang="en-US" altLang="ko-KR" sz="1000" dirty="0" smtClean="0"/>
                        <a:t>&amp; </a:t>
                      </a:r>
                      <a:r>
                        <a:rPr lang="ko-KR" altLang="en-US" sz="1000" dirty="0" err="1" smtClean="0"/>
                        <a:t>웹스타일</a:t>
                      </a:r>
                      <a:r>
                        <a:rPr lang="ko-KR" altLang="en-US" sz="1000" dirty="0" smtClean="0"/>
                        <a:t> 가이드 교육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/>
                        <a:t>사이트 유지보수 시 통일성 유지를 위한 디자인 및 </a:t>
                      </a:r>
                      <a:r>
                        <a:rPr lang="ko-KR" altLang="en-US" sz="1000" dirty="0" err="1" smtClean="0"/>
                        <a:t>웹스타</a:t>
                      </a:r>
                      <a:r>
                        <a:rPr lang="ko-KR" altLang="en-US" sz="1000" dirty="0" smtClean="0"/>
                        <a:t> 일 가이드 교육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dirty="0" smtClean="0"/>
                        <a:t>PDS/FLA/AI </a:t>
                      </a:r>
                      <a:r>
                        <a:rPr lang="ko-KR" altLang="en-US" sz="1000" dirty="0" smtClean="0"/>
                        <a:t>등 디자인 원본 파일 내역 설명 및 전달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웹스타일</a:t>
                      </a:r>
                      <a:r>
                        <a:rPr lang="ko-KR" altLang="en-US" sz="1000" dirty="0" smtClean="0"/>
                        <a:t> 가이드 설명 및 전달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계약 관계에 따른 이미지 파일 전달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사이트 담당 디자이너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웹마스터</a:t>
                      </a:r>
                      <a:endParaRPr lang="ko-KR" altLang="en-US" sz="1000" dirty="0"/>
                    </a:p>
                  </a:txBody>
                  <a:tcPr/>
                </a:tc>
              </a:tr>
              <a:tr h="378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운영 </a:t>
                      </a:r>
                      <a:r>
                        <a:rPr lang="en-US" altLang="ko-KR" sz="1000" dirty="0" smtClean="0"/>
                        <a:t>&amp; </a:t>
                      </a:r>
                      <a:r>
                        <a:rPr lang="ko-KR" altLang="en-US" sz="1000" dirty="0" smtClean="0"/>
                        <a:t>기술 교육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/>
                        <a:t>사이트 운영을 위한 기술 교육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서버 및 시스템 안내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dirty="0" smtClean="0"/>
                        <a:t>DB</a:t>
                      </a:r>
                      <a:r>
                        <a:rPr lang="ko-KR" altLang="en-US" sz="1000" dirty="0" smtClean="0"/>
                        <a:t>구조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흐름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관계도 안내 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관리자 페이지 구성 및 기능 설명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사용법 안내 </a:t>
                      </a:r>
                      <a:r>
                        <a:rPr lang="en-US" altLang="ko-KR" sz="1000" dirty="0" smtClean="0"/>
                        <a:t>/ </a:t>
                      </a:r>
                      <a:r>
                        <a:rPr lang="ko-KR" altLang="en-US" sz="1000" dirty="0" smtClean="0"/>
                        <a:t>사용 시 유저화면 결과 안내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smtClean="0"/>
                        <a:t>사이트 담당 개발자</a:t>
                      </a:r>
                      <a:endParaRPr lang="en-US" altLang="ko-KR" sz="1000" dirty="0" smtClean="0"/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 smtClean="0"/>
                        <a:t>웹마스터</a:t>
                      </a:r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05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949573" cy="369332"/>
            <a:chOff x="285720" y="2147208"/>
            <a:chExt cx="1949573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949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3) </a:t>
              </a:r>
              <a:r>
                <a:rPr lang="ko-KR" altLang="en-US" b="1" dirty="0"/>
                <a:t>기타 </a:t>
              </a:r>
              <a:r>
                <a:rPr lang="ko-KR" altLang="en-US" b="1" dirty="0" smtClean="0"/>
                <a:t>지원계획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향후 지원부문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1755429"/>
            <a:ext cx="1025313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시범운영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986958" y="2173941"/>
            <a:ext cx="10102384" cy="6723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/>
              <a:t>디자인포인트 자체에서 수 많은 프로젝트를 진행해 오면서 쌓인 노하우에 의해 만들어진 평가 시트를 활용하여 오류 검증 </a:t>
            </a:r>
            <a:r>
              <a:rPr lang="ko-KR" altLang="en-US" sz="1200" dirty="0" smtClean="0"/>
              <a:t>및 테스트에 </a:t>
            </a:r>
            <a:r>
              <a:rPr lang="ko-KR" altLang="en-US" sz="1200" dirty="0"/>
              <a:t>의해 </a:t>
            </a:r>
            <a:endParaRPr lang="en-US" altLang="ko-KR" sz="1200" dirty="0" smtClean="0"/>
          </a:p>
          <a:p>
            <a:pPr algn="ctr">
              <a:lnSpc>
                <a:spcPct val="150000"/>
              </a:lnSpc>
            </a:pPr>
            <a:r>
              <a:rPr lang="ko-KR" altLang="en-US" sz="1200" dirty="0" smtClean="0"/>
              <a:t>무결성의 </a:t>
            </a:r>
            <a:r>
              <a:rPr lang="ko-KR" altLang="en-US" sz="1200" dirty="0"/>
              <a:t>프로젝트를 시험 </a:t>
            </a:r>
            <a:r>
              <a:rPr lang="ko-KR" altLang="en-US" sz="1200" dirty="0" smtClean="0"/>
              <a:t>운영한다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986957" y="32788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단위 테스트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986957" y="38122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dirty="0" smtClean="0"/>
              <a:t>종합 테스트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6957" y="43456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/>
              <a:t>성능평가 테스트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986957" y="48790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/>
              <a:t>Stress </a:t>
            </a:r>
            <a:r>
              <a:rPr lang="ko-KR" altLang="en-US" sz="1200"/>
              <a:t>테스트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986957" y="54124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/>
              <a:t>DB </a:t>
            </a:r>
            <a:r>
              <a:rPr lang="ko-KR" altLang="en-US" sz="1200"/>
              <a:t>백업</a:t>
            </a:r>
            <a:r>
              <a:rPr lang="en-US" altLang="ko-KR" sz="1200"/>
              <a:t>/</a:t>
            </a:r>
            <a:r>
              <a:rPr lang="ko-KR" altLang="en-US" sz="1200"/>
              <a:t>복구 테스트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6957" y="5945841"/>
            <a:ext cx="2710984" cy="300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/>
              <a:t>인수 테스트 </a:t>
            </a:r>
            <a:r>
              <a:rPr lang="en-US" altLang="ko-KR" sz="1200"/>
              <a:t>(</a:t>
            </a:r>
            <a:r>
              <a:rPr lang="ko-KR" altLang="en-US" sz="1200"/>
              <a:t>운영위원</a:t>
            </a:r>
            <a:r>
              <a:rPr lang="en-US" altLang="ko-KR" sz="1200"/>
              <a:t>)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630270" y="3278841"/>
            <a:ext cx="645907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200" dirty="0"/>
              <a:t>단계별 </a:t>
            </a:r>
            <a:r>
              <a:rPr lang="ko-KR" altLang="en-US" sz="1200" dirty="0" smtClean="0"/>
              <a:t>테스트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993340" y="3812241"/>
            <a:ext cx="609600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/>
              <a:t>UI</a:t>
            </a:r>
            <a:r>
              <a:rPr lang="ko-KR" altLang="en-US" sz="1200"/>
              <a:t>테스트</a:t>
            </a:r>
            <a:r>
              <a:rPr lang="en-US" altLang="ko-KR" sz="1200"/>
              <a:t>(</a:t>
            </a:r>
            <a:r>
              <a:rPr lang="ko-KR" altLang="en-US" sz="1200"/>
              <a:t>평가시트 활용</a:t>
            </a:r>
            <a:r>
              <a:rPr lang="en-US" altLang="ko-KR" sz="1200"/>
              <a:t>), </a:t>
            </a:r>
            <a:r>
              <a:rPr lang="ko-KR" altLang="en-US" sz="1200"/>
              <a:t>모듈 테스트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993340" y="4345641"/>
            <a:ext cx="609600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/>
              <a:t>Navigation </a:t>
            </a:r>
            <a:r>
              <a:rPr lang="ko-KR" altLang="en-US" sz="1200"/>
              <a:t>및 오</a:t>
            </a:r>
            <a:r>
              <a:rPr lang="en-US" altLang="ko-KR" sz="1200"/>
              <a:t>/</a:t>
            </a:r>
            <a:r>
              <a:rPr lang="ko-KR" altLang="en-US" sz="1200"/>
              <a:t>탈자 테스트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993340" y="4879041"/>
            <a:ext cx="609600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/>
              <a:t>Usability </a:t>
            </a:r>
            <a:r>
              <a:rPr lang="ko-KR" altLang="en-US" sz="1200"/>
              <a:t>테스트 및 프로그램 연동 테스트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993340" y="5412441"/>
            <a:ext cx="609600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200" dirty="0"/>
              <a:t>웹 서버 및 </a:t>
            </a:r>
            <a:r>
              <a:rPr lang="en-US" altLang="ko-KR" sz="1200" dirty="0"/>
              <a:t>DB</a:t>
            </a:r>
            <a:r>
              <a:rPr lang="ko-KR" altLang="en-US" sz="1200" dirty="0"/>
              <a:t>서버 등의 </a:t>
            </a:r>
            <a:r>
              <a:rPr lang="ko-KR" altLang="en-US" sz="1200" dirty="0" err="1"/>
              <a:t>퍼포먼스</a:t>
            </a:r>
            <a:r>
              <a:rPr lang="ko-KR" altLang="en-US" sz="1200" dirty="0"/>
              <a:t> 및 </a:t>
            </a:r>
            <a:r>
              <a:rPr lang="ko-KR" altLang="en-US" sz="1200" dirty="0" err="1"/>
              <a:t>트래픽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테스트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993340" y="5945841"/>
            <a:ext cx="6096001" cy="30031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200"/>
              <a:t>데이터 베이스의 안정성 검사</a:t>
            </a:r>
          </a:p>
        </p:txBody>
      </p:sp>
      <p:cxnSp>
        <p:nvCxnSpPr>
          <p:cNvPr id="33" name="직선 화살표 연결선 32"/>
          <p:cNvCxnSpPr>
            <a:stCxn id="4" idx="2"/>
            <a:endCxn id="9" idx="0"/>
          </p:cNvCxnSpPr>
          <p:nvPr/>
        </p:nvCxnSpPr>
        <p:spPr>
          <a:xfrm>
            <a:off x="2342449" y="3579159"/>
            <a:ext cx="0" cy="233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stCxn id="9" idx="2"/>
            <a:endCxn id="13" idx="0"/>
          </p:cNvCxnSpPr>
          <p:nvPr/>
        </p:nvCxnSpPr>
        <p:spPr>
          <a:xfrm>
            <a:off x="2342449" y="4112559"/>
            <a:ext cx="0" cy="233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>
            <a:stCxn id="13" idx="2"/>
            <a:endCxn id="16" idx="0"/>
          </p:cNvCxnSpPr>
          <p:nvPr/>
        </p:nvCxnSpPr>
        <p:spPr>
          <a:xfrm>
            <a:off x="2342449" y="4645959"/>
            <a:ext cx="0" cy="233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stCxn id="16" idx="2"/>
            <a:endCxn id="17" idx="0"/>
          </p:cNvCxnSpPr>
          <p:nvPr/>
        </p:nvCxnSpPr>
        <p:spPr>
          <a:xfrm>
            <a:off x="2342449" y="5179359"/>
            <a:ext cx="0" cy="233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>
            <a:stCxn id="17" idx="2"/>
            <a:endCxn id="18" idx="0"/>
          </p:cNvCxnSpPr>
          <p:nvPr/>
        </p:nvCxnSpPr>
        <p:spPr>
          <a:xfrm>
            <a:off x="2342449" y="5712759"/>
            <a:ext cx="0" cy="233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42"/>
          <p:cNvCxnSpPr>
            <a:stCxn id="4" idx="3"/>
            <a:endCxn id="20" idx="1"/>
          </p:cNvCxnSpPr>
          <p:nvPr/>
        </p:nvCxnSpPr>
        <p:spPr>
          <a:xfrm>
            <a:off x="3697941" y="3429000"/>
            <a:ext cx="1295399" cy="533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꺾인 연결선 44"/>
          <p:cNvCxnSpPr>
            <a:stCxn id="9" idx="3"/>
            <a:endCxn id="21" idx="1"/>
          </p:cNvCxnSpPr>
          <p:nvPr/>
        </p:nvCxnSpPr>
        <p:spPr>
          <a:xfrm>
            <a:off x="3697941" y="3962400"/>
            <a:ext cx="1295399" cy="533400"/>
          </a:xfrm>
          <a:prstGeom prst="bentConnector3">
            <a:avLst>
              <a:gd name="adj1" fmla="val 451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46"/>
          <p:cNvCxnSpPr>
            <a:stCxn id="13" idx="3"/>
            <a:endCxn id="22" idx="1"/>
          </p:cNvCxnSpPr>
          <p:nvPr/>
        </p:nvCxnSpPr>
        <p:spPr>
          <a:xfrm>
            <a:off x="3697941" y="4495800"/>
            <a:ext cx="1295399" cy="533400"/>
          </a:xfrm>
          <a:prstGeom prst="bentConnector3">
            <a:avLst>
              <a:gd name="adj1" fmla="val 406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48"/>
          <p:cNvCxnSpPr>
            <a:stCxn id="16" idx="3"/>
            <a:endCxn id="23" idx="1"/>
          </p:cNvCxnSpPr>
          <p:nvPr/>
        </p:nvCxnSpPr>
        <p:spPr>
          <a:xfrm>
            <a:off x="3697941" y="5029200"/>
            <a:ext cx="1295399" cy="533400"/>
          </a:xfrm>
          <a:prstGeom prst="bentConnector3">
            <a:avLst>
              <a:gd name="adj1" fmla="val 365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17" idx="3"/>
            <a:endCxn id="24" idx="1"/>
          </p:cNvCxnSpPr>
          <p:nvPr/>
        </p:nvCxnSpPr>
        <p:spPr>
          <a:xfrm>
            <a:off x="3697941" y="5562600"/>
            <a:ext cx="1295399" cy="533400"/>
          </a:xfrm>
          <a:prstGeom prst="bentConnector3">
            <a:avLst>
              <a:gd name="adj1" fmla="val 3235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35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51002" y="4502"/>
            <a:ext cx="11884116" cy="901510"/>
          </a:xfrm>
        </p:spPr>
        <p:txBody>
          <a:bodyPr/>
          <a:lstStyle/>
          <a:p>
            <a:pPr algn="ctr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ko-KR" altLang="en-US" dirty="0" smtClean="0"/>
              <a:t>㈜</a:t>
            </a:r>
            <a:r>
              <a:rPr lang="ko-KR" altLang="en-US" dirty="0" err="1" smtClean="0"/>
              <a:t>성진시스템</a:t>
            </a:r>
            <a:r>
              <a:rPr lang="ko-KR" altLang="en-US" dirty="0" err="1" smtClean="0"/>
              <a:t>은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dirty="0" err="1" smtClean="0"/>
              <a:t>고전번역원과의</a:t>
            </a:r>
            <a:r>
              <a:rPr lang="ko-KR" altLang="en-US" dirty="0" smtClean="0"/>
              <a:t> 진정한 동반자적 관계를 희망합니다</a:t>
            </a:r>
            <a:r>
              <a:rPr lang="en-US" altLang="ko-KR" dirty="0" smtClean="0"/>
              <a:t>.</a:t>
            </a:r>
          </a:p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7758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smtClean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6635</TotalTime>
  <Words>1751</Words>
  <Application>Microsoft Office PowerPoint</Application>
  <PresentationFormat>사용자 지정</PresentationFormat>
  <Paragraphs>363</Paragraphs>
  <Slides>17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9" baseType="lpstr">
      <vt:lpstr>Office 테마</vt:lpstr>
      <vt:lpstr>Image</vt:lpstr>
      <vt:lpstr>PowerPoint 프레젠테이션</vt:lpstr>
      <vt:lpstr>목차</vt:lpstr>
      <vt:lpstr>1. 제안의 개요</vt:lpstr>
      <vt:lpstr>1. 제안의 개요</vt:lpstr>
      <vt:lpstr>2. 프로젝트 추진전략</vt:lpstr>
      <vt:lpstr>2. 프로젝트 추진전략</vt:lpstr>
      <vt:lpstr>2. 프로젝트 추진전략</vt:lpstr>
      <vt:lpstr>3. 프로젝트 수행전략</vt:lpstr>
      <vt:lpstr>3. 프로젝트 수행전략</vt:lpstr>
      <vt:lpstr>3. 프로젝트 수행전략</vt:lpstr>
      <vt:lpstr>3. 프로젝트 수행전략</vt:lpstr>
      <vt:lpstr>4. 향후 지원부문</vt:lpstr>
      <vt:lpstr>4. 향후 지원부문</vt:lpstr>
      <vt:lpstr>4. 향후 지원부문</vt:lpstr>
      <vt:lpstr>4. 향후 지원부문</vt:lpstr>
      <vt:lpstr>4. 향후 지원부문</vt:lpstr>
      <vt:lpstr>감사합니다.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USER03</cp:lastModifiedBy>
  <cp:revision>229</cp:revision>
  <cp:lastPrinted>2017-03-18T07:49:53Z</cp:lastPrinted>
  <dcterms:created xsi:type="dcterms:W3CDTF">2016-04-24T07:10:43Z</dcterms:created>
  <dcterms:modified xsi:type="dcterms:W3CDTF">2018-08-27T16:10:20Z</dcterms:modified>
</cp:coreProperties>
</file>