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301" r:id="rId3"/>
    <p:sldId id="259" r:id="rId4"/>
    <p:sldId id="329" r:id="rId5"/>
    <p:sldId id="330" r:id="rId6"/>
    <p:sldId id="316" r:id="rId7"/>
    <p:sldId id="331" r:id="rId8"/>
    <p:sldId id="319" r:id="rId9"/>
    <p:sldId id="320" r:id="rId10"/>
  </p:sldIdLst>
  <p:sldSz cx="12192000" cy="6858000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4" autoAdjust="0"/>
    <p:restoredTop sz="94660"/>
  </p:normalViewPr>
  <p:slideViewPr>
    <p:cSldViewPr snapToGrid="0">
      <p:cViewPr varScale="1">
        <p:scale>
          <a:sx n="95" d="100"/>
          <a:sy n="95" d="100"/>
        </p:scale>
        <p:origin x="96" y="5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88782F-3206-4056-B597-CDDFAF8119D1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D5B121CD-170F-40D4-B302-17239040BF20}">
      <dgm:prSet phldrT="[텍스트]"/>
      <dgm:spPr/>
      <dgm:t>
        <a:bodyPr/>
        <a:lstStyle/>
        <a:p>
          <a:pPr latinLnBrk="1"/>
          <a:r>
            <a:rPr lang="ko-KR" altLang="en-US" dirty="0" smtClean="0"/>
            <a:t>실시간 라이브 방송</a:t>
          </a:r>
          <a:endParaRPr lang="ko-KR" altLang="en-US" dirty="0"/>
        </a:p>
      </dgm:t>
    </dgm:pt>
    <dgm:pt modelId="{45A12C0E-BED2-43CF-A463-D734DE614118}" type="par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FE8AF899-C8AA-4692-867D-B3DACFBA4D34}" type="sibTrans" cxnId="{0A317451-DAB0-4DC8-89D4-B88B1306D088}">
      <dgm:prSet/>
      <dgm:spPr/>
      <dgm:t>
        <a:bodyPr/>
        <a:lstStyle/>
        <a:p>
          <a:pPr latinLnBrk="1"/>
          <a:endParaRPr lang="ko-KR" altLang="en-US"/>
        </a:p>
      </dgm:t>
    </dgm:pt>
    <dgm:pt modelId="{78F3C106-E471-45F6-AFA4-053DAB9F2D19}">
      <dgm:prSet phldrT="[텍스트]"/>
      <dgm:spPr/>
      <dgm:t>
        <a:bodyPr/>
        <a:lstStyle/>
        <a:p>
          <a:pPr latinLnBrk="1"/>
          <a:r>
            <a:rPr lang="ko-KR" altLang="en-US" dirty="0" smtClean="0"/>
            <a:t>중앙 관제 </a:t>
          </a:r>
          <a:r>
            <a:rPr lang="en-US" altLang="ko-KR" dirty="0" smtClean="0"/>
            <a:t>DID</a:t>
          </a:r>
          <a:endParaRPr lang="ko-KR" altLang="en-US" dirty="0"/>
        </a:p>
      </dgm:t>
    </dgm:pt>
    <dgm:pt modelId="{1C597F86-6ADB-4AEB-9A24-724FC98B1F7E}" type="par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7DC5B737-464F-4DF6-A0E8-3C0946D31781}" type="sibTrans" cxnId="{CFDEBE2B-9BB9-4699-AFFE-95DF8D240401}">
      <dgm:prSet/>
      <dgm:spPr/>
      <dgm:t>
        <a:bodyPr/>
        <a:lstStyle/>
        <a:p>
          <a:pPr latinLnBrk="1"/>
          <a:endParaRPr lang="ko-KR" altLang="en-US"/>
        </a:p>
      </dgm:t>
    </dgm:pt>
    <dgm:pt modelId="{5A6F4282-35FB-43B8-A77A-966D63565EEC}">
      <dgm:prSet phldrT="[텍스트]"/>
      <dgm:spPr/>
      <dgm:t>
        <a:bodyPr/>
        <a:lstStyle/>
        <a:p>
          <a:pPr latinLnBrk="1"/>
          <a:r>
            <a:rPr lang="en-US" altLang="ko-KR" dirty="0" smtClean="0"/>
            <a:t>P2P </a:t>
          </a:r>
          <a:r>
            <a:rPr lang="ko-KR" altLang="en-US" dirty="0" smtClean="0"/>
            <a:t>방식의 실시간 스트리밍 방식의 </a:t>
          </a:r>
          <a:r>
            <a:rPr lang="en-US" altLang="ko-KR" dirty="0" smtClean="0"/>
            <a:t>HD</a:t>
          </a:r>
          <a:r>
            <a:rPr lang="ko-KR" altLang="en-US" dirty="0" smtClean="0"/>
            <a:t>급 라이브 전송 제공</a:t>
          </a:r>
          <a:endParaRPr lang="ko-KR" altLang="en-US" dirty="0"/>
        </a:p>
      </dgm:t>
    </dgm:pt>
    <dgm:pt modelId="{D2D8C004-B5EE-4B69-8FCD-6D49C06CBCD0}" type="par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69F3F631-3C75-412D-B089-69C88C03BF3E}" type="sibTrans" cxnId="{097C3D58-6152-4BD4-969F-58A6757B7077}">
      <dgm:prSet/>
      <dgm:spPr/>
      <dgm:t>
        <a:bodyPr/>
        <a:lstStyle/>
        <a:p>
          <a:pPr latinLnBrk="1"/>
          <a:endParaRPr lang="ko-KR" altLang="en-US"/>
        </a:p>
      </dgm:t>
    </dgm:pt>
    <dgm:pt modelId="{99B7D845-8584-4748-B8D5-5CEA3DBF6AD2}">
      <dgm:prSet phldrT="[텍스트]"/>
      <dgm:spPr/>
      <dgm:t>
        <a:bodyPr/>
        <a:lstStyle/>
        <a:p>
          <a:pPr latinLnBrk="1"/>
          <a:r>
            <a:rPr lang="ko-KR" altLang="en-US" dirty="0" smtClean="0"/>
            <a:t>원격지의 디스플레이에 대해서 각 디스플레이별 또는 전체 디스플레이어를 제어 할 수 있음</a:t>
          </a:r>
          <a:r>
            <a:rPr lang="en-US" altLang="ko-KR" dirty="0" smtClean="0"/>
            <a:t>.</a:t>
          </a:r>
          <a:endParaRPr lang="ko-KR" altLang="en-US" dirty="0"/>
        </a:p>
      </dgm:t>
    </dgm:pt>
    <dgm:pt modelId="{67CEC7AC-481F-47F2-BB77-127195943DED}" type="par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1ACC0F51-C62E-42BA-BA9F-1178E639EDC4}" type="sibTrans" cxnId="{41E6FE0B-9E6B-4AF0-97B4-2DFD95A70C67}">
      <dgm:prSet/>
      <dgm:spPr/>
      <dgm:t>
        <a:bodyPr/>
        <a:lstStyle/>
        <a:p>
          <a:pPr latinLnBrk="1"/>
          <a:endParaRPr lang="ko-KR" altLang="en-US"/>
        </a:p>
      </dgm:t>
    </dgm:pt>
    <dgm:pt modelId="{23D1EC7B-BA52-42BA-9194-85B22657974E}">
      <dgm:prSet phldrT="[텍스트]"/>
      <dgm:spPr/>
      <dgm:t>
        <a:bodyPr/>
        <a:lstStyle/>
        <a:p>
          <a:pPr latinLnBrk="1"/>
          <a:r>
            <a:rPr lang="ko-KR" altLang="en-US" dirty="0" smtClean="0"/>
            <a:t>자체 플레이어 개발로 별도의 </a:t>
          </a:r>
          <a:r>
            <a:rPr lang="ko-KR" altLang="en-US" dirty="0" err="1" smtClean="0"/>
            <a:t>코덱</a:t>
          </a:r>
          <a:r>
            <a:rPr lang="ko-KR" altLang="en-US" dirty="0" smtClean="0"/>
            <a:t> 설치 불필요</a:t>
          </a:r>
          <a:endParaRPr lang="ko-KR" altLang="en-US" dirty="0"/>
        </a:p>
      </dgm:t>
    </dgm:pt>
    <dgm:pt modelId="{505864D0-E42C-4CED-B46D-6A59AB4A5ABA}" type="parTrans" cxnId="{17466C37-C620-4967-B7DA-29098C9A9A0F}">
      <dgm:prSet/>
      <dgm:spPr/>
      <dgm:t>
        <a:bodyPr/>
        <a:lstStyle/>
        <a:p>
          <a:pPr latinLnBrk="1"/>
          <a:endParaRPr lang="ko-KR" altLang="en-US"/>
        </a:p>
      </dgm:t>
    </dgm:pt>
    <dgm:pt modelId="{9ADE5D3E-EF87-4E7E-90A3-5308996927B2}" type="sibTrans" cxnId="{17466C37-C620-4967-B7DA-29098C9A9A0F}">
      <dgm:prSet/>
      <dgm:spPr/>
      <dgm:t>
        <a:bodyPr/>
        <a:lstStyle/>
        <a:p>
          <a:pPr latinLnBrk="1"/>
          <a:endParaRPr lang="ko-KR" altLang="en-US"/>
        </a:p>
      </dgm:t>
    </dgm:pt>
    <dgm:pt modelId="{1618EA3D-2FA3-4556-9BA5-B92D36E3761C}">
      <dgm:prSet phldrT="[텍스트]"/>
      <dgm:spPr/>
      <dgm:t>
        <a:bodyPr/>
        <a:lstStyle/>
        <a:p>
          <a:pPr latinLnBrk="1"/>
          <a:r>
            <a:rPr lang="en-US" altLang="ko-KR" dirty="0" smtClean="0"/>
            <a:t>1</a:t>
          </a:r>
          <a:r>
            <a:rPr lang="ko-KR" altLang="en-US" dirty="0" smtClean="0"/>
            <a:t>초 이내의 </a:t>
          </a:r>
          <a:r>
            <a:rPr lang="ko-KR" altLang="en-US" dirty="0" err="1" smtClean="0"/>
            <a:t>딜레이</a:t>
          </a:r>
          <a:r>
            <a:rPr lang="ko-KR" altLang="en-US" dirty="0" smtClean="0"/>
            <a:t> 타임을 지원하여 현장감 있는 방송 가능</a:t>
          </a:r>
          <a:endParaRPr lang="ko-KR" altLang="en-US" dirty="0"/>
        </a:p>
      </dgm:t>
    </dgm:pt>
    <dgm:pt modelId="{7A465DE4-6E22-4E27-B695-C09F8EB53571}" type="parTrans" cxnId="{E0BED586-7D75-4627-93E7-C5389176D46F}">
      <dgm:prSet/>
      <dgm:spPr/>
      <dgm:t>
        <a:bodyPr/>
        <a:lstStyle/>
        <a:p>
          <a:pPr latinLnBrk="1"/>
          <a:endParaRPr lang="ko-KR" altLang="en-US"/>
        </a:p>
      </dgm:t>
    </dgm:pt>
    <dgm:pt modelId="{80C65821-4B7F-48AA-811C-42954CC0F00C}" type="sibTrans" cxnId="{E0BED586-7D75-4627-93E7-C5389176D46F}">
      <dgm:prSet/>
      <dgm:spPr/>
      <dgm:t>
        <a:bodyPr/>
        <a:lstStyle/>
        <a:p>
          <a:pPr latinLnBrk="1"/>
          <a:endParaRPr lang="ko-KR" altLang="en-US"/>
        </a:p>
      </dgm:t>
    </dgm:pt>
    <dgm:pt modelId="{BFBF7D49-216B-4A02-BCF8-42628E00F13B}">
      <dgm:prSet phldrT="[텍스트]"/>
      <dgm:spPr/>
      <dgm:t>
        <a:bodyPr/>
        <a:lstStyle/>
        <a:p>
          <a:pPr latinLnBrk="1"/>
          <a:r>
            <a:rPr lang="ko-KR" altLang="en-US" dirty="0" smtClean="0"/>
            <a:t>제어의 내용은 표출되는 영상의 순서</a:t>
          </a:r>
          <a:r>
            <a:rPr lang="en-US" altLang="ko-KR" dirty="0" smtClean="0"/>
            <a:t>, </a:t>
          </a:r>
          <a:r>
            <a:rPr lang="ko-KR" altLang="en-US" dirty="0" smtClean="0"/>
            <a:t>현재 </a:t>
          </a:r>
          <a:r>
            <a:rPr lang="ko-KR" altLang="en-US" dirty="0" err="1" smtClean="0"/>
            <a:t>표출되어야</a:t>
          </a:r>
          <a:r>
            <a:rPr lang="ko-KR" altLang="en-US" dirty="0" smtClean="0"/>
            <a:t> 하는 영상</a:t>
          </a:r>
          <a:r>
            <a:rPr lang="en-US" altLang="ko-KR" dirty="0" smtClean="0"/>
            <a:t>, </a:t>
          </a:r>
          <a:r>
            <a:rPr lang="ko-KR" altLang="en-US" dirty="0" smtClean="0"/>
            <a:t>자막 등</a:t>
          </a:r>
          <a:endParaRPr lang="ko-KR" altLang="en-US" dirty="0"/>
        </a:p>
      </dgm:t>
    </dgm:pt>
    <dgm:pt modelId="{8F37EFB1-BE6C-477C-9B45-19FEAE8ADEBF}" type="parTrans" cxnId="{E86C9265-C857-4A7B-AD58-392725F8EBC5}">
      <dgm:prSet/>
      <dgm:spPr/>
      <dgm:t>
        <a:bodyPr/>
        <a:lstStyle/>
        <a:p>
          <a:pPr latinLnBrk="1"/>
          <a:endParaRPr lang="ko-KR" altLang="en-US"/>
        </a:p>
      </dgm:t>
    </dgm:pt>
    <dgm:pt modelId="{D9E4C037-FF2A-446C-9BAD-8CA45B393312}" type="sibTrans" cxnId="{E86C9265-C857-4A7B-AD58-392725F8EBC5}">
      <dgm:prSet/>
      <dgm:spPr/>
      <dgm:t>
        <a:bodyPr/>
        <a:lstStyle/>
        <a:p>
          <a:pPr latinLnBrk="1"/>
          <a:endParaRPr lang="ko-KR" altLang="en-US"/>
        </a:p>
      </dgm:t>
    </dgm:pt>
    <dgm:pt modelId="{2B6F3134-692A-41A9-AD9E-1A4E4D374C4D}">
      <dgm:prSet phldrT="[텍스트]"/>
      <dgm:spPr/>
      <dgm:t>
        <a:bodyPr/>
        <a:lstStyle/>
        <a:p>
          <a:pPr latinLnBrk="1"/>
          <a:r>
            <a:rPr lang="ko-KR" altLang="en-US" dirty="0" smtClean="0"/>
            <a:t>중앙 서버에 정보를 업로드 함으로써 동시 다발적인 업데이트 가능</a:t>
          </a:r>
          <a:endParaRPr lang="ko-KR" altLang="en-US" dirty="0"/>
        </a:p>
      </dgm:t>
    </dgm:pt>
    <dgm:pt modelId="{6C1B029E-B769-4D79-935C-89CFE2001EC5}" type="parTrans" cxnId="{59D32B7C-FDA5-4122-B541-068CC79DAC62}">
      <dgm:prSet/>
      <dgm:spPr/>
      <dgm:t>
        <a:bodyPr/>
        <a:lstStyle/>
        <a:p>
          <a:pPr latinLnBrk="1"/>
          <a:endParaRPr lang="ko-KR" altLang="en-US"/>
        </a:p>
      </dgm:t>
    </dgm:pt>
    <dgm:pt modelId="{73CD913F-6706-44FE-B77F-C28257911C1A}" type="sibTrans" cxnId="{59D32B7C-FDA5-4122-B541-068CC79DAC62}">
      <dgm:prSet/>
      <dgm:spPr/>
      <dgm:t>
        <a:bodyPr/>
        <a:lstStyle/>
        <a:p>
          <a:pPr latinLnBrk="1"/>
          <a:endParaRPr lang="ko-KR" altLang="en-US"/>
        </a:p>
      </dgm:t>
    </dgm:pt>
    <dgm:pt modelId="{611E8962-3D6C-4B90-BCE7-1B044A1B5FF3}" type="pres">
      <dgm:prSet presAssocID="{0988782F-3206-4056-B597-CDDFAF8119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42C8CD-40E1-4F73-B272-196D7FCBDBB2}" type="pres">
      <dgm:prSet presAssocID="{D5B121CD-170F-40D4-B302-17239040BF20}" presName="parentLin" presStyleCnt="0"/>
      <dgm:spPr/>
    </dgm:pt>
    <dgm:pt modelId="{9D46266F-69D6-41EB-B1B7-1A3BCF969E2E}" type="pres">
      <dgm:prSet presAssocID="{D5B121CD-170F-40D4-B302-17239040BF20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8DE396F-D958-40F2-A9AE-B9D0BB7AB916}" type="pres">
      <dgm:prSet presAssocID="{D5B121CD-170F-40D4-B302-17239040BF2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12DD56-6153-4548-8844-9011279FBC26}" type="pres">
      <dgm:prSet presAssocID="{D5B121CD-170F-40D4-B302-17239040BF20}" presName="negativeSpace" presStyleCnt="0"/>
      <dgm:spPr/>
    </dgm:pt>
    <dgm:pt modelId="{29F24A41-5F41-480F-844E-542214BF7BED}" type="pres">
      <dgm:prSet presAssocID="{D5B121CD-170F-40D4-B302-17239040BF20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582421-9904-4764-83B0-9B1A7A00742A}" type="pres">
      <dgm:prSet presAssocID="{FE8AF899-C8AA-4692-867D-B3DACFBA4D34}" presName="spaceBetweenRectangles" presStyleCnt="0"/>
      <dgm:spPr/>
    </dgm:pt>
    <dgm:pt modelId="{2AED8A6E-1BED-4CBE-8331-715FE90B4531}" type="pres">
      <dgm:prSet presAssocID="{78F3C106-E471-45F6-AFA4-053DAB9F2D19}" presName="parentLin" presStyleCnt="0"/>
      <dgm:spPr/>
    </dgm:pt>
    <dgm:pt modelId="{D14ED923-7CFE-4044-9F34-AD8CAF4875F4}" type="pres">
      <dgm:prSet presAssocID="{78F3C106-E471-45F6-AFA4-053DAB9F2D19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E4EABEF-1896-4EC4-A37E-CB94FD86AA28}" type="pres">
      <dgm:prSet presAssocID="{78F3C106-E471-45F6-AFA4-053DAB9F2D1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210EF4-208D-416C-9CE9-7059B476F631}" type="pres">
      <dgm:prSet presAssocID="{78F3C106-E471-45F6-AFA4-053DAB9F2D19}" presName="negativeSpace" presStyleCnt="0"/>
      <dgm:spPr/>
    </dgm:pt>
    <dgm:pt modelId="{841FBCED-7F9B-4D52-B0EA-F5F6B3D4CBF6}" type="pres">
      <dgm:prSet presAssocID="{78F3C106-E471-45F6-AFA4-053DAB9F2D19}" presName="childText" presStyleLbl="conFgAcc1" presStyleIdx="1" presStyleCnt="2" custLinFactNeighborY="2547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D6BF377-DDB1-489C-883E-825325749E7F}" type="presOf" srcId="{1618EA3D-2FA3-4556-9BA5-B92D36E3761C}" destId="{29F24A41-5F41-480F-844E-542214BF7BED}" srcOrd="0" destOrd="2" presId="urn:microsoft.com/office/officeart/2005/8/layout/list1"/>
    <dgm:cxn modelId="{C55D9602-4425-45EA-BDF2-70E204EEA431}" type="presOf" srcId="{D5B121CD-170F-40D4-B302-17239040BF20}" destId="{28DE396F-D958-40F2-A9AE-B9D0BB7AB916}" srcOrd="1" destOrd="0" presId="urn:microsoft.com/office/officeart/2005/8/layout/list1"/>
    <dgm:cxn modelId="{097C3D58-6152-4BD4-969F-58A6757B7077}" srcId="{D5B121CD-170F-40D4-B302-17239040BF20}" destId="{5A6F4282-35FB-43B8-A77A-966D63565EEC}" srcOrd="0" destOrd="0" parTransId="{D2D8C004-B5EE-4B69-8FCD-6D49C06CBCD0}" sibTransId="{69F3F631-3C75-412D-B089-69C88C03BF3E}"/>
    <dgm:cxn modelId="{9E018092-69E7-4286-BE63-3682D8A46E94}" type="presOf" srcId="{23D1EC7B-BA52-42BA-9194-85B22657974E}" destId="{29F24A41-5F41-480F-844E-542214BF7BED}" srcOrd="0" destOrd="1" presId="urn:microsoft.com/office/officeart/2005/8/layout/list1"/>
    <dgm:cxn modelId="{C43C8434-061D-4595-8FD2-DF815C0AB281}" type="presOf" srcId="{0988782F-3206-4056-B597-CDDFAF8119D1}" destId="{611E8962-3D6C-4B90-BCE7-1B044A1B5FF3}" srcOrd="0" destOrd="0" presId="urn:microsoft.com/office/officeart/2005/8/layout/list1"/>
    <dgm:cxn modelId="{0A317451-DAB0-4DC8-89D4-B88B1306D088}" srcId="{0988782F-3206-4056-B597-CDDFAF8119D1}" destId="{D5B121CD-170F-40D4-B302-17239040BF20}" srcOrd="0" destOrd="0" parTransId="{45A12C0E-BED2-43CF-A463-D734DE614118}" sibTransId="{FE8AF899-C8AA-4692-867D-B3DACFBA4D34}"/>
    <dgm:cxn modelId="{E0BED586-7D75-4627-93E7-C5389176D46F}" srcId="{D5B121CD-170F-40D4-B302-17239040BF20}" destId="{1618EA3D-2FA3-4556-9BA5-B92D36E3761C}" srcOrd="2" destOrd="0" parTransId="{7A465DE4-6E22-4E27-B695-C09F8EB53571}" sibTransId="{80C65821-4B7F-48AA-811C-42954CC0F00C}"/>
    <dgm:cxn modelId="{F898E0C8-D5D3-46B1-B1A1-6E708FCABD17}" type="presOf" srcId="{D5B121CD-170F-40D4-B302-17239040BF20}" destId="{9D46266F-69D6-41EB-B1B7-1A3BCF969E2E}" srcOrd="0" destOrd="0" presId="urn:microsoft.com/office/officeart/2005/8/layout/list1"/>
    <dgm:cxn modelId="{CFDEBE2B-9BB9-4699-AFFE-95DF8D240401}" srcId="{0988782F-3206-4056-B597-CDDFAF8119D1}" destId="{78F3C106-E471-45F6-AFA4-053DAB9F2D19}" srcOrd="1" destOrd="0" parTransId="{1C597F86-6ADB-4AEB-9A24-724FC98B1F7E}" sibTransId="{7DC5B737-464F-4DF6-A0E8-3C0946D31781}"/>
    <dgm:cxn modelId="{C078C382-BEFF-4273-8706-A9345ABBBA65}" type="presOf" srcId="{BFBF7D49-216B-4A02-BCF8-42628E00F13B}" destId="{841FBCED-7F9B-4D52-B0EA-F5F6B3D4CBF6}" srcOrd="0" destOrd="1" presId="urn:microsoft.com/office/officeart/2005/8/layout/list1"/>
    <dgm:cxn modelId="{DC8FAE88-A0C8-4CA4-9B01-E7E4E495F283}" type="presOf" srcId="{78F3C106-E471-45F6-AFA4-053DAB9F2D19}" destId="{EE4EABEF-1896-4EC4-A37E-CB94FD86AA28}" srcOrd="1" destOrd="0" presId="urn:microsoft.com/office/officeart/2005/8/layout/list1"/>
    <dgm:cxn modelId="{E86C9265-C857-4A7B-AD58-392725F8EBC5}" srcId="{78F3C106-E471-45F6-AFA4-053DAB9F2D19}" destId="{BFBF7D49-216B-4A02-BCF8-42628E00F13B}" srcOrd="1" destOrd="0" parTransId="{8F37EFB1-BE6C-477C-9B45-19FEAE8ADEBF}" sibTransId="{D9E4C037-FF2A-446C-9BAD-8CA45B393312}"/>
    <dgm:cxn modelId="{714506E7-58D2-447C-86C2-B4F84D69FAF7}" type="presOf" srcId="{5A6F4282-35FB-43B8-A77A-966D63565EEC}" destId="{29F24A41-5F41-480F-844E-542214BF7BED}" srcOrd="0" destOrd="0" presId="urn:microsoft.com/office/officeart/2005/8/layout/list1"/>
    <dgm:cxn modelId="{17466C37-C620-4967-B7DA-29098C9A9A0F}" srcId="{D5B121CD-170F-40D4-B302-17239040BF20}" destId="{23D1EC7B-BA52-42BA-9194-85B22657974E}" srcOrd="1" destOrd="0" parTransId="{505864D0-E42C-4CED-B46D-6A59AB4A5ABA}" sibTransId="{9ADE5D3E-EF87-4E7E-90A3-5308996927B2}"/>
    <dgm:cxn modelId="{089F9C6A-3786-4341-A1E4-D11C28359706}" type="presOf" srcId="{78F3C106-E471-45F6-AFA4-053DAB9F2D19}" destId="{D14ED923-7CFE-4044-9F34-AD8CAF4875F4}" srcOrd="0" destOrd="0" presId="urn:microsoft.com/office/officeart/2005/8/layout/list1"/>
    <dgm:cxn modelId="{0F66147B-19B0-424F-A784-9AB4588C5262}" type="presOf" srcId="{99B7D845-8584-4748-B8D5-5CEA3DBF6AD2}" destId="{841FBCED-7F9B-4D52-B0EA-F5F6B3D4CBF6}" srcOrd="0" destOrd="0" presId="urn:microsoft.com/office/officeart/2005/8/layout/list1"/>
    <dgm:cxn modelId="{41E6FE0B-9E6B-4AF0-97B4-2DFD95A70C67}" srcId="{78F3C106-E471-45F6-AFA4-053DAB9F2D19}" destId="{99B7D845-8584-4748-B8D5-5CEA3DBF6AD2}" srcOrd="0" destOrd="0" parTransId="{67CEC7AC-481F-47F2-BB77-127195943DED}" sibTransId="{1ACC0F51-C62E-42BA-BA9F-1178E639EDC4}"/>
    <dgm:cxn modelId="{59D32B7C-FDA5-4122-B541-068CC79DAC62}" srcId="{78F3C106-E471-45F6-AFA4-053DAB9F2D19}" destId="{2B6F3134-692A-41A9-AD9E-1A4E4D374C4D}" srcOrd="2" destOrd="0" parTransId="{6C1B029E-B769-4D79-935C-89CFE2001EC5}" sibTransId="{73CD913F-6706-44FE-B77F-C28257911C1A}"/>
    <dgm:cxn modelId="{D7A38D0F-8E64-480B-9858-AEAE8622188B}" type="presOf" srcId="{2B6F3134-692A-41A9-AD9E-1A4E4D374C4D}" destId="{841FBCED-7F9B-4D52-B0EA-F5F6B3D4CBF6}" srcOrd="0" destOrd="2" presId="urn:microsoft.com/office/officeart/2005/8/layout/list1"/>
    <dgm:cxn modelId="{52B12CBA-6049-45C6-A290-D31DF43421A3}" type="presParOf" srcId="{611E8962-3D6C-4B90-BCE7-1B044A1B5FF3}" destId="{B842C8CD-40E1-4F73-B272-196D7FCBDBB2}" srcOrd="0" destOrd="0" presId="urn:microsoft.com/office/officeart/2005/8/layout/list1"/>
    <dgm:cxn modelId="{C7FB69D2-C575-4A42-AC0B-D485E3D35DCC}" type="presParOf" srcId="{B842C8CD-40E1-4F73-B272-196D7FCBDBB2}" destId="{9D46266F-69D6-41EB-B1B7-1A3BCF969E2E}" srcOrd="0" destOrd="0" presId="urn:microsoft.com/office/officeart/2005/8/layout/list1"/>
    <dgm:cxn modelId="{7C24DBD9-9911-423F-887B-3A6B9006BEB5}" type="presParOf" srcId="{B842C8CD-40E1-4F73-B272-196D7FCBDBB2}" destId="{28DE396F-D958-40F2-A9AE-B9D0BB7AB916}" srcOrd="1" destOrd="0" presId="urn:microsoft.com/office/officeart/2005/8/layout/list1"/>
    <dgm:cxn modelId="{B79B8B98-8243-4D3E-AEDB-3EF1DC27D971}" type="presParOf" srcId="{611E8962-3D6C-4B90-BCE7-1B044A1B5FF3}" destId="{6012DD56-6153-4548-8844-9011279FBC26}" srcOrd="1" destOrd="0" presId="urn:microsoft.com/office/officeart/2005/8/layout/list1"/>
    <dgm:cxn modelId="{AB24BD71-A05C-4A47-B2BD-66FE25AF997B}" type="presParOf" srcId="{611E8962-3D6C-4B90-BCE7-1B044A1B5FF3}" destId="{29F24A41-5F41-480F-844E-542214BF7BED}" srcOrd="2" destOrd="0" presId="urn:microsoft.com/office/officeart/2005/8/layout/list1"/>
    <dgm:cxn modelId="{5A193514-28BA-482E-A94A-A07A66EB4193}" type="presParOf" srcId="{611E8962-3D6C-4B90-BCE7-1B044A1B5FF3}" destId="{FF582421-9904-4764-83B0-9B1A7A00742A}" srcOrd="3" destOrd="0" presId="urn:microsoft.com/office/officeart/2005/8/layout/list1"/>
    <dgm:cxn modelId="{AFEC583E-C642-4353-A2A4-B3533258E39B}" type="presParOf" srcId="{611E8962-3D6C-4B90-BCE7-1B044A1B5FF3}" destId="{2AED8A6E-1BED-4CBE-8331-715FE90B4531}" srcOrd="4" destOrd="0" presId="urn:microsoft.com/office/officeart/2005/8/layout/list1"/>
    <dgm:cxn modelId="{2E862D15-88AF-43FF-9FBA-02E1F10FBD0E}" type="presParOf" srcId="{2AED8A6E-1BED-4CBE-8331-715FE90B4531}" destId="{D14ED923-7CFE-4044-9F34-AD8CAF4875F4}" srcOrd="0" destOrd="0" presId="urn:microsoft.com/office/officeart/2005/8/layout/list1"/>
    <dgm:cxn modelId="{685C2644-0307-4608-8D0F-A800AF58737A}" type="presParOf" srcId="{2AED8A6E-1BED-4CBE-8331-715FE90B4531}" destId="{EE4EABEF-1896-4EC4-A37E-CB94FD86AA28}" srcOrd="1" destOrd="0" presId="urn:microsoft.com/office/officeart/2005/8/layout/list1"/>
    <dgm:cxn modelId="{2D994346-C126-4165-ABB0-2B46785992D0}" type="presParOf" srcId="{611E8962-3D6C-4B90-BCE7-1B044A1B5FF3}" destId="{3E210EF4-208D-416C-9CE9-7059B476F631}" srcOrd="5" destOrd="0" presId="urn:microsoft.com/office/officeart/2005/8/layout/list1"/>
    <dgm:cxn modelId="{0FD604FC-273B-441D-9730-1F4CFF5EC99E}" type="presParOf" srcId="{611E8962-3D6C-4B90-BCE7-1B044A1B5FF3}" destId="{841FBCED-7F9B-4D52-B0EA-F5F6B3D4CBF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24A41-5F41-480F-844E-542214BF7BED}">
      <dsp:nvSpPr>
        <dsp:cNvPr id="0" name=""/>
        <dsp:cNvSpPr/>
      </dsp:nvSpPr>
      <dsp:spPr>
        <a:xfrm>
          <a:off x="0" y="395683"/>
          <a:ext cx="8128000" cy="170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374904" rIns="630823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/>
            <a:t>P2P </a:t>
          </a:r>
          <a:r>
            <a:rPr lang="ko-KR" altLang="en-US" sz="1800" kern="1200" dirty="0" smtClean="0"/>
            <a:t>방식의 실시간 스트리밍 방식의 </a:t>
          </a:r>
          <a:r>
            <a:rPr lang="en-US" altLang="ko-KR" sz="1800" kern="1200" dirty="0" smtClean="0"/>
            <a:t>HD</a:t>
          </a:r>
          <a:r>
            <a:rPr lang="ko-KR" altLang="en-US" sz="1800" kern="1200" dirty="0" smtClean="0"/>
            <a:t>급 라이브 전송 제공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자체 플레이어 개발로 별도의 </a:t>
          </a:r>
          <a:r>
            <a:rPr lang="ko-KR" altLang="en-US" sz="1800" kern="1200" dirty="0" err="1" smtClean="0"/>
            <a:t>코덱</a:t>
          </a:r>
          <a:r>
            <a:rPr lang="ko-KR" altLang="en-US" sz="1800" kern="1200" dirty="0" smtClean="0"/>
            <a:t> 설치 불필요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/>
            <a:t>1</a:t>
          </a:r>
          <a:r>
            <a:rPr lang="ko-KR" altLang="en-US" sz="1800" kern="1200" dirty="0" smtClean="0"/>
            <a:t>초 이내의 </a:t>
          </a:r>
          <a:r>
            <a:rPr lang="ko-KR" altLang="en-US" sz="1800" kern="1200" dirty="0" err="1" smtClean="0"/>
            <a:t>딜레이</a:t>
          </a:r>
          <a:r>
            <a:rPr lang="ko-KR" altLang="en-US" sz="1800" kern="1200" dirty="0" smtClean="0"/>
            <a:t> 타임을 지원하여 현장감 있는 방송 가능</a:t>
          </a:r>
          <a:endParaRPr lang="ko-KR" altLang="en-US" sz="1800" kern="1200" dirty="0"/>
        </a:p>
      </dsp:txBody>
      <dsp:txXfrm>
        <a:off x="0" y="395683"/>
        <a:ext cx="8128000" cy="1701000"/>
      </dsp:txXfrm>
    </dsp:sp>
    <dsp:sp modelId="{28DE396F-D958-40F2-A9AE-B9D0BB7AB916}">
      <dsp:nvSpPr>
        <dsp:cNvPr id="0" name=""/>
        <dsp:cNvSpPr/>
      </dsp:nvSpPr>
      <dsp:spPr>
        <a:xfrm>
          <a:off x="406400" y="130003"/>
          <a:ext cx="5689600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실시간 라이브 방송</a:t>
          </a:r>
          <a:endParaRPr lang="ko-KR" altLang="en-US" sz="1800" kern="1200" dirty="0"/>
        </a:p>
      </dsp:txBody>
      <dsp:txXfrm>
        <a:off x="432339" y="155942"/>
        <a:ext cx="5637722" cy="479482"/>
      </dsp:txXfrm>
    </dsp:sp>
    <dsp:sp modelId="{841FBCED-7F9B-4D52-B0EA-F5F6B3D4CBF6}">
      <dsp:nvSpPr>
        <dsp:cNvPr id="0" name=""/>
        <dsp:cNvSpPr/>
      </dsp:nvSpPr>
      <dsp:spPr>
        <a:xfrm>
          <a:off x="0" y="2527242"/>
          <a:ext cx="8128000" cy="2778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374904" rIns="630823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원격지의 디스플레이에 대해서 각 디스플레이별 또는 전체 디스플레이어를 제어 할 수 있음</a:t>
          </a:r>
          <a:r>
            <a:rPr lang="en-US" altLang="ko-KR" sz="1800" kern="1200" dirty="0" smtClean="0"/>
            <a:t>.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제어의 내용은 표출되는 영상의 순서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현재 </a:t>
          </a:r>
          <a:r>
            <a:rPr lang="ko-KR" altLang="en-US" sz="1800" kern="1200" dirty="0" err="1" smtClean="0"/>
            <a:t>표출되어야</a:t>
          </a:r>
          <a:r>
            <a:rPr lang="ko-KR" altLang="en-US" sz="1800" kern="1200" dirty="0" smtClean="0"/>
            <a:t> 하는 영상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자막 등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중앙 서버에 정보를 업로드 함으로써 동시 다발적인 업데이트 가능</a:t>
          </a:r>
          <a:endParaRPr lang="ko-KR" altLang="en-US" sz="1800" kern="1200" dirty="0"/>
        </a:p>
      </dsp:txBody>
      <dsp:txXfrm>
        <a:off x="0" y="2527242"/>
        <a:ext cx="8128000" cy="2778300"/>
      </dsp:txXfrm>
    </dsp:sp>
    <dsp:sp modelId="{EE4EABEF-1896-4EC4-A37E-CB94FD86AA28}">
      <dsp:nvSpPr>
        <dsp:cNvPr id="0" name=""/>
        <dsp:cNvSpPr/>
      </dsp:nvSpPr>
      <dsp:spPr>
        <a:xfrm>
          <a:off x="406400" y="2193883"/>
          <a:ext cx="5689600" cy="5313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중앙 관제 </a:t>
          </a:r>
          <a:r>
            <a:rPr lang="en-US" altLang="ko-KR" sz="1800" kern="1200" dirty="0" smtClean="0"/>
            <a:t>DID</a:t>
          </a:r>
          <a:endParaRPr lang="ko-KR" altLang="en-US" sz="1800" kern="1200" dirty="0"/>
        </a:p>
      </dsp:txBody>
      <dsp:txXfrm>
        <a:off x="432339" y="2219822"/>
        <a:ext cx="563772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13BBDB48-6998-4F92-8516-23AFA2E30464}" type="datetimeFigureOut">
              <a:rPr lang="ko-KR" altLang="en-US" smtClean="0"/>
              <a:t>2017-12-11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D0507CC2-8FBC-4EDF-86D5-224820C9A9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355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12916-3F80-492B-97AB-83EC58D5E1D2}" type="datetimeFigureOut">
              <a:rPr lang="ko-KR" altLang="en-US" smtClean="0"/>
              <a:t>2017-12-11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0676E-A165-4962-A520-7A15E23DA7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594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888378391"/>
              </p:ext>
            </p:extLst>
          </p:nvPr>
        </p:nvGraphicFramePr>
        <p:xfrm>
          <a:off x="0" y="0"/>
          <a:ext cx="12192000" cy="686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8" name="개체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6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5257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250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072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848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605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00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774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85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24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12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730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635834940"/>
              </p:ext>
            </p:extLst>
          </p:nvPr>
        </p:nvGraphicFramePr>
        <p:xfrm>
          <a:off x="0" y="0"/>
          <a:ext cx="12192000" cy="686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2" name="개체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6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7018E-42CF-4756-94B7-872FF1A4413D}" type="datetime1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896A-AA9E-44D6-B508-E9AD02D499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68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개체 8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982098658"/>
              </p:ext>
            </p:extLst>
          </p:nvPr>
        </p:nvGraphicFramePr>
        <p:xfrm>
          <a:off x="0" y="-1984"/>
          <a:ext cx="12192000" cy="6860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Image" r:id="rId3" imgW="16253640" imgH="9142560" progId="Photoshop.Image.17">
                  <p:embed/>
                </p:oleObj>
              </mc:Choice>
              <mc:Fallback>
                <p:oleObj name="Image" r:id="rId3" imgW="16253640" imgH="9142560" progId="Photoshop.Image.17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1984"/>
                        <a:ext cx="12192000" cy="6860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1399" y="246027"/>
            <a:ext cx="8288867" cy="90151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22F-AB8D-42BF-8A31-3C5C53F63B50}" type="slidenum">
              <a:rPr lang="ko-KR" altLang="en-US" smtClean="0"/>
              <a:pPr/>
              <a:t>‹#›</a:t>
            </a:fld>
            <a:r>
              <a:rPr lang="en-US" altLang="ko-KR" smtClean="0"/>
              <a:t>/ 26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3"/>
          </p:nvPr>
        </p:nvSpPr>
        <p:spPr>
          <a:xfrm>
            <a:off x="4038600" y="1397688"/>
            <a:ext cx="5366169" cy="421810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63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51002" y="4502"/>
            <a:ext cx="10364598" cy="901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040235"/>
            <a:ext cx="10515600" cy="5136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27EE7-DBCF-4308-9967-1BF2BF617EF8}" type="datetimeFigureOut">
              <a:rPr lang="ko-KR" altLang="en-US" smtClean="0"/>
              <a:pPr/>
              <a:t>2017-12-11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F222F-AB8D-42BF-8A31-3C5C53F63B50}" type="slidenum">
              <a:rPr lang="ko-KR" altLang="en-US" smtClean="0"/>
              <a:pPr/>
              <a:t>‹#›</a:t>
            </a:fld>
            <a:r>
              <a:rPr lang="en-US" altLang="ko-KR" dirty="0"/>
              <a:t>/ 26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625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png"/><Relationship Id="rId11" Type="http://schemas.openxmlformats.org/officeDocument/2006/relationships/image" Target="../media/image14.png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02181" y="3388997"/>
            <a:ext cx="6819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algn="r"/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 algn="r"/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15912" y="1886105"/>
            <a:ext cx="5102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000" spc="300" dirty="0" smtClean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다채널 실시간 영상 전송 시스템</a:t>
            </a:r>
            <a:endParaRPr lang="ko-KR" altLang="en-US" sz="4000" spc="300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868" y="6056657"/>
            <a:ext cx="3305160" cy="3451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25296" y="1609344"/>
            <a:ext cx="490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/>
                </a:solidFill>
              </a:rPr>
              <a:t>㈜</a:t>
            </a:r>
            <a:r>
              <a:rPr lang="ko-KR" altLang="en-US" sz="3600" b="1" dirty="0" err="1" smtClean="0">
                <a:solidFill>
                  <a:schemeClr val="bg1"/>
                </a:solidFill>
              </a:rPr>
              <a:t>성진시스템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7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99735" y="1892569"/>
            <a:ext cx="1745532" cy="901510"/>
          </a:xfrm>
        </p:spPr>
        <p:txBody>
          <a:bodyPr>
            <a:normAutofit/>
          </a:bodyPr>
          <a:lstStyle/>
          <a:p>
            <a:r>
              <a:rPr lang="ko-KR" altLang="en-US" b="1" spc="300" dirty="0" smtClean="0">
                <a:latin typeface="맑은 고딕" pitchFamily="50" charset="-127"/>
              </a:rPr>
              <a:t>목차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13"/>
          </p:nvPr>
        </p:nvSpPr>
        <p:spPr>
          <a:xfrm>
            <a:off x="5149431" y="1750623"/>
            <a:ext cx="5366169" cy="4218107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서비스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소개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기능 소개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시스템 구성도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제안 내용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결론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853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480741" y="1368240"/>
            <a:ext cx="10906926" cy="646331"/>
            <a:chOff x="285720" y="2147208"/>
            <a:chExt cx="10906926" cy="646331"/>
          </a:xfrm>
        </p:grpSpPr>
        <p:sp>
          <p:nvSpPr>
            <p:cNvPr id="14" name="TextBox 13"/>
            <p:cNvSpPr txBox="1"/>
            <p:nvPr/>
          </p:nvSpPr>
          <p:spPr>
            <a:xfrm>
              <a:off x="285720" y="2147208"/>
              <a:ext cx="109069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주요 기관에서 전달하고자 하는 방송 및 공익광고 등에 대한 정보를 하부 기관 및 연계 기관에서 실시간 방송 되는 시스템 구현</a:t>
              </a:r>
              <a:endParaRPr lang="ko-KR" altLang="en-US" b="1" dirty="0"/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서비스 소개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466" y="2116667"/>
            <a:ext cx="10253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실시간 방송 및 </a:t>
            </a:r>
            <a:r>
              <a:rPr lang="en-US" altLang="ko-KR" sz="1200" dirty="0" smtClean="0"/>
              <a:t>VOD</a:t>
            </a:r>
            <a:r>
              <a:rPr lang="ko-KR" altLang="en-US" sz="1200" dirty="0" smtClean="0"/>
              <a:t>에 대한 정보를 메인 센터에서 그 하부 조직의 디스플레이 장치에 대해 직접 제어가 가능하고 원하는 방송을 송출 할 수 있는 시스템</a:t>
            </a:r>
            <a:endParaRPr lang="ko-KR" altLang="en-US" sz="1200" dirty="0"/>
          </a:p>
        </p:txBody>
      </p:sp>
      <p:grpSp>
        <p:nvGrpSpPr>
          <p:cNvPr id="16" name="Group 45"/>
          <p:cNvGrpSpPr>
            <a:grpSpLocks/>
          </p:cNvGrpSpPr>
          <p:nvPr/>
        </p:nvGrpSpPr>
        <p:grpSpPr bwMode="auto">
          <a:xfrm>
            <a:off x="2331509" y="2513853"/>
            <a:ext cx="7467600" cy="3706813"/>
            <a:chOff x="720" y="672"/>
            <a:chExt cx="4704" cy="2335"/>
          </a:xfrm>
        </p:grpSpPr>
        <p:grpSp>
          <p:nvGrpSpPr>
            <p:cNvPr id="17" name="Group 7"/>
            <p:cNvGrpSpPr>
              <a:grpSpLocks/>
            </p:cNvGrpSpPr>
            <p:nvPr/>
          </p:nvGrpSpPr>
          <p:grpSpPr bwMode="auto">
            <a:xfrm>
              <a:off x="720" y="2568"/>
              <a:ext cx="4608" cy="439"/>
              <a:chOff x="446" y="1536"/>
              <a:chExt cx="3493" cy="428"/>
            </a:xfrm>
          </p:grpSpPr>
          <p:sp>
            <p:nvSpPr>
              <p:cNvPr id="32" name="AutoShape 8"/>
              <p:cNvSpPr>
                <a:spLocks noChangeArrowheads="1"/>
              </p:cNvSpPr>
              <p:nvPr/>
            </p:nvSpPr>
            <p:spPr bwMode="auto">
              <a:xfrm>
                <a:off x="633" y="1735"/>
                <a:ext cx="3130" cy="229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339933"/>
                  </a:gs>
                  <a:gs pos="100000">
                    <a:srgbClr val="339933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3" name="Freeform 9"/>
              <p:cNvSpPr>
                <a:spLocks/>
              </p:cNvSpPr>
              <p:nvPr/>
            </p:nvSpPr>
            <p:spPr bwMode="auto">
              <a:xfrm>
                <a:off x="459" y="1541"/>
                <a:ext cx="3473" cy="423"/>
              </a:xfrm>
              <a:custGeom>
                <a:avLst/>
                <a:gdLst>
                  <a:gd name="T0" fmla="*/ 0 w 3747"/>
                  <a:gd name="T1" fmla="*/ 107 h 447"/>
                  <a:gd name="T2" fmla="*/ 740 w 3747"/>
                  <a:gd name="T3" fmla="*/ 13 h 447"/>
                  <a:gd name="T4" fmla="*/ 2974 w 3747"/>
                  <a:gd name="T5" fmla="*/ 0 h 447"/>
                  <a:gd name="T6" fmla="*/ 3747 w 3747"/>
                  <a:gd name="T7" fmla="*/ 127 h 447"/>
                  <a:gd name="T8" fmla="*/ 3747 w 3747"/>
                  <a:gd name="T9" fmla="*/ 447 h 447"/>
                  <a:gd name="T10" fmla="*/ 0 w 3747"/>
                  <a:gd name="T11" fmla="*/ 447 h 447"/>
                  <a:gd name="T12" fmla="*/ 0 w 3747"/>
                  <a:gd name="T13" fmla="*/ 107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47" h="447">
                    <a:moveTo>
                      <a:pt x="0" y="107"/>
                    </a:moveTo>
                    <a:lnTo>
                      <a:pt x="740" y="13"/>
                    </a:lnTo>
                    <a:lnTo>
                      <a:pt x="2974" y="0"/>
                    </a:lnTo>
                    <a:lnTo>
                      <a:pt x="3747" y="127"/>
                    </a:lnTo>
                    <a:lnTo>
                      <a:pt x="3747" y="447"/>
                    </a:lnTo>
                    <a:lnTo>
                      <a:pt x="0" y="447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34" name="Freeform 10"/>
              <p:cNvSpPr>
                <a:spLocks/>
              </p:cNvSpPr>
              <p:nvPr/>
            </p:nvSpPr>
            <p:spPr bwMode="auto">
              <a:xfrm>
                <a:off x="536" y="1795"/>
                <a:ext cx="951" cy="158"/>
              </a:xfrm>
              <a:custGeom>
                <a:avLst/>
                <a:gdLst>
                  <a:gd name="T0" fmla="*/ 0 w 1027"/>
                  <a:gd name="T1" fmla="*/ 169 h 169"/>
                  <a:gd name="T2" fmla="*/ 487 w 1027"/>
                  <a:gd name="T3" fmla="*/ 3 h 169"/>
                  <a:gd name="T4" fmla="*/ 1027 w 1027"/>
                  <a:gd name="T5" fmla="*/ 0 h 169"/>
                  <a:gd name="T6" fmla="*/ 700 w 1027"/>
                  <a:gd name="T7" fmla="*/ 169 h 169"/>
                  <a:gd name="T8" fmla="*/ 0 w 1027"/>
                  <a:gd name="T9" fmla="*/ 1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7" h="169">
                    <a:moveTo>
                      <a:pt x="0" y="169"/>
                    </a:moveTo>
                    <a:lnTo>
                      <a:pt x="487" y="3"/>
                    </a:lnTo>
                    <a:lnTo>
                      <a:pt x="1027" y="0"/>
                    </a:lnTo>
                    <a:lnTo>
                      <a:pt x="700" y="169"/>
                    </a:lnTo>
                    <a:lnTo>
                      <a:pt x="0" y="169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35" name="Freeform 11"/>
              <p:cNvSpPr>
                <a:spLocks/>
              </p:cNvSpPr>
              <p:nvPr/>
            </p:nvSpPr>
            <p:spPr bwMode="auto">
              <a:xfrm>
                <a:off x="1293" y="1625"/>
                <a:ext cx="513" cy="68"/>
              </a:xfrm>
              <a:custGeom>
                <a:avLst/>
                <a:gdLst>
                  <a:gd name="T0" fmla="*/ 0 w 554"/>
                  <a:gd name="T1" fmla="*/ 72 h 73"/>
                  <a:gd name="T2" fmla="*/ 203 w 554"/>
                  <a:gd name="T3" fmla="*/ 0 h 73"/>
                  <a:gd name="T4" fmla="*/ 554 w 554"/>
                  <a:gd name="T5" fmla="*/ 3 h 73"/>
                  <a:gd name="T6" fmla="*/ 403 w 554"/>
                  <a:gd name="T7" fmla="*/ 73 h 73"/>
                  <a:gd name="T8" fmla="*/ 0 w 554"/>
                  <a:gd name="T9" fmla="*/ 7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4" h="73">
                    <a:moveTo>
                      <a:pt x="0" y="72"/>
                    </a:moveTo>
                    <a:lnTo>
                      <a:pt x="203" y="0"/>
                    </a:lnTo>
                    <a:lnTo>
                      <a:pt x="554" y="3"/>
                    </a:lnTo>
                    <a:lnTo>
                      <a:pt x="403" y="73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36" name="Freeform 12"/>
              <p:cNvSpPr>
                <a:spLocks/>
              </p:cNvSpPr>
              <p:nvPr/>
            </p:nvSpPr>
            <p:spPr bwMode="auto">
              <a:xfrm>
                <a:off x="1612" y="1541"/>
                <a:ext cx="352" cy="44"/>
              </a:xfrm>
              <a:custGeom>
                <a:avLst/>
                <a:gdLst>
                  <a:gd name="T0" fmla="*/ 0 w 554"/>
                  <a:gd name="T1" fmla="*/ 72 h 72"/>
                  <a:gd name="T2" fmla="*/ 203 w 554"/>
                  <a:gd name="T3" fmla="*/ 0 h 72"/>
                  <a:gd name="T4" fmla="*/ 554 w 554"/>
                  <a:gd name="T5" fmla="*/ 3 h 72"/>
                  <a:gd name="T6" fmla="*/ 378 w 554"/>
                  <a:gd name="T7" fmla="*/ 72 h 72"/>
                  <a:gd name="T8" fmla="*/ 0 w 554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4" h="72">
                    <a:moveTo>
                      <a:pt x="0" y="72"/>
                    </a:moveTo>
                    <a:lnTo>
                      <a:pt x="203" y="0"/>
                    </a:lnTo>
                    <a:lnTo>
                      <a:pt x="554" y="3"/>
                    </a:lnTo>
                    <a:lnTo>
                      <a:pt x="378" y="72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EFFA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37" name="Freeform 13"/>
              <p:cNvSpPr>
                <a:spLocks/>
              </p:cNvSpPr>
              <p:nvPr/>
            </p:nvSpPr>
            <p:spPr bwMode="auto">
              <a:xfrm>
                <a:off x="2821" y="1795"/>
                <a:ext cx="859" cy="158"/>
              </a:xfrm>
              <a:custGeom>
                <a:avLst/>
                <a:gdLst>
                  <a:gd name="T0" fmla="*/ 926 w 926"/>
                  <a:gd name="T1" fmla="*/ 169 h 169"/>
                  <a:gd name="T2" fmla="*/ 499 w 926"/>
                  <a:gd name="T3" fmla="*/ 3 h 169"/>
                  <a:gd name="T4" fmla="*/ 0 w 926"/>
                  <a:gd name="T5" fmla="*/ 0 h 169"/>
                  <a:gd name="T6" fmla="*/ 286 w 926"/>
                  <a:gd name="T7" fmla="*/ 169 h 169"/>
                  <a:gd name="T8" fmla="*/ 926 w 926"/>
                  <a:gd name="T9" fmla="*/ 1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6" h="169">
                    <a:moveTo>
                      <a:pt x="926" y="169"/>
                    </a:moveTo>
                    <a:lnTo>
                      <a:pt x="499" y="3"/>
                    </a:lnTo>
                    <a:lnTo>
                      <a:pt x="0" y="0"/>
                    </a:lnTo>
                    <a:lnTo>
                      <a:pt x="286" y="169"/>
                    </a:lnTo>
                    <a:lnTo>
                      <a:pt x="926" y="169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38" name="Freeform 14"/>
              <p:cNvSpPr>
                <a:spLocks/>
              </p:cNvSpPr>
              <p:nvPr/>
            </p:nvSpPr>
            <p:spPr bwMode="auto">
              <a:xfrm>
                <a:off x="2510" y="1618"/>
                <a:ext cx="512" cy="69"/>
              </a:xfrm>
              <a:custGeom>
                <a:avLst/>
                <a:gdLst>
                  <a:gd name="T0" fmla="*/ 554 w 554"/>
                  <a:gd name="T1" fmla="*/ 72 h 75"/>
                  <a:gd name="T2" fmla="*/ 351 w 554"/>
                  <a:gd name="T3" fmla="*/ 0 h 75"/>
                  <a:gd name="T4" fmla="*/ 0 w 554"/>
                  <a:gd name="T5" fmla="*/ 3 h 75"/>
                  <a:gd name="T6" fmla="*/ 149 w 554"/>
                  <a:gd name="T7" fmla="*/ 75 h 75"/>
                  <a:gd name="T8" fmla="*/ 554 w 554"/>
                  <a:gd name="T9" fmla="*/ 7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4" h="75">
                    <a:moveTo>
                      <a:pt x="554" y="72"/>
                    </a:moveTo>
                    <a:lnTo>
                      <a:pt x="351" y="0"/>
                    </a:lnTo>
                    <a:lnTo>
                      <a:pt x="0" y="3"/>
                    </a:lnTo>
                    <a:lnTo>
                      <a:pt x="149" y="75"/>
                    </a:lnTo>
                    <a:lnTo>
                      <a:pt x="554" y="72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39" name="Freeform 15"/>
              <p:cNvSpPr>
                <a:spLocks/>
              </p:cNvSpPr>
              <p:nvPr/>
            </p:nvSpPr>
            <p:spPr bwMode="auto">
              <a:xfrm>
                <a:off x="2397" y="1541"/>
                <a:ext cx="351" cy="47"/>
              </a:xfrm>
              <a:custGeom>
                <a:avLst/>
                <a:gdLst>
                  <a:gd name="T0" fmla="*/ 380 w 380"/>
                  <a:gd name="T1" fmla="*/ 47 h 50"/>
                  <a:gd name="T2" fmla="*/ 241 w 380"/>
                  <a:gd name="T3" fmla="*/ 0 h 50"/>
                  <a:gd name="T4" fmla="*/ 0 w 380"/>
                  <a:gd name="T5" fmla="*/ 2 h 50"/>
                  <a:gd name="T6" fmla="*/ 78 w 380"/>
                  <a:gd name="T7" fmla="*/ 50 h 50"/>
                  <a:gd name="T8" fmla="*/ 380 w 380"/>
                  <a:gd name="T9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" h="50">
                    <a:moveTo>
                      <a:pt x="380" y="47"/>
                    </a:moveTo>
                    <a:lnTo>
                      <a:pt x="241" y="0"/>
                    </a:lnTo>
                    <a:lnTo>
                      <a:pt x="0" y="2"/>
                    </a:lnTo>
                    <a:lnTo>
                      <a:pt x="78" y="50"/>
                    </a:lnTo>
                    <a:lnTo>
                      <a:pt x="380" y="47"/>
                    </a:lnTo>
                    <a:close/>
                  </a:path>
                </a:pathLst>
              </a:custGeom>
              <a:solidFill>
                <a:srgbClr val="EFFA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40" name="Freeform 16"/>
              <p:cNvSpPr>
                <a:spLocks/>
              </p:cNvSpPr>
              <p:nvPr/>
            </p:nvSpPr>
            <p:spPr bwMode="auto">
              <a:xfrm>
                <a:off x="1772" y="1795"/>
                <a:ext cx="603" cy="158"/>
              </a:xfrm>
              <a:custGeom>
                <a:avLst/>
                <a:gdLst>
                  <a:gd name="T0" fmla="*/ 125 w 653"/>
                  <a:gd name="T1" fmla="*/ 0 h 169"/>
                  <a:gd name="T2" fmla="*/ 593 w 653"/>
                  <a:gd name="T3" fmla="*/ 3 h 169"/>
                  <a:gd name="T4" fmla="*/ 653 w 653"/>
                  <a:gd name="T5" fmla="*/ 169 h 169"/>
                  <a:gd name="T6" fmla="*/ 0 w 653"/>
                  <a:gd name="T7" fmla="*/ 163 h 169"/>
                  <a:gd name="T8" fmla="*/ 125 w 653"/>
                  <a:gd name="T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3" h="169">
                    <a:moveTo>
                      <a:pt x="125" y="0"/>
                    </a:moveTo>
                    <a:lnTo>
                      <a:pt x="593" y="3"/>
                    </a:lnTo>
                    <a:lnTo>
                      <a:pt x="653" y="169"/>
                    </a:lnTo>
                    <a:lnTo>
                      <a:pt x="0" y="163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41" name="Freeform 17"/>
              <p:cNvSpPr>
                <a:spLocks/>
              </p:cNvSpPr>
              <p:nvPr/>
            </p:nvSpPr>
            <p:spPr bwMode="auto">
              <a:xfrm>
                <a:off x="1955" y="1618"/>
                <a:ext cx="322" cy="82"/>
              </a:xfrm>
              <a:custGeom>
                <a:avLst/>
                <a:gdLst>
                  <a:gd name="T0" fmla="*/ 125 w 653"/>
                  <a:gd name="T1" fmla="*/ 0 h 169"/>
                  <a:gd name="T2" fmla="*/ 593 w 653"/>
                  <a:gd name="T3" fmla="*/ 3 h 169"/>
                  <a:gd name="T4" fmla="*/ 653 w 653"/>
                  <a:gd name="T5" fmla="*/ 169 h 169"/>
                  <a:gd name="T6" fmla="*/ 0 w 653"/>
                  <a:gd name="T7" fmla="*/ 163 h 169"/>
                  <a:gd name="T8" fmla="*/ 125 w 653"/>
                  <a:gd name="T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3" h="169">
                    <a:moveTo>
                      <a:pt x="125" y="0"/>
                    </a:moveTo>
                    <a:lnTo>
                      <a:pt x="593" y="3"/>
                    </a:lnTo>
                    <a:lnTo>
                      <a:pt x="653" y="169"/>
                    </a:lnTo>
                    <a:lnTo>
                      <a:pt x="0" y="163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42" name="Freeform 18"/>
              <p:cNvSpPr>
                <a:spLocks noChangeAspect="1"/>
              </p:cNvSpPr>
              <p:nvPr/>
            </p:nvSpPr>
            <p:spPr bwMode="auto">
              <a:xfrm>
                <a:off x="2052" y="1541"/>
                <a:ext cx="163" cy="42"/>
              </a:xfrm>
              <a:custGeom>
                <a:avLst/>
                <a:gdLst>
                  <a:gd name="T0" fmla="*/ 125 w 653"/>
                  <a:gd name="T1" fmla="*/ 0 h 169"/>
                  <a:gd name="T2" fmla="*/ 593 w 653"/>
                  <a:gd name="T3" fmla="*/ 3 h 169"/>
                  <a:gd name="T4" fmla="*/ 653 w 653"/>
                  <a:gd name="T5" fmla="*/ 169 h 169"/>
                  <a:gd name="T6" fmla="*/ 0 w 653"/>
                  <a:gd name="T7" fmla="*/ 163 h 169"/>
                  <a:gd name="T8" fmla="*/ 125 w 653"/>
                  <a:gd name="T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3" h="169">
                    <a:moveTo>
                      <a:pt x="125" y="0"/>
                    </a:moveTo>
                    <a:lnTo>
                      <a:pt x="593" y="3"/>
                    </a:lnTo>
                    <a:lnTo>
                      <a:pt x="653" y="169"/>
                    </a:lnTo>
                    <a:lnTo>
                      <a:pt x="0" y="163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EFFA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grpSp>
            <p:nvGrpSpPr>
              <p:cNvPr id="43" name="Group 19"/>
              <p:cNvGrpSpPr>
                <a:grpSpLocks/>
              </p:cNvGrpSpPr>
              <p:nvPr/>
            </p:nvGrpSpPr>
            <p:grpSpPr bwMode="auto">
              <a:xfrm>
                <a:off x="1480" y="1577"/>
                <a:ext cx="578" cy="224"/>
                <a:chOff x="1433" y="5189"/>
                <a:chExt cx="623" cy="240"/>
              </a:xfrm>
            </p:grpSpPr>
            <p:sp>
              <p:nvSpPr>
                <p:cNvPr id="54" name="Freeform 20"/>
                <p:cNvSpPr>
                  <a:spLocks/>
                </p:cNvSpPr>
                <p:nvPr/>
              </p:nvSpPr>
              <p:spPr bwMode="auto">
                <a:xfrm>
                  <a:off x="1433" y="5307"/>
                  <a:ext cx="540" cy="122"/>
                </a:xfrm>
                <a:custGeom>
                  <a:avLst/>
                  <a:gdLst>
                    <a:gd name="T0" fmla="*/ 214 w 540"/>
                    <a:gd name="T1" fmla="*/ 0 h 122"/>
                    <a:gd name="T2" fmla="*/ 540 w 540"/>
                    <a:gd name="T3" fmla="*/ 0 h 122"/>
                    <a:gd name="T4" fmla="*/ 447 w 540"/>
                    <a:gd name="T5" fmla="*/ 120 h 122"/>
                    <a:gd name="T6" fmla="*/ 0 w 540"/>
                    <a:gd name="T7" fmla="*/ 122 h 122"/>
                    <a:gd name="T8" fmla="*/ 214 w 540"/>
                    <a:gd name="T9" fmla="*/ 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0" h="122">
                      <a:moveTo>
                        <a:pt x="214" y="0"/>
                      </a:moveTo>
                      <a:lnTo>
                        <a:pt x="540" y="0"/>
                      </a:lnTo>
                      <a:lnTo>
                        <a:pt x="447" y="120"/>
                      </a:lnTo>
                      <a:lnTo>
                        <a:pt x="0" y="122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D9F3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0" rIns="90000" bIns="0" anchor="ctr"/>
                <a:lstStyle/>
                <a:p>
                  <a:endParaRPr lang="ko-KR" altLang="en-US"/>
                </a:p>
              </p:txBody>
            </p:sp>
            <p:sp>
              <p:nvSpPr>
                <p:cNvPr id="55" name="Freeform 21"/>
                <p:cNvSpPr>
                  <a:spLocks noChangeAspect="1"/>
                </p:cNvSpPr>
                <p:nvPr/>
              </p:nvSpPr>
              <p:spPr bwMode="auto">
                <a:xfrm>
                  <a:off x="1746" y="5189"/>
                  <a:ext cx="310" cy="60"/>
                </a:xfrm>
                <a:custGeom>
                  <a:avLst/>
                  <a:gdLst>
                    <a:gd name="T0" fmla="*/ 214 w 540"/>
                    <a:gd name="T1" fmla="*/ 0 h 122"/>
                    <a:gd name="T2" fmla="*/ 540 w 540"/>
                    <a:gd name="T3" fmla="*/ 0 h 122"/>
                    <a:gd name="T4" fmla="*/ 447 w 540"/>
                    <a:gd name="T5" fmla="*/ 120 h 122"/>
                    <a:gd name="T6" fmla="*/ 0 w 540"/>
                    <a:gd name="T7" fmla="*/ 122 h 122"/>
                    <a:gd name="T8" fmla="*/ 214 w 540"/>
                    <a:gd name="T9" fmla="*/ 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0" h="122">
                      <a:moveTo>
                        <a:pt x="214" y="0"/>
                      </a:moveTo>
                      <a:lnTo>
                        <a:pt x="540" y="0"/>
                      </a:lnTo>
                      <a:lnTo>
                        <a:pt x="447" y="120"/>
                      </a:lnTo>
                      <a:lnTo>
                        <a:pt x="0" y="122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D9F3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0" rIns="90000" bIns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44" name="Freeform 22"/>
              <p:cNvSpPr>
                <a:spLocks/>
              </p:cNvSpPr>
              <p:nvPr/>
            </p:nvSpPr>
            <p:spPr bwMode="auto">
              <a:xfrm>
                <a:off x="2271" y="1682"/>
                <a:ext cx="569" cy="113"/>
              </a:xfrm>
              <a:custGeom>
                <a:avLst/>
                <a:gdLst>
                  <a:gd name="T0" fmla="*/ 393 w 613"/>
                  <a:gd name="T1" fmla="*/ 0 h 124"/>
                  <a:gd name="T2" fmla="*/ 0 w 613"/>
                  <a:gd name="T3" fmla="*/ 0 h 124"/>
                  <a:gd name="T4" fmla="*/ 40 w 613"/>
                  <a:gd name="T5" fmla="*/ 120 h 124"/>
                  <a:gd name="T6" fmla="*/ 613 w 613"/>
                  <a:gd name="T7" fmla="*/ 124 h 124"/>
                  <a:gd name="T8" fmla="*/ 393 w 613"/>
                  <a:gd name="T9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3" h="124">
                    <a:moveTo>
                      <a:pt x="393" y="0"/>
                    </a:moveTo>
                    <a:lnTo>
                      <a:pt x="0" y="0"/>
                    </a:lnTo>
                    <a:lnTo>
                      <a:pt x="40" y="120"/>
                    </a:lnTo>
                    <a:lnTo>
                      <a:pt x="613" y="124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45" name="Freeform 23"/>
              <p:cNvSpPr>
                <a:spLocks noChangeAspect="1"/>
              </p:cNvSpPr>
              <p:nvPr/>
            </p:nvSpPr>
            <p:spPr bwMode="auto">
              <a:xfrm>
                <a:off x="2221" y="1576"/>
                <a:ext cx="327" cy="48"/>
              </a:xfrm>
              <a:custGeom>
                <a:avLst/>
                <a:gdLst>
                  <a:gd name="T0" fmla="*/ 247 w 354"/>
                  <a:gd name="T1" fmla="*/ 0 h 53"/>
                  <a:gd name="T2" fmla="*/ 0 w 354"/>
                  <a:gd name="T3" fmla="*/ 6 h 53"/>
                  <a:gd name="T4" fmla="*/ 14 w 354"/>
                  <a:gd name="T5" fmla="*/ 53 h 53"/>
                  <a:gd name="T6" fmla="*/ 354 w 354"/>
                  <a:gd name="T7" fmla="*/ 53 h 53"/>
                  <a:gd name="T8" fmla="*/ 247 w 35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4" h="53">
                    <a:moveTo>
                      <a:pt x="247" y="0"/>
                    </a:moveTo>
                    <a:lnTo>
                      <a:pt x="0" y="6"/>
                    </a:lnTo>
                    <a:lnTo>
                      <a:pt x="14" y="53"/>
                    </a:lnTo>
                    <a:lnTo>
                      <a:pt x="354" y="53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46" name="Freeform 24"/>
              <p:cNvSpPr>
                <a:spLocks/>
              </p:cNvSpPr>
              <p:nvPr/>
            </p:nvSpPr>
            <p:spPr bwMode="auto">
              <a:xfrm>
                <a:off x="459" y="1682"/>
                <a:ext cx="861" cy="116"/>
              </a:xfrm>
              <a:custGeom>
                <a:avLst/>
                <a:gdLst>
                  <a:gd name="T0" fmla="*/ 414 w 927"/>
                  <a:gd name="T1" fmla="*/ 0 h 127"/>
                  <a:gd name="T2" fmla="*/ 927 w 927"/>
                  <a:gd name="T3" fmla="*/ 0 h 127"/>
                  <a:gd name="T4" fmla="*/ 580 w 927"/>
                  <a:gd name="T5" fmla="*/ 127 h 127"/>
                  <a:gd name="T6" fmla="*/ 0 w 927"/>
                  <a:gd name="T7" fmla="*/ 120 h 127"/>
                  <a:gd name="T8" fmla="*/ 0 w 927"/>
                  <a:gd name="T9" fmla="*/ 93 h 127"/>
                  <a:gd name="T10" fmla="*/ 414 w 927"/>
                  <a:gd name="T11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7" h="127">
                    <a:moveTo>
                      <a:pt x="414" y="0"/>
                    </a:moveTo>
                    <a:lnTo>
                      <a:pt x="927" y="0"/>
                    </a:lnTo>
                    <a:lnTo>
                      <a:pt x="580" y="127"/>
                    </a:lnTo>
                    <a:lnTo>
                      <a:pt x="0" y="120"/>
                    </a:lnTo>
                    <a:lnTo>
                      <a:pt x="0" y="93"/>
                    </a:ln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47" name="Freeform 25"/>
              <p:cNvSpPr>
                <a:spLocks noChangeAspect="1"/>
              </p:cNvSpPr>
              <p:nvPr/>
            </p:nvSpPr>
            <p:spPr bwMode="auto">
              <a:xfrm>
                <a:off x="1086" y="1582"/>
                <a:ext cx="542" cy="47"/>
              </a:xfrm>
              <a:custGeom>
                <a:avLst/>
                <a:gdLst>
                  <a:gd name="T0" fmla="*/ 232 w 585"/>
                  <a:gd name="T1" fmla="*/ 0 h 51"/>
                  <a:gd name="T2" fmla="*/ 585 w 585"/>
                  <a:gd name="T3" fmla="*/ 0 h 51"/>
                  <a:gd name="T4" fmla="*/ 435 w 585"/>
                  <a:gd name="T5" fmla="*/ 50 h 51"/>
                  <a:gd name="T6" fmla="*/ 0 w 585"/>
                  <a:gd name="T7" fmla="*/ 51 h 51"/>
                  <a:gd name="T8" fmla="*/ 232 w 58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5" h="51">
                    <a:moveTo>
                      <a:pt x="232" y="0"/>
                    </a:moveTo>
                    <a:lnTo>
                      <a:pt x="585" y="0"/>
                    </a:lnTo>
                    <a:lnTo>
                      <a:pt x="435" y="50"/>
                    </a:lnTo>
                    <a:lnTo>
                      <a:pt x="0" y="51"/>
                    </a:lnTo>
                    <a:lnTo>
                      <a:pt x="232" y="0"/>
                    </a:lnTo>
                    <a:close/>
                  </a:path>
                </a:pathLst>
              </a:custGeom>
              <a:solidFill>
                <a:srgbClr val="EFFA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auto">
              <a:xfrm>
                <a:off x="2986" y="1685"/>
                <a:ext cx="946" cy="118"/>
              </a:xfrm>
              <a:custGeom>
                <a:avLst/>
                <a:gdLst>
                  <a:gd name="T0" fmla="*/ 513 w 1021"/>
                  <a:gd name="T1" fmla="*/ 0 h 127"/>
                  <a:gd name="T2" fmla="*/ 0 w 1021"/>
                  <a:gd name="T3" fmla="*/ 0 h 127"/>
                  <a:gd name="T4" fmla="*/ 347 w 1021"/>
                  <a:gd name="T5" fmla="*/ 127 h 127"/>
                  <a:gd name="T6" fmla="*/ 1021 w 1021"/>
                  <a:gd name="T7" fmla="*/ 122 h 127"/>
                  <a:gd name="T8" fmla="*/ 513 w 1021"/>
                  <a:gd name="T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1" h="127">
                    <a:moveTo>
                      <a:pt x="513" y="0"/>
                    </a:moveTo>
                    <a:lnTo>
                      <a:pt x="0" y="0"/>
                    </a:lnTo>
                    <a:lnTo>
                      <a:pt x="347" y="127"/>
                    </a:lnTo>
                    <a:lnTo>
                      <a:pt x="1021" y="122"/>
                    </a:lnTo>
                    <a:lnTo>
                      <a:pt x="513" y="0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49" name="Freeform 27"/>
              <p:cNvSpPr>
                <a:spLocks noChangeAspect="1"/>
              </p:cNvSpPr>
              <p:nvPr/>
            </p:nvSpPr>
            <p:spPr bwMode="auto">
              <a:xfrm flipH="1">
                <a:off x="2687" y="1573"/>
                <a:ext cx="542" cy="47"/>
              </a:xfrm>
              <a:custGeom>
                <a:avLst/>
                <a:gdLst>
                  <a:gd name="T0" fmla="*/ 232 w 585"/>
                  <a:gd name="T1" fmla="*/ 0 h 51"/>
                  <a:gd name="T2" fmla="*/ 585 w 585"/>
                  <a:gd name="T3" fmla="*/ 0 h 51"/>
                  <a:gd name="T4" fmla="*/ 435 w 585"/>
                  <a:gd name="T5" fmla="*/ 50 h 51"/>
                  <a:gd name="T6" fmla="*/ 0 w 585"/>
                  <a:gd name="T7" fmla="*/ 51 h 51"/>
                  <a:gd name="T8" fmla="*/ 232 w 58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5" h="51">
                    <a:moveTo>
                      <a:pt x="232" y="0"/>
                    </a:moveTo>
                    <a:lnTo>
                      <a:pt x="585" y="0"/>
                    </a:lnTo>
                    <a:lnTo>
                      <a:pt x="435" y="50"/>
                    </a:lnTo>
                    <a:lnTo>
                      <a:pt x="0" y="51"/>
                    </a:lnTo>
                    <a:lnTo>
                      <a:pt x="232" y="0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auto">
              <a:xfrm>
                <a:off x="446" y="1618"/>
                <a:ext cx="681" cy="64"/>
              </a:xfrm>
              <a:custGeom>
                <a:avLst/>
                <a:gdLst>
                  <a:gd name="T0" fmla="*/ 10 w 736"/>
                  <a:gd name="T1" fmla="*/ 88 h 88"/>
                  <a:gd name="T2" fmla="*/ 0 w 736"/>
                  <a:gd name="T3" fmla="*/ 33 h 88"/>
                  <a:gd name="T4" fmla="*/ 156 w 736"/>
                  <a:gd name="T5" fmla="*/ 0 h 88"/>
                  <a:gd name="T6" fmla="*/ 736 w 736"/>
                  <a:gd name="T7" fmla="*/ 9 h 88"/>
                  <a:gd name="T8" fmla="*/ 423 w 736"/>
                  <a:gd name="T9" fmla="*/ 88 h 88"/>
                  <a:gd name="T10" fmla="*/ 10 w 736"/>
                  <a:gd name="T11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6" h="88">
                    <a:moveTo>
                      <a:pt x="10" y="88"/>
                    </a:moveTo>
                    <a:lnTo>
                      <a:pt x="0" y="33"/>
                    </a:lnTo>
                    <a:lnTo>
                      <a:pt x="156" y="0"/>
                    </a:lnTo>
                    <a:lnTo>
                      <a:pt x="736" y="9"/>
                    </a:lnTo>
                    <a:lnTo>
                      <a:pt x="423" y="88"/>
                    </a:lnTo>
                    <a:lnTo>
                      <a:pt x="10" y="88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auto">
              <a:xfrm>
                <a:off x="810" y="1541"/>
                <a:ext cx="583" cy="48"/>
              </a:xfrm>
              <a:custGeom>
                <a:avLst/>
                <a:gdLst>
                  <a:gd name="T0" fmla="*/ 0 w 628"/>
                  <a:gd name="T1" fmla="*/ 69 h 69"/>
                  <a:gd name="T2" fmla="*/ 306 w 628"/>
                  <a:gd name="T3" fmla="*/ 3 h 69"/>
                  <a:gd name="T4" fmla="*/ 628 w 628"/>
                  <a:gd name="T5" fmla="*/ 0 h 69"/>
                  <a:gd name="T6" fmla="*/ 508 w 628"/>
                  <a:gd name="T7" fmla="*/ 62 h 69"/>
                  <a:gd name="T8" fmla="*/ 0 w 628"/>
                  <a:gd name="T9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69">
                    <a:moveTo>
                      <a:pt x="0" y="69"/>
                    </a:moveTo>
                    <a:lnTo>
                      <a:pt x="306" y="3"/>
                    </a:lnTo>
                    <a:lnTo>
                      <a:pt x="628" y="0"/>
                    </a:lnTo>
                    <a:lnTo>
                      <a:pt x="508" y="62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EFFA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auto">
              <a:xfrm>
                <a:off x="3163" y="1612"/>
                <a:ext cx="776" cy="70"/>
              </a:xfrm>
              <a:custGeom>
                <a:avLst/>
                <a:gdLst>
                  <a:gd name="T0" fmla="*/ 837 w 837"/>
                  <a:gd name="T1" fmla="*/ 75 h 75"/>
                  <a:gd name="T2" fmla="*/ 837 w 837"/>
                  <a:gd name="T3" fmla="*/ 42 h 75"/>
                  <a:gd name="T4" fmla="*/ 546 w 837"/>
                  <a:gd name="T5" fmla="*/ 0 h 75"/>
                  <a:gd name="T6" fmla="*/ 0 w 837"/>
                  <a:gd name="T7" fmla="*/ 0 h 75"/>
                  <a:gd name="T8" fmla="*/ 313 w 837"/>
                  <a:gd name="T9" fmla="*/ 73 h 75"/>
                  <a:gd name="T10" fmla="*/ 837 w 837"/>
                  <a:gd name="T1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7" h="75">
                    <a:moveTo>
                      <a:pt x="837" y="75"/>
                    </a:moveTo>
                    <a:lnTo>
                      <a:pt x="837" y="42"/>
                    </a:lnTo>
                    <a:lnTo>
                      <a:pt x="546" y="0"/>
                    </a:lnTo>
                    <a:lnTo>
                      <a:pt x="0" y="0"/>
                    </a:lnTo>
                    <a:lnTo>
                      <a:pt x="313" y="73"/>
                    </a:lnTo>
                    <a:lnTo>
                      <a:pt x="837" y="75"/>
                    </a:lnTo>
                    <a:close/>
                  </a:path>
                </a:pathLst>
              </a:custGeom>
              <a:solidFill>
                <a:srgbClr val="D9F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auto">
              <a:xfrm>
                <a:off x="2850" y="1536"/>
                <a:ext cx="591" cy="37"/>
              </a:xfrm>
              <a:custGeom>
                <a:avLst/>
                <a:gdLst>
                  <a:gd name="T0" fmla="*/ 636 w 636"/>
                  <a:gd name="T1" fmla="*/ 40 h 40"/>
                  <a:gd name="T2" fmla="*/ 369 w 636"/>
                  <a:gd name="T3" fmla="*/ 0 h 40"/>
                  <a:gd name="T4" fmla="*/ 0 w 636"/>
                  <a:gd name="T5" fmla="*/ 3 h 40"/>
                  <a:gd name="T6" fmla="*/ 157 w 636"/>
                  <a:gd name="T7" fmla="*/ 37 h 40"/>
                  <a:gd name="T8" fmla="*/ 636 w 636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6" h="40">
                    <a:moveTo>
                      <a:pt x="636" y="40"/>
                    </a:moveTo>
                    <a:lnTo>
                      <a:pt x="369" y="0"/>
                    </a:lnTo>
                    <a:lnTo>
                      <a:pt x="0" y="3"/>
                    </a:lnTo>
                    <a:lnTo>
                      <a:pt x="157" y="37"/>
                    </a:lnTo>
                    <a:lnTo>
                      <a:pt x="636" y="40"/>
                    </a:lnTo>
                    <a:close/>
                  </a:path>
                </a:pathLst>
              </a:custGeom>
              <a:solidFill>
                <a:srgbClr val="EFFA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0" rIns="90000" bIns="0" anchor="ctr"/>
              <a:lstStyle/>
              <a:p>
                <a:endParaRPr lang="ko-KR" altLang="en-US"/>
              </a:p>
            </p:txBody>
          </p:sp>
        </p:grpSp>
        <p:pic>
          <p:nvPicPr>
            <p:cNvPr id="18" name="Picture 32" descr="바람개비1"/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" y="672"/>
              <a:ext cx="2462" cy="2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Freeform 33"/>
            <p:cNvSpPr>
              <a:spLocks/>
            </p:cNvSpPr>
            <p:nvPr/>
          </p:nvSpPr>
          <p:spPr bwMode="auto">
            <a:xfrm>
              <a:off x="2071" y="2484"/>
              <a:ext cx="620" cy="167"/>
            </a:xfrm>
            <a:custGeom>
              <a:avLst/>
              <a:gdLst>
                <a:gd name="T0" fmla="*/ 432 w 432"/>
                <a:gd name="T1" fmla="*/ 0 h 224"/>
                <a:gd name="T2" fmla="*/ 432 w 432"/>
                <a:gd name="T3" fmla="*/ 224 h 224"/>
                <a:gd name="T4" fmla="*/ 0 w 432"/>
                <a:gd name="T5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" h="224">
                  <a:moveTo>
                    <a:pt x="432" y="0"/>
                  </a:moveTo>
                  <a:lnTo>
                    <a:pt x="432" y="224"/>
                  </a:lnTo>
                  <a:lnTo>
                    <a:pt x="0" y="224"/>
                  </a:lnTo>
                </a:path>
              </a:pathLst>
            </a:custGeom>
            <a:noFill/>
            <a:ln w="9525" cap="flat" cmpd="sng">
              <a:solidFill>
                <a:srgbClr val="44A5D6"/>
              </a:solidFill>
              <a:prstDash val="dash"/>
              <a:round/>
              <a:headEnd type="none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4059" y="1843"/>
              <a:ext cx="345" cy="353"/>
            </a:xfrm>
            <a:custGeom>
              <a:avLst/>
              <a:gdLst>
                <a:gd name="T0" fmla="*/ 0 w 240"/>
                <a:gd name="T1" fmla="*/ 0 h 272"/>
                <a:gd name="T2" fmla="*/ 240 w 240"/>
                <a:gd name="T3" fmla="*/ 0 h 272"/>
                <a:gd name="T4" fmla="*/ 240 w 240"/>
                <a:gd name="T5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272">
                  <a:moveTo>
                    <a:pt x="0" y="0"/>
                  </a:moveTo>
                  <a:lnTo>
                    <a:pt x="240" y="0"/>
                  </a:lnTo>
                  <a:lnTo>
                    <a:pt x="240" y="272"/>
                  </a:lnTo>
                </a:path>
              </a:pathLst>
            </a:custGeom>
            <a:noFill/>
            <a:ln w="9525" cap="flat" cmpd="sng">
              <a:solidFill>
                <a:srgbClr val="44A5D6"/>
              </a:solidFill>
              <a:prstDash val="dash"/>
              <a:round/>
              <a:headEnd type="none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2" name="Line 35"/>
            <p:cNvSpPr>
              <a:spLocks noChangeShapeType="1"/>
            </p:cNvSpPr>
            <p:nvPr/>
          </p:nvSpPr>
          <p:spPr bwMode="auto">
            <a:xfrm flipH="1">
              <a:off x="1426" y="1547"/>
              <a:ext cx="482" cy="1"/>
            </a:xfrm>
            <a:prstGeom prst="line">
              <a:avLst/>
            </a:prstGeom>
            <a:noFill/>
            <a:ln w="9525">
              <a:solidFill>
                <a:srgbClr val="44A5D6"/>
              </a:solidFill>
              <a:prstDash val="dash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Oval 36"/>
            <p:cNvSpPr>
              <a:spLocks noChangeArrowheads="1"/>
            </p:cNvSpPr>
            <p:nvPr/>
          </p:nvSpPr>
          <p:spPr bwMode="auto">
            <a:xfrm>
              <a:off x="2148" y="1547"/>
              <a:ext cx="1653" cy="403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99E591">
                          <a:gamma/>
                          <a:tint val="0"/>
                          <a:invGamma/>
                        </a:srgbClr>
                      </a:gs>
                      <a:gs pos="100000">
                        <a:srgbClr val="99E591"/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C8A7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417546"/>
                    </a:outerShdw>
                  </a:effectLst>
                </a14:hiddenEffects>
              </a:ext>
            </a:extLst>
          </p:spPr>
          <p:txBody>
            <a:bodyPr wrap="none" tIns="0" anchor="ctr"/>
            <a:lstStyle/>
            <a:p>
              <a:pPr algn="ctr" eaLnBrk="0" latinLnBrk="0" hangingPunct="0"/>
              <a:r>
                <a:rPr kumimoji="0"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실시간</a:t>
              </a:r>
              <a:endParaRPr kumimoji="0"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 eaLnBrk="0" latinLnBrk="0" hangingPunct="0"/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라이브</a:t>
              </a:r>
              <a:endParaRPr kumimoji="0" lang="en-US" altLang="ko-KR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Text Box 37"/>
            <p:cNvSpPr txBox="1">
              <a:spLocks noChangeArrowheads="1"/>
            </p:cNvSpPr>
            <p:nvPr/>
          </p:nvSpPr>
          <p:spPr bwMode="auto">
            <a:xfrm>
              <a:off x="2071" y="1335"/>
              <a:ext cx="617" cy="1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r>
                <a:rPr lang="en-US" altLang="ko-KR" sz="1200">
                  <a:latin typeface="HY울릉도M" pitchFamily="18" charset="-127"/>
                  <a:ea typeface="HY울릉도M" pitchFamily="18" charset="-127"/>
                </a:rPr>
                <a:t>Hardware</a:t>
              </a:r>
            </a:p>
          </p:txBody>
        </p:sp>
        <p:sp>
          <p:nvSpPr>
            <p:cNvPr id="25" name="Text Box 38"/>
            <p:cNvSpPr txBox="1">
              <a:spLocks noChangeArrowheads="1"/>
            </p:cNvSpPr>
            <p:nvPr/>
          </p:nvSpPr>
          <p:spPr bwMode="auto">
            <a:xfrm>
              <a:off x="3072" y="1129"/>
              <a:ext cx="473" cy="1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r"/>
              <a:r>
                <a:rPr lang="en-US" altLang="ko-KR" sz="1200">
                  <a:latin typeface="HY울릉도M" pitchFamily="18" charset="-127"/>
                  <a:ea typeface="HY울릉도M" pitchFamily="18" charset="-127"/>
                </a:rPr>
                <a:t>Software</a:t>
              </a:r>
            </a:p>
          </p:txBody>
        </p:sp>
        <p:sp>
          <p:nvSpPr>
            <p:cNvPr id="26" name="Text Box 39"/>
            <p:cNvSpPr txBox="1">
              <a:spLocks noChangeArrowheads="1"/>
            </p:cNvSpPr>
            <p:nvPr/>
          </p:nvSpPr>
          <p:spPr bwMode="auto">
            <a:xfrm>
              <a:off x="3061" y="1928"/>
              <a:ext cx="921" cy="1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r"/>
              <a:r>
                <a:rPr lang="en-US" altLang="ko-KR" sz="1200">
                  <a:latin typeface="HY울릉도M" pitchFamily="18" charset="-127"/>
                  <a:ea typeface="HY울릉도M" pitchFamily="18" charset="-127"/>
                </a:rPr>
                <a:t>Web Service</a:t>
              </a:r>
            </a:p>
          </p:txBody>
        </p:sp>
        <p:sp>
          <p:nvSpPr>
            <p:cNvPr id="27" name="Text Box 40"/>
            <p:cNvSpPr txBox="1">
              <a:spLocks noChangeArrowheads="1"/>
            </p:cNvSpPr>
            <p:nvPr/>
          </p:nvSpPr>
          <p:spPr bwMode="auto">
            <a:xfrm>
              <a:off x="2378" y="2083"/>
              <a:ext cx="790" cy="230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r>
                <a:rPr lang="en-US" altLang="ko-KR" sz="1200">
                  <a:latin typeface="HY울릉도M" pitchFamily="18" charset="-127"/>
                  <a:ea typeface="HY울릉도M" pitchFamily="18" charset="-127"/>
                </a:rPr>
                <a:t>Operating &amp;</a:t>
              </a:r>
            </a:p>
            <a:p>
              <a:r>
                <a:rPr lang="en-US" altLang="ko-KR" sz="1200">
                  <a:latin typeface="HY울릉도M" pitchFamily="18" charset="-127"/>
                  <a:ea typeface="HY울릉도M" pitchFamily="18" charset="-127"/>
                </a:rPr>
                <a:t>encoding</a:t>
              </a:r>
            </a:p>
          </p:txBody>
        </p:sp>
        <p:sp>
          <p:nvSpPr>
            <p:cNvPr id="28" name="Rectangle 41"/>
            <p:cNvSpPr>
              <a:spLocks noChangeArrowheads="1"/>
            </p:cNvSpPr>
            <p:nvPr/>
          </p:nvSpPr>
          <p:spPr bwMode="auto">
            <a:xfrm>
              <a:off x="1150" y="1655"/>
              <a:ext cx="110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A1C3C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95250" indent="-952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247650" indent="-123825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>
                <a:buClr>
                  <a:schemeClr val="tx1"/>
                </a:buClr>
                <a:buSzPct val="80000"/>
                <a:buFontTx/>
                <a:buChar char="•"/>
              </a:pP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현존 하는 대부분의 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I/O 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제품군과의 호환성</a:t>
              </a:r>
            </a:p>
          </p:txBody>
        </p:sp>
        <p:sp>
          <p:nvSpPr>
            <p:cNvPr id="29" name="Rectangle 42"/>
            <p:cNvSpPr>
              <a:spLocks noChangeArrowheads="1"/>
            </p:cNvSpPr>
            <p:nvPr/>
          </p:nvSpPr>
          <p:spPr bwMode="auto">
            <a:xfrm>
              <a:off x="1150" y="2330"/>
              <a:ext cx="122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A1C3C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95250" indent="-952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247650" indent="-123825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>
                <a:buClr>
                  <a:schemeClr val="tx1"/>
                </a:buClr>
                <a:buSzPct val="80000"/>
                <a:buFontTx/>
                <a:buChar char="•"/>
              </a:pPr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전문인력으로 구성된 운영진</a:t>
              </a:r>
              <a:b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</a:b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자체 실시간 영상 전송 솔루션 보유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Rectangle 43"/>
            <p:cNvSpPr>
              <a:spLocks noChangeArrowheads="1"/>
            </p:cNvSpPr>
            <p:nvPr/>
          </p:nvSpPr>
          <p:spPr bwMode="auto">
            <a:xfrm>
              <a:off x="3852" y="2269"/>
              <a:ext cx="13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A1C3C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95250" indent="-952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247650" indent="-123825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>
                <a:buClr>
                  <a:schemeClr val="tx1"/>
                </a:buClr>
                <a:buSzPct val="80000"/>
                <a:buFontTx/>
                <a:buChar char="•"/>
              </a:pP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인터넷 망을 이용한 실시간 라이브 전송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latinLnBrk="0">
                <a:buClr>
                  <a:schemeClr val="tx1"/>
                </a:buClr>
                <a:buSzPct val="80000"/>
                <a:buFontTx/>
                <a:buChar char="•"/>
              </a:pP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원격지에서 하부 기관 시스템 제어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Rectangle 44"/>
            <p:cNvSpPr>
              <a:spLocks noChangeArrowheads="1"/>
            </p:cNvSpPr>
            <p:nvPr/>
          </p:nvSpPr>
          <p:spPr bwMode="auto">
            <a:xfrm>
              <a:off x="3852" y="1102"/>
              <a:ext cx="15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A1C3C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95250" indent="-952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247650" indent="-123825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>
                <a:buClr>
                  <a:schemeClr val="tx1"/>
                </a:buClr>
                <a:buSzPct val="80000"/>
                <a:buFontTx/>
                <a:buChar char="•"/>
              </a:pP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P2P 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환경을 지원하는 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S/W</a:t>
              </a:r>
            </a:p>
            <a:p>
              <a:pPr latinLnBrk="0">
                <a:buClr>
                  <a:schemeClr val="tx1"/>
                </a:buClr>
                <a:buSzPct val="80000"/>
                <a:buFontTx/>
                <a:buChar char="•"/>
              </a:pP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저대역에서부터 고대역까지 라이브 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UCC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지원 </a:t>
              </a:r>
            </a:p>
          </p:txBody>
        </p:sp>
      </p:grpSp>
      <p:grpSp>
        <p:nvGrpSpPr>
          <p:cNvPr id="56" name="Group 48"/>
          <p:cNvGrpSpPr>
            <a:grpSpLocks/>
          </p:cNvGrpSpPr>
          <p:nvPr/>
        </p:nvGrpSpPr>
        <p:grpSpPr bwMode="auto">
          <a:xfrm>
            <a:off x="3434027" y="5926633"/>
            <a:ext cx="5087938" cy="906463"/>
            <a:chOff x="504" y="1872"/>
            <a:chExt cx="3205" cy="571"/>
          </a:xfrm>
        </p:grpSpPr>
        <p:pic>
          <p:nvPicPr>
            <p:cNvPr id="57" name="Picture 46" descr="긴막대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" y="1872"/>
              <a:ext cx="3205" cy="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Rectangle 47"/>
            <p:cNvSpPr>
              <a:spLocks noChangeArrowheads="1"/>
            </p:cNvSpPr>
            <p:nvPr/>
          </p:nvSpPr>
          <p:spPr bwMode="gray">
            <a:xfrm>
              <a:off x="927" y="2016"/>
              <a:ext cx="2469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D75BD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0161" dir="6506097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lIns="85597" tIns="42798" rIns="85597" bIns="42798" anchor="ctr"/>
            <a:lstStyle>
              <a:lvl1pPr defTabSz="855663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428625" defTabSz="855663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855663" defTabSz="855663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284288" defTabSz="855663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1711325" defTabSz="855663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168525" defTabSz="855663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625725" defTabSz="855663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082925" defTabSz="855663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540125" defTabSz="855663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ko-KR" altLang="en-US" sz="2400" dirty="0" smtClean="0">
                  <a:latin typeface="HY각헤드라인M" pitchFamily="18" charset="-127"/>
                  <a:ea typeface="HY각헤드라인M" pitchFamily="18" charset="-127"/>
                </a:rPr>
                <a:t>인터넷 생중계 솔루션</a:t>
              </a:r>
              <a:endParaRPr lang="ko-KR" altLang="en-US" sz="2400" dirty="0">
                <a:latin typeface="HY각헤드라인M" pitchFamily="18" charset="-127"/>
                <a:ea typeface="HY각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14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기능 소개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480741" y="1368240"/>
            <a:ext cx="6907660" cy="369332"/>
            <a:chOff x="285720" y="2147208"/>
            <a:chExt cx="6907660" cy="369332"/>
          </a:xfrm>
        </p:grpSpPr>
        <p:sp>
          <p:nvSpPr>
            <p:cNvPr id="4" name="TextBox 3"/>
            <p:cNvSpPr txBox="1"/>
            <p:nvPr/>
          </p:nvSpPr>
          <p:spPr>
            <a:xfrm>
              <a:off x="285720" y="2147208"/>
              <a:ext cx="6907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㈜성진시스템이 보유한 실시간 라이브 솔루션의 기능 안내입니다</a:t>
              </a:r>
              <a:r>
                <a:rPr lang="en-US" altLang="ko-KR" b="1" dirty="0" smtClean="0"/>
                <a:t>.</a:t>
              </a:r>
              <a:endParaRPr lang="ko-KR" altLang="en-US" b="1" dirty="0"/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모서리가 둥근 직사각형 5"/>
          <p:cNvSpPr/>
          <p:nvPr/>
        </p:nvSpPr>
        <p:spPr>
          <a:xfrm>
            <a:off x="1261534" y="2156878"/>
            <a:ext cx="9762066" cy="6615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err="1" smtClean="0"/>
              <a:t>단방향</a:t>
            </a:r>
            <a:r>
              <a:rPr lang="ko-KR" altLang="en-US" sz="2800" dirty="0" smtClean="0"/>
              <a:t> 실시간 라이브 스트리밍</a:t>
            </a:r>
            <a:r>
              <a:rPr lang="en-US" altLang="ko-KR" sz="2800" dirty="0" smtClean="0"/>
              <a:t>(Delay time : 1</a:t>
            </a:r>
            <a:r>
              <a:rPr lang="ko-KR" altLang="en-US" sz="2800" dirty="0" smtClean="0"/>
              <a:t>초 이내</a:t>
            </a:r>
            <a:r>
              <a:rPr lang="en-US" altLang="ko-KR" sz="2800" dirty="0" smtClean="0"/>
              <a:t>)</a:t>
            </a:r>
            <a:endParaRPr lang="ko-KR" altLang="en-US" sz="2800" dirty="0" smtClean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1261534" y="3054337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각 </a:t>
            </a:r>
            <a:r>
              <a:rPr lang="ko-KR" altLang="en-US" sz="2800" dirty="0" err="1" smtClean="0"/>
              <a:t>채널별</a:t>
            </a:r>
            <a:r>
              <a:rPr lang="ko-KR" altLang="en-US" sz="2800" dirty="0" smtClean="0"/>
              <a:t> 디스플레이 제어</a:t>
            </a:r>
            <a:r>
              <a:rPr lang="en-US" altLang="ko-KR" sz="2800" dirty="0"/>
              <a:t> (DID</a:t>
            </a:r>
            <a:r>
              <a:rPr lang="en-US" altLang="ko-KR" sz="1200" dirty="0"/>
              <a:t>(Digital Information Display)</a:t>
            </a:r>
            <a:r>
              <a:rPr lang="en-US" altLang="ko-KR" sz="2800" dirty="0"/>
              <a:t> </a:t>
            </a:r>
            <a:r>
              <a:rPr lang="ko-KR" altLang="en-US" sz="2800" dirty="0" smtClean="0"/>
              <a:t>시스템 적용</a:t>
            </a:r>
            <a:r>
              <a:rPr lang="en-US" altLang="ko-KR" sz="2800" dirty="0" smtClean="0"/>
              <a:t>)</a:t>
            </a:r>
            <a:endParaRPr lang="ko-KR" altLang="en-US" sz="2800" dirty="0" smtClean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1261534" y="4849255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err="1" smtClean="0"/>
              <a:t>인베디드</a:t>
            </a:r>
            <a:r>
              <a:rPr lang="ko-KR" altLang="en-US" sz="2800" dirty="0" smtClean="0"/>
              <a:t> 시스템과 호환 가능한 시스템</a:t>
            </a:r>
            <a:endParaRPr lang="ko-KR" altLang="en-US" sz="2800" dirty="0" smtClean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261534" y="5746714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800" dirty="0" smtClean="0"/>
              <a:t>P2P </a:t>
            </a:r>
            <a:r>
              <a:rPr lang="ko-KR" altLang="en-US" sz="2800" dirty="0" smtClean="0"/>
              <a:t>방식의 양방향 스트리밍 지원</a:t>
            </a:r>
            <a:endParaRPr lang="ko-KR" altLang="en-US" sz="2800" dirty="0" smtClean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1261534" y="3951796"/>
            <a:ext cx="9762066" cy="66155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800" tIns="82800" rIns="82800" bIns="82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2800" dirty="0" smtClean="0"/>
              <a:t>각 </a:t>
            </a:r>
            <a:r>
              <a:rPr lang="ko-KR" altLang="en-US" sz="2800" dirty="0" err="1" smtClean="0"/>
              <a:t>채널별</a:t>
            </a:r>
            <a:r>
              <a:rPr lang="ko-KR" altLang="en-US" sz="2800" dirty="0" smtClean="0"/>
              <a:t> 다른 콘텐츠 운용 가능</a:t>
            </a:r>
            <a:endParaRPr lang="ko-KR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66500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기능 소개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480741" y="1368240"/>
            <a:ext cx="8908208" cy="369332"/>
            <a:chOff x="285720" y="2147208"/>
            <a:chExt cx="8908208" cy="369332"/>
          </a:xfrm>
        </p:grpSpPr>
        <p:sp>
          <p:nvSpPr>
            <p:cNvPr id="4" name="TextBox 3"/>
            <p:cNvSpPr txBox="1"/>
            <p:nvPr/>
          </p:nvSpPr>
          <p:spPr>
            <a:xfrm>
              <a:off x="285720" y="2147208"/>
              <a:ext cx="89082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라이브 </a:t>
              </a:r>
              <a:r>
                <a:rPr lang="ko-KR" altLang="en-US" b="1" dirty="0" err="1" smtClean="0"/>
                <a:t>전송시</a:t>
              </a:r>
              <a:r>
                <a:rPr lang="ko-KR" altLang="en-US" b="1" dirty="0" smtClean="0"/>
                <a:t> </a:t>
              </a:r>
              <a:r>
                <a:rPr lang="en-US" altLang="ko-KR" b="1" dirty="0" smtClean="0"/>
                <a:t>PC</a:t>
              </a:r>
              <a:r>
                <a:rPr lang="ko-KR" altLang="en-US" b="1" dirty="0" smtClean="0"/>
                <a:t>에 일반 캠코더 및 </a:t>
              </a:r>
              <a:r>
                <a:rPr lang="en-US" altLang="ko-KR" b="1" dirty="0" smtClean="0"/>
                <a:t>USB </a:t>
              </a:r>
              <a:r>
                <a:rPr lang="ko-KR" altLang="en-US" b="1" dirty="0" err="1" smtClean="0"/>
                <a:t>화상캠을</a:t>
              </a:r>
              <a:r>
                <a:rPr lang="ko-KR" altLang="en-US" b="1" dirty="0" smtClean="0"/>
                <a:t> 이용하여 영상을 전송 할 수 있음</a:t>
              </a:r>
              <a:r>
                <a:rPr lang="en-US" altLang="ko-KR" b="1" dirty="0" smtClean="0"/>
                <a:t>.</a:t>
              </a:r>
              <a:endParaRPr lang="ko-KR" altLang="en-US" b="1" dirty="0"/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AutoShape 33"/>
          <p:cNvSpPr>
            <a:spLocks/>
          </p:cNvSpPr>
          <p:nvPr/>
        </p:nvSpPr>
        <p:spPr bwMode="auto">
          <a:xfrm rot="10800000">
            <a:off x="4042304" y="2684266"/>
            <a:ext cx="381000" cy="2895600"/>
          </a:xfrm>
          <a:prstGeom prst="rightBrace">
            <a:avLst>
              <a:gd name="adj1" fmla="val 187537"/>
              <a:gd name="adj2" fmla="val 50648"/>
            </a:avLst>
          </a:prstGeom>
          <a:gradFill rotWithShape="0">
            <a:gsLst>
              <a:gs pos="0">
                <a:srgbClr val="B5E1F1"/>
              </a:gs>
              <a:gs pos="100000">
                <a:srgbClr val="B5E1F1">
                  <a:gamma/>
                  <a:tint val="0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AutoShape 32"/>
          <p:cNvSpPr>
            <a:spLocks noChangeArrowheads="1"/>
          </p:cNvSpPr>
          <p:nvPr/>
        </p:nvSpPr>
        <p:spPr bwMode="auto">
          <a:xfrm>
            <a:off x="4725194" y="2198267"/>
            <a:ext cx="1524000" cy="3867598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" name="AutoShape 30"/>
          <p:cNvSpPr>
            <a:spLocks noChangeArrowheads="1"/>
          </p:cNvSpPr>
          <p:nvPr/>
        </p:nvSpPr>
        <p:spPr bwMode="auto">
          <a:xfrm>
            <a:off x="1456266" y="2198267"/>
            <a:ext cx="2286000" cy="386759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5" name="Picture 6" descr="라이브-1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866" y="3896892"/>
            <a:ext cx="18288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소니캠-1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819" y="2811042"/>
            <a:ext cx="1295400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PC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103" y="2567598"/>
            <a:ext cx="1828800" cy="97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1597554" y="5149430"/>
            <a:ext cx="20161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라이브 </a:t>
            </a:r>
            <a:r>
              <a: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솔루션</a:t>
            </a:r>
            <a:br>
              <a: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</a:br>
            <a:r>
              <a:rPr lang="en-US" altLang="ko-KR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(PC</a:t>
            </a:r>
            <a:r>
              <a: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형 설치</a:t>
            </a:r>
            <a:r>
              <a:rPr lang="en-US" altLang="ko-KR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5153819" y="3573042"/>
            <a:ext cx="719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캠코더</a:t>
            </a:r>
          </a:p>
        </p:txBody>
      </p:sp>
      <p:pic>
        <p:nvPicPr>
          <p:cNvPr id="20" name="Picture 12" descr="화상캠-1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508" y="4349329"/>
            <a:ext cx="622300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5125508" y="5339929"/>
            <a:ext cx="719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화상캠</a:t>
            </a:r>
          </a:p>
        </p:txBody>
      </p:sp>
      <p:grpSp>
        <p:nvGrpSpPr>
          <p:cNvPr id="24" name="Group 37"/>
          <p:cNvGrpSpPr>
            <a:grpSpLocks/>
          </p:cNvGrpSpPr>
          <p:nvPr/>
        </p:nvGrpSpPr>
        <p:grpSpPr bwMode="auto">
          <a:xfrm>
            <a:off x="7044708" y="2299310"/>
            <a:ext cx="3505200" cy="536575"/>
            <a:chOff x="3312" y="960"/>
            <a:chExt cx="2208" cy="338"/>
          </a:xfrm>
        </p:grpSpPr>
        <p:pic>
          <p:nvPicPr>
            <p:cNvPr id="25" name="Picture 35" descr="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960"/>
              <a:ext cx="2208" cy="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 Box 36"/>
            <p:cNvSpPr txBox="1">
              <a:spLocks noChangeArrowheads="1"/>
            </p:cNvSpPr>
            <p:nvPr/>
          </p:nvSpPr>
          <p:spPr bwMode="auto">
            <a:xfrm>
              <a:off x="3456" y="1008"/>
              <a:ext cx="19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ko-KR" altLang="en-US" sz="1800">
                  <a:latin typeface="HY울릉도B" pitchFamily="18" charset="-127"/>
                  <a:ea typeface="HY울릉도B" pitchFamily="18" charset="-127"/>
                </a:rPr>
                <a:t>라이브 솔루션의 주요 기능</a:t>
              </a:r>
            </a:p>
          </p:txBody>
        </p:sp>
      </p:grpSp>
      <p:grpSp>
        <p:nvGrpSpPr>
          <p:cNvPr id="30" name="Group 49"/>
          <p:cNvGrpSpPr>
            <a:grpSpLocks/>
          </p:cNvGrpSpPr>
          <p:nvPr/>
        </p:nvGrpSpPr>
        <p:grpSpPr bwMode="auto">
          <a:xfrm>
            <a:off x="6980237" y="3025354"/>
            <a:ext cx="3687763" cy="2794977"/>
            <a:chOff x="3421" y="1303"/>
            <a:chExt cx="2002" cy="1129"/>
          </a:xfrm>
        </p:grpSpPr>
        <p:sp>
          <p:nvSpPr>
            <p:cNvPr id="31" name="Rectangle 47"/>
            <p:cNvSpPr>
              <a:spLocks noChangeArrowheads="1"/>
            </p:cNvSpPr>
            <p:nvPr/>
          </p:nvSpPr>
          <p:spPr bwMode="auto">
            <a:xfrm>
              <a:off x="3421" y="1303"/>
              <a:ext cx="2002" cy="1129"/>
            </a:xfrm>
            <a:prstGeom prst="rect">
              <a:avLst/>
            </a:prstGeom>
            <a:gradFill rotWithShape="0">
              <a:gsLst>
                <a:gs pos="0">
                  <a:srgbClr val="CAE5F2"/>
                </a:gs>
                <a:gs pos="50000">
                  <a:srgbClr val="CAE5F2">
                    <a:gamma/>
                    <a:tint val="20000"/>
                    <a:invGamma/>
                  </a:srgbClr>
                </a:gs>
                <a:gs pos="100000">
                  <a:srgbClr val="CAE5F2"/>
                </a:gs>
              </a:gsLst>
              <a:lin ang="0" scaled="1"/>
            </a:gradFill>
            <a:ln w="9525">
              <a:solidFill>
                <a:srgbClr val="7CCAD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/>
            <a:lstStyle/>
            <a:p>
              <a:pPr>
                <a:lnSpc>
                  <a:spcPct val="150000"/>
                </a:lnSpc>
              </a:pPr>
              <a:endParaRPr lang="ko-KR" altLang="en-US"/>
            </a:p>
          </p:txBody>
        </p:sp>
        <p:sp>
          <p:nvSpPr>
            <p:cNvPr id="32" name="Rectangle 48"/>
            <p:cNvSpPr>
              <a:spLocks noChangeArrowheads="1"/>
            </p:cNvSpPr>
            <p:nvPr/>
          </p:nvSpPr>
          <p:spPr bwMode="auto">
            <a:xfrm>
              <a:off x="3456" y="1344"/>
              <a:ext cx="1920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prstShdw prst="shdw18" dist="17961" dir="13500000">
                <a:schemeClr val="bg1">
                  <a:gamma/>
                  <a:shade val="60000"/>
                  <a:invGamma/>
                </a:scheme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/>
            <a:lstStyle>
              <a:lvl1pPr marL="88900" indent="176213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현장에서 </a:t>
              </a:r>
              <a:r>
                <a:rPr lang="en-US" altLang="ko-KR" sz="1400" dirty="0">
                  <a:latin typeface="HY울릉도M" pitchFamily="18" charset="-127"/>
                  <a:ea typeface="HY울릉도M" pitchFamily="18" charset="-127"/>
                </a:rPr>
                <a:t>AV</a:t>
              </a: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를 입력 받아 직접 </a:t>
              </a:r>
              <a:b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</a:b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   라이브 </a:t>
              </a:r>
              <a:r>
                <a:rPr lang="ko-KR" altLang="en-US" sz="1400" dirty="0" err="1" smtClean="0">
                  <a:latin typeface="HY울릉도M" pitchFamily="18" charset="-127"/>
                  <a:ea typeface="HY울릉도M" pitchFamily="18" charset="-127"/>
                </a:rPr>
                <a:t>방송가능</a:t>
              </a:r>
              <a:endParaRPr lang="en-US" altLang="ko-KR" sz="14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회사 </a:t>
              </a: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상호에 맞게 </a:t>
              </a:r>
              <a:r>
                <a:rPr lang="ko-KR" altLang="en-US" sz="1400" dirty="0" err="1">
                  <a:latin typeface="HY울릉도M" pitchFamily="18" charset="-127"/>
                  <a:ea typeface="HY울릉도M" pitchFamily="18" charset="-127"/>
                </a:rPr>
                <a:t>오베레이</a:t>
              </a: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 및 </a:t>
              </a:r>
              <a:b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</a:b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   </a:t>
              </a:r>
              <a:r>
                <a:rPr lang="ko-KR" altLang="en-US" sz="1400" dirty="0" err="1">
                  <a:latin typeface="HY울릉도M" pitchFamily="18" charset="-127"/>
                  <a:ea typeface="HY울릉도M" pitchFamily="18" charset="-127"/>
                </a:rPr>
                <a:t>자막기능</a:t>
              </a: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 가능</a:t>
              </a: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입력 받은  </a:t>
              </a:r>
              <a:r>
                <a:rPr lang="en-US" altLang="ko-KR" sz="1400" dirty="0">
                  <a:latin typeface="HY울릉도M" pitchFamily="18" charset="-127"/>
                  <a:ea typeface="HY울릉도M" pitchFamily="18" charset="-127"/>
                </a:rPr>
                <a:t>AV</a:t>
              </a: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를 실시간 </a:t>
              </a:r>
              <a:r>
                <a:rPr lang="ko-KR" altLang="en-US" sz="1400" dirty="0" err="1">
                  <a:latin typeface="HY울릉도M" pitchFamily="18" charset="-127"/>
                  <a:ea typeface="HY울릉도M" pitchFamily="18" charset="-127"/>
                </a:rPr>
                <a:t>파일저장</a:t>
              </a:r>
              <a:endParaRPr lang="ko-KR" altLang="en-US" sz="1400" dirty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400" dirty="0" err="1">
                  <a:latin typeface="HY울릉도M" pitchFamily="18" charset="-127"/>
                  <a:ea typeface="HY울릉도M" pitchFamily="18" charset="-127"/>
                </a:rPr>
                <a:t>접속자</a:t>
              </a:r>
              <a:r>
                <a:rPr lang="ko-KR" altLang="en-US" sz="1400" dirty="0">
                  <a:latin typeface="HY울릉도M" pitchFamily="18" charset="-127"/>
                  <a:ea typeface="HY울릉도M" pitchFamily="18" charset="-127"/>
                </a:rPr>
                <a:t> 현황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파악</a:t>
              </a:r>
              <a:endParaRPr lang="ko-KR" altLang="en-US" sz="14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1166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3400290" cy="369332"/>
            <a:chOff x="285720" y="2147208"/>
            <a:chExt cx="3400290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34002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서비스 </a:t>
              </a:r>
              <a:r>
                <a:rPr lang="ko-KR" altLang="en-US" b="1" dirty="0" smtClean="0"/>
                <a:t>구성도 </a:t>
              </a:r>
              <a:r>
                <a:rPr lang="en-US" altLang="ko-KR" b="1" dirty="0" smtClean="0"/>
                <a:t>– </a:t>
              </a:r>
              <a:r>
                <a:rPr lang="ko-KR" altLang="en-US" b="1" dirty="0" smtClean="0"/>
                <a:t>실시간 라이브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시스템 구성도</a:t>
            </a:r>
            <a:endParaRPr lang="ko-KR" altLang="en-US" dirty="0"/>
          </a:p>
        </p:txBody>
      </p:sp>
      <p:sp>
        <p:nvSpPr>
          <p:cNvPr id="59" name="AutoShape 40"/>
          <p:cNvSpPr>
            <a:spLocks noChangeArrowheads="1"/>
          </p:cNvSpPr>
          <p:nvPr/>
        </p:nvSpPr>
        <p:spPr bwMode="auto">
          <a:xfrm>
            <a:off x="1447800" y="1977839"/>
            <a:ext cx="1143000" cy="2438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6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880440"/>
              </p:ext>
            </p:extLst>
          </p:nvPr>
        </p:nvGraphicFramePr>
        <p:xfrm>
          <a:off x="3124200" y="2206439"/>
          <a:ext cx="16002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Image" r:id="rId3" imgW="2641270" imgH="1523272" progId="Photoshop.Image.7">
                  <p:embed/>
                </p:oleObj>
              </mc:Choice>
              <mc:Fallback>
                <p:oleObj name="Image" r:id="rId3" imgW="2641270" imgH="1523272" progId="Photoshop.Image.7">
                  <p:embed/>
                  <p:pic>
                    <p:nvPicPr>
                      <p:cNvPr id="14368" name="Object 3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206439"/>
                        <a:ext cx="16002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943251"/>
              </p:ext>
            </p:extLst>
          </p:nvPr>
        </p:nvGraphicFramePr>
        <p:xfrm>
          <a:off x="8534400" y="1520639"/>
          <a:ext cx="115570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Image" r:id="rId5" imgW="2666667" imgH="1396825" progId="Photoshop.Image.7">
                  <p:embed/>
                </p:oleObj>
              </mc:Choice>
              <mc:Fallback>
                <p:oleObj name="Image" r:id="rId5" imgW="2666667" imgH="1396825" progId="Photoshop.Image.7">
                  <p:embed/>
                  <p:pic>
                    <p:nvPicPr>
                      <p:cNvPr id="14382" name="Object 4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4400" y="1520639"/>
                        <a:ext cx="1155700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AutoShape 23"/>
          <p:cNvSpPr>
            <a:spLocks noChangeArrowheads="1"/>
          </p:cNvSpPr>
          <p:nvPr/>
        </p:nvSpPr>
        <p:spPr bwMode="gray">
          <a:xfrm>
            <a:off x="2895600" y="1901639"/>
            <a:ext cx="4357688" cy="2592388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EA433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" name="Text Box 24"/>
          <p:cNvSpPr txBox="1">
            <a:spLocks noChangeArrowheads="1"/>
          </p:cNvSpPr>
          <p:nvPr/>
        </p:nvSpPr>
        <p:spPr bwMode="auto">
          <a:xfrm>
            <a:off x="2667000" y="4797239"/>
            <a:ext cx="4554538" cy="151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8DA2B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36000" rIns="0">
            <a:spAutoFit/>
          </a:bodyPr>
          <a:lstStyle>
            <a:lvl1pPr marL="179388" indent="-179388"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10000"/>
              </a:lnSpc>
              <a:buClr>
                <a:schemeClr val="tx1"/>
              </a:buClr>
              <a:buSzPct val="110000"/>
              <a:buFont typeface="Wingdings" panose="05000000000000000000" pitchFamily="2" charset="2"/>
              <a:buChar char="l"/>
            </a:pPr>
            <a:r>
              <a:rPr lang="ko-KR" altLang="en-US" sz="1400" dirty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행사의 </a:t>
            </a:r>
            <a:r>
              <a:rPr lang="ko-KR" altLang="en-US" sz="1400" dirty="0" err="1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영상중계</a:t>
            </a:r>
            <a:r>
              <a:rPr lang="ko-KR" altLang="en-US" sz="1400" dirty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시스템에서 </a:t>
            </a:r>
            <a:r>
              <a:rPr lang="en-US" altLang="ko-KR" sz="1400" dirty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AV Mixer </a:t>
            </a:r>
            <a:r>
              <a:rPr lang="ko-KR" altLang="en-US" sz="1400" dirty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장비로 영상</a:t>
            </a:r>
            <a:r>
              <a:rPr lang="en-US" altLang="ko-KR" sz="1400" dirty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ko-KR" altLang="en-US" sz="1400" dirty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음향 소스의 제공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10000"/>
              <a:buFont typeface="Wingdings" panose="05000000000000000000" pitchFamily="2" charset="2"/>
              <a:buChar char="l"/>
            </a:pPr>
            <a:r>
              <a:rPr lang="ko-KR" altLang="en-US" sz="14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방송 </a:t>
            </a:r>
            <a:r>
              <a:rPr lang="ko-KR" altLang="en-US" sz="1400" dirty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입력 받은 영상은 현장의 모니터로 출력 또는 라이브 </a:t>
            </a:r>
            <a:r>
              <a:rPr lang="ko-KR" altLang="en-US" sz="14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솔루션으로 </a:t>
            </a:r>
            <a:r>
              <a:rPr lang="ko-KR" altLang="en-US" sz="1400" dirty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전달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10000"/>
              <a:buFont typeface="Wingdings" panose="05000000000000000000" pitchFamily="2" charset="2"/>
              <a:buChar char="l"/>
            </a:pPr>
            <a:r>
              <a:rPr lang="ko-KR" altLang="en-US" sz="1400" dirty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P2P</a:t>
            </a:r>
            <a:r>
              <a:rPr lang="ko-KR" altLang="en-US" sz="14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방식의 서비스라 각 원격지의 </a:t>
            </a:r>
            <a:r>
              <a:rPr lang="en-US" altLang="ko-KR" sz="14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PC</a:t>
            </a:r>
            <a:r>
              <a:rPr lang="ko-KR" altLang="en-US" sz="14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에서 메인 라이브 </a:t>
            </a:r>
            <a:r>
              <a:rPr lang="en-US" altLang="ko-KR" sz="14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PC</a:t>
            </a:r>
            <a:r>
              <a:rPr lang="ko-KR" altLang="en-US" sz="14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로 접속하여 영상 전송</a:t>
            </a:r>
            <a:endParaRPr lang="ko-KR" altLang="en-US" sz="1400" dirty="0">
              <a:solidFill>
                <a:schemeClr val="tx2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5" name="Rectangle 26"/>
          <p:cNvSpPr>
            <a:spLocks noChangeArrowheads="1"/>
          </p:cNvSpPr>
          <p:nvPr/>
        </p:nvSpPr>
        <p:spPr bwMode="gray">
          <a:xfrm>
            <a:off x="8374063" y="3257364"/>
            <a:ext cx="1169987" cy="269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6" name="Oval 27"/>
          <p:cNvSpPr>
            <a:spLocks noChangeArrowheads="1"/>
          </p:cNvSpPr>
          <p:nvPr/>
        </p:nvSpPr>
        <p:spPr bwMode="gray">
          <a:xfrm>
            <a:off x="7924800" y="1368239"/>
            <a:ext cx="2339975" cy="2249488"/>
          </a:xfrm>
          <a:prstGeom prst="ellipse">
            <a:avLst/>
          </a:prstGeom>
          <a:noFill/>
          <a:ln w="15875" cap="rnd" algn="ctr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Rectangle 28"/>
          <p:cNvSpPr>
            <a:spLocks noChangeArrowheads="1"/>
          </p:cNvSpPr>
          <p:nvPr/>
        </p:nvSpPr>
        <p:spPr bwMode="gray">
          <a:xfrm>
            <a:off x="8686800" y="3349439"/>
            <a:ext cx="89535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23825" indent="-123825"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</a:pPr>
            <a:r>
              <a:rPr lang="ko-KR" altLang="en-US" sz="1400">
                <a:solidFill>
                  <a:schemeClr val="accent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현장중계</a:t>
            </a:r>
          </a:p>
        </p:txBody>
      </p:sp>
      <p:sp>
        <p:nvSpPr>
          <p:cNvPr id="68" name="Oval 29"/>
          <p:cNvSpPr>
            <a:spLocks noChangeArrowheads="1"/>
          </p:cNvSpPr>
          <p:nvPr/>
        </p:nvSpPr>
        <p:spPr bwMode="gray">
          <a:xfrm>
            <a:off x="7964488" y="3663764"/>
            <a:ext cx="2339975" cy="2249488"/>
          </a:xfrm>
          <a:prstGeom prst="ellipse">
            <a:avLst/>
          </a:prstGeom>
          <a:noFill/>
          <a:ln w="15875" cap="rnd" algn="ctr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Rectangle 30"/>
          <p:cNvSpPr>
            <a:spLocks noChangeArrowheads="1"/>
          </p:cNvSpPr>
          <p:nvPr/>
        </p:nvSpPr>
        <p:spPr bwMode="gray">
          <a:xfrm>
            <a:off x="8534400" y="3806639"/>
            <a:ext cx="1309688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23825" indent="-123825"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defTabSz="1279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defTabSz="1279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</a:pPr>
            <a:r>
              <a:rPr lang="ko-KR" altLang="en-US" sz="1400">
                <a:solidFill>
                  <a:schemeClr val="accent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인터넷 생방송</a:t>
            </a:r>
          </a:p>
        </p:txBody>
      </p:sp>
      <p:grpSp>
        <p:nvGrpSpPr>
          <p:cNvPr id="70" name="Group 58"/>
          <p:cNvGrpSpPr>
            <a:grpSpLocks/>
          </p:cNvGrpSpPr>
          <p:nvPr/>
        </p:nvGrpSpPr>
        <p:grpSpPr bwMode="auto">
          <a:xfrm>
            <a:off x="1524000" y="2130239"/>
            <a:ext cx="990600" cy="2133600"/>
            <a:chOff x="144" y="1344"/>
            <a:chExt cx="624" cy="1344"/>
          </a:xfrm>
        </p:grpSpPr>
        <p:pic>
          <p:nvPicPr>
            <p:cNvPr id="71" name="Picture 34" descr="소니캠-1"/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344"/>
              <a:ext cx="624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Text Box 35"/>
            <p:cNvSpPr txBox="1">
              <a:spLocks noChangeArrowheads="1"/>
            </p:cNvSpPr>
            <p:nvPr/>
          </p:nvSpPr>
          <p:spPr bwMode="auto">
            <a:xfrm>
              <a:off x="240" y="1728"/>
              <a:ext cx="4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캠코더</a:t>
              </a:r>
            </a:p>
          </p:txBody>
        </p:sp>
        <p:pic>
          <p:nvPicPr>
            <p:cNvPr id="73" name="Picture 36" descr="화상캠-1"/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2016"/>
              <a:ext cx="296" cy="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ext Box 37"/>
            <p:cNvSpPr txBox="1">
              <a:spLocks noChangeArrowheads="1"/>
            </p:cNvSpPr>
            <p:nvPr/>
          </p:nvSpPr>
          <p:spPr bwMode="auto">
            <a:xfrm>
              <a:off x="240" y="2496"/>
              <a:ext cx="4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화상캠</a:t>
              </a:r>
            </a:p>
          </p:txBody>
        </p:sp>
      </p:grpSp>
      <p:pic>
        <p:nvPicPr>
          <p:cNvPr id="75" name="Picture 41" descr="라이브-1"/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057339"/>
            <a:ext cx="16002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 Box 42"/>
          <p:cNvSpPr txBox="1">
            <a:spLocks noChangeArrowheads="1"/>
          </p:cNvSpPr>
          <p:nvPr/>
        </p:nvSpPr>
        <p:spPr bwMode="auto">
          <a:xfrm>
            <a:off x="5148263" y="4187639"/>
            <a:ext cx="13192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ko-KR" altLang="en-US" sz="1000" b="1"/>
              <a:t>라이브 방송 </a:t>
            </a:r>
            <a:r>
              <a:rPr lang="en-US" altLang="ko-KR" sz="1000" b="1"/>
              <a:t>System</a:t>
            </a:r>
          </a:p>
        </p:txBody>
      </p:sp>
      <p:sp>
        <p:nvSpPr>
          <p:cNvPr id="77" name="Text Box 43"/>
          <p:cNvSpPr txBox="1">
            <a:spLocks noChangeArrowheads="1"/>
          </p:cNvSpPr>
          <p:nvPr/>
        </p:nvSpPr>
        <p:spPr bwMode="auto">
          <a:xfrm>
            <a:off x="3595688" y="3120839"/>
            <a:ext cx="6873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ko-KR" sz="1000" b="1"/>
              <a:t>AV Mixer</a:t>
            </a:r>
          </a:p>
        </p:txBody>
      </p:sp>
      <p:graphicFrame>
        <p:nvGraphicFramePr>
          <p:cNvPr id="7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520952"/>
              </p:ext>
            </p:extLst>
          </p:nvPr>
        </p:nvGraphicFramePr>
        <p:xfrm>
          <a:off x="8686800" y="2358839"/>
          <a:ext cx="91440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Image" r:id="rId10" imgW="2107937" imgH="1396825" progId="Photoshop.Image.7">
                  <p:embed/>
                </p:oleObj>
              </mc:Choice>
              <mc:Fallback>
                <p:oleObj name="Image" r:id="rId10" imgW="2107937" imgH="1396825" progId="Photoshop.Image.7">
                  <p:embed/>
                  <p:pic>
                    <p:nvPicPr>
                      <p:cNvPr id="14383" name="Object 4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2358839"/>
                        <a:ext cx="914400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Text Box 49"/>
          <p:cNvSpPr txBox="1">
            <a:spLocks noChangeArrowheads="1"/>
          </p:cNvSpPr>
          <p:nvPr/>
        </p:nvSpPr>
        <p:spPr bwMode="auto">
          <a:xfrm>
            <a:off x="8767763" y="2130239"/>
            <a:ext cx="685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ko-KR" altLang="en-US" sz="1000" b="1"/>
              <a:t>프로젝터</a:t>
            </a:r>
          </a:p>
        </p:txBody>
      </p:sp>
      <p:sp>
        <p:nvSpPr>
          <p:cNvPr id="80" name="Text Box 50"/>
          <p:cNvSpPr txBox="1">
            <a:spLocks noChangeArrowheads="1"/>
          </p:cNvSpPr>
          <p:nvPr/>
        </p:nvSpPr>
        <p:spPr bwMode="auto">
          <a:xfrm>
            <a:off x="8686800" y="2892239"/>
            <a:ext cx="852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ko-KR" altLang="en-US" sz="1000" b="1"/>
              <a:t>현장 모니터</a:t>
            </a:r>
          </a:p>
        </p:txBody>
      </p:sp>
      <p:cxnSp>
        <p:nvCxnSpPr>
          <p:cNvPr id="81" name="AutoShape 53"/>
          <p:cNvCxnSpPr>
            <a:cxnSpLocks noChangeShapeType="1"/>
          </p:cNvCxnSpPr>
          <p:nvPr/>
        </p:nvCxnSpPr>
        <p:spPr bwMode="auto">
          <a:xfrm flipV="1">
            <a:off x="4724400" y="1825439"/>
            <a:ext cx="3810000" cy="844550"/>
          </a:xfrm>
          <a:prstGeom prst="bentConnector3">
            <a:avLst>
              <a:gd name="adj1" fmla="val 39292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AutoShape 54"/>
          <p:cNvCxnSpPr>
            <a:cxnSpLocks noChangeShapeType="1"/>
          </p:cNvCxnSpPr>
          <p:nvPr/>
        </p:nvCxnSpPr>
        <p:spPr bwMode="auto">
          <a:xfrm flipV="1">
            <a:off x="4724400" y="2662052"/>
            <a:ext cx="3962400" cy="6350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AutoShape 56"/>
          <p:cNvCxnSpPr>
            <a:cxnSpLocks noChangeShapeType="1"/>
            <a:stCxn id="59" idx="3"/>
          </p:cNvCxnSpPr>
          <p:nvPr/>
        </p:nvCxnSpPr>
        <p:spPr bwMode="auto">
          <a:xfrm flipV="1">
            <a:off x="2590800" y="2668402"/>
            <a:ext cx="533400" cy="528637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AutoShape 57"/>
          <p:cNvCxnSpPr>
            <a:cxnSpLocks noChangeShapeType="1"/>
            <a:endCxn id="75" idx="1"/>
          </p:cNvCxnSpPr>
          <p:nvPr/>
        </p:nvCxnSpPr>
        <p:spPr bwMode="auto">
          <a:xfrm>
            <a:off x="4724400" y="2668402"/>
            <a:ext cx="304800" cy="955675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그룹 2"/>
          <p:cNvGrpSpPr/>
          <p:nvPr/>
        </p:nvGrpSpPr>
        <p:grpSpPr>
          <a:xfrm>
            <a:off x="8196263" y="4153771"/>
            <a:ext cx="914400" cy="773271"/>
            <a:chOff x="10529888" y="3905064"/>
            <a:chExt cx="914400" cy="773271"/>
          </a:xfrm>
        </p:grpSpPr>
        <p:graphicFrame>
          <p:nvGraphicFramePr>
            <p:cNvPr id="86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004355"/>
                </p:ext>
              </p:extLst>
            </p:nvPr>
          </p:nvGraphicFramePr>
          <p:xfrm>
            <a:off x="10529888" y="3905064"/>
            <a:ext cx="914400" cy="606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1" name="Image" r:id="rId10" imgW="2107937" imgH="1396825" progId="Photoshop.Image.7">
                    <p:embed/>
                  </p:oleObj>
                </mc:Choice>
                <mc:Fallback>
                  <p:oleObj name="Image" r:id="rId10" imgW="2107937" imgH="1396825" progId="Photoshop.Image.7">
                    <p:embed/>
                    <p:pic>
                      <p:nvPicPr>
                        <p:cNvPr id="78" name="Object 47"/>
                        <p:cNvPicPr>
                          <a:picLocks noGrp="1"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29888" y="3905064"/>
                          <a:ext cx="914400" cy="606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" name="Text Box 50"/>
            <p:cNvSpPr txBox="1">
              <a:spLocks noChangeArrowheads="1"/>
            </p:cNvSpPr>
            <p:nvPr/>
          </p:nvSpPr>
          <p:spPr bwMode="auto">
            <a:xfrm>
              <a:off x="10702394" y="4432114"/>
              <a:ext cx="56938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/>
                <a:t>모니터</a:t>
              </a:r>
              <a:endParaRPr lang="ko-KR" altLang="en-US" sz="1000" b="1" dirty="0"/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9154055" y="4153771"/>
            <a:ext cx="914400" cy="773271"/>
            <a:chOff x="10529888" y="3905064"/>
            <a:chExt cx="914400" cy="773271"/>
          </a:xfrm>
        </p:grpSpPr>
        <p:graphicFrame>
          <p:nvGraphicFramePr>
            <p:cNvPr id="89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004355"/>
                </p:ext>
              </p:extLst>
            </p:nvPr>
          </p:nvGraphicFramePr>
          <p:xfrm>
            <a:off x="10529888" y="3905064"/>
            <a:ext cx="914400" cy="606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2" name="Image" r:id="rId10" imgW="2107937" imgH="1396825" progId="Photoshop.Image.7">
                    <p:embed/>
                  </p:oleObj>
                </mc:Choice>
                <mc:Fallback>
                  <p:oleObj name="Image" r:id="rId10" imgW="2107937" imgH="1396825" progId="Photoshop.Image.7">
                    <p:embed/>
                    <p:pic>
                      <p:nvPicPr>
                        <p:cNvPr id="86" name="Object 47"/>
                        <p:cNvPicPr>
                          <a:picLocks noGrp="1"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29888" y="3905064"/>
                          <a:ext cx="914400" cy="606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Text Box 50"/>
            <p:cNvSpPr txBox="1">
              <a:spLocks noChangeArrowheads="1"/>
            </p:cNvSpPr>
            <p:nvPr/>
          </p:nvSpPr>
          <p:spPr bwMode="auto">
            <a:xfrm>
              <a:off x="10702394" y="4432114"/>
              <a:ext cx="56938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/>
                <a:t>모니터</a:t>
              </a:r>
              <a:endParaRPr lang="ko-KR" altLang="en-US" sz="1000" b="1" dirty="0"/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8196263" y="4873542"/>
            <a:ext cx="914400" cy="773271"/>
            <a:chOff x="10529888" y="3905064"/>
            <a:chExt cx="914400" cy="773271"/>
          </a:xfrm>
        </p:grpSpPr>
        <p:graphicFrame>
          <p:nvGraphicFramePr>
            <p:cNvPr id="92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004355"/>
                </p:ext>
              </p:extLst>
            </p:nvPr>
          </p:nvGraphicFramePr>
          <p:xfrm>
            <a:off x="10529888" y="3905064"/>
            <a:ext cx="914400" cy="606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3" name="Image" r:id="rId10" imgW="2107937" imgH="1396825" progId="Photoshop.Image.7">
                    <p:embed/>
                  </p:oleObj>
                </mc:Choice>
                <mc:Fallback>
                  <p:oleObj name="Image" r:id="rId10" imgW="2107937" imgH="1396825" progId="Photoshop.Image.7">
                    <p:embed/>
                    <p:pic>
                      <p:nvPicPr>
                        <p:cNvPr id="86" name="Object 47"/>
                        <p:cNvPicPr>
                          <a:picLocks noGrp="1"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29888" y="3905064"/>
                          <a:ext cx="914400" cy="606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3" name="Text Box 50"/>
            <p:cNvSpPr txBox="1">
              <a:spLocks noChangeArrowheads="1"/>
            </p:cNvSpPr>
            <p:nvPr/>
          </p:nvSpPr>
          <p:spPr bwMode="auto">
            <a:xfrm>
              <a:off x="10702394" y="4432114"/>
              <a:ext cx="56938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/>
                <a:t>모니터</a:t>
              </a:r>
              <a:endParaRPr lang="ko-KR" altLang="en-US" sz="1000" b="1" dirty="0"/>
            </a:p>
          </p:txBody>
        </p:sp>
      </p:grpSp>
      <p:grpSp>
        <p:nvGrpSpPr>
          <p:cNvPr id="94" name="그룹 93"/>
          <p:cNvGrpSpPr/>
          <p:nvPr/>
        </p:nvGrpSpPr>
        <p:grpSpPr>
          <a:xfrm>
            <a:off x="9154055" y="4873542"/>
            <a:ext cx="914400" cy="773271"/>
            <a:chOff x="10529888" y="3905064"/>
            <a:chExt cx="914400" cy="773271"/>
          </a:xfrm>
        </p:grpSpPr>
        <p:graphicFrame>
          <p:nvGraphicFramePr>
            <p:cNvPr id="95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004355"/>
                </p:ext>
              </p:extLst>
            </p:nvPr>
          </p:nvGraphicFramePr>
          <p:xfrm>
            <a:off x="10529888" y="3905064"/>
            <a:ext cx="914400" cy="606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4" name="Image" r:id="rId10" imgW="2107937" imgH="1396825" progId="Photoshop.Image.7">
                    <p:embed/>
                  </p:oleObj>
                </mc:Choice>
                <mc:Fallback>
                  <p:oleObj name="Image" r:id="rId10" imgW="2107937" imgH="1396825" progId="Photoshop.Image.7">
                    <p:embed/>
                    <p:pic>
                      <p:nvPicPr>
                        <p:cNvPr id="89" name="Object 47"/>
                        <p:cNvPicPr>
                          <a:picLocks noGrp="1"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29888" y="3905064"/>
                          <a:ext cx="914400" cy="606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" name="Text Box 50"/>
            <p:cNvSpPr txBox="1">
              <a:spLocks noChangeArrowheads="1"/>
            </p:cNvSpPr>
            <p:nvPr/>
          </p:nvSpPr>
          <p:spPr bwMode="auto">
            <a:xfrm>
              <a:off x="10702394" y="4432114"/>
              <a:ext cx="56938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b="1" dirty="0" smtClean="0"/>
                <a:t>모니터</a:t>
              </a:r>
              <a:endParaRPr lang="ko-KR" altLang="en-US" sz="1000" b="1" dirty="0"/>
            </a:p>
          </p:txBody>
        </p:sp>
      </p:grpSp>
      <p:cxnSp>
        <p:nvCxnSpPr>
          <p:cNvPr id="7" name="꺾인 연결선 6"/>
          <p:cNvCxnSpPr>
            <a:stCxn id="68" idx="2"/>
            <a:endCxn id="75" idx="3"/>
          </p:cNvCxnSpPr>
          <p:nvPr/>
        </p:nvCxnSpPr>
        <p:spPr>
          <a:xfrm rot="10800000">
            <a:off x="6629400" y="3624078"/>
            <a:ext cx="1335088" cy="1164431"/>
          </a:xfrm>
          <a:prstGeom prst="bentConnector3">
            <a:avLst>
              <a:gd name="adj1" fmla="val 40488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5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3174267" cy="369332"/>
            <a:chOff x="285720" y="2147208"/>
            <a:chExt cx="3174267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3174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서비스 </a:t>
              </a:r>
              <a:r>
                <a:rPr lang="ko-KR" altLang="en-US" b="1" dirty="0" smtClean="0"/>
                <a:t>구성도 </a:t>
              </a:r>
              <a:r>
                <a:rPr lang="en-US" altLang="ko-KR" b="1" dirty="0" smtClean="0"/>
                <a:t>– DID </a:t>
              </a:r>
              <a:r>
                <a:rPr lang="ko-KR" altLang="en-US" b="1" dirty="0" smtClean="0"/>
                <a:t>서비스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시스템 구성도</a:t>
            </a:r>
            <a:endParaRPr lang="ko-KR" altLang="en-US" dirty="0"/>
          </a:p>
        </p:txBody>
      </p:sp>
      <p:pic>
        <p:nvPicPr>
          <p:cNvPr id="44" name="그림 43" descr="무료 벡터 그래픽: &lt;strong&gt;서버&lt;/strong&gt;, 웹, 네트워크, 컴퓨터 ...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744" y="3107187"/>
            <a:ext cx="945255" cy="1329266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9282744" y="4521119"/>
            <a:ext cx="9364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DID Data Server</a:t>
            </a:r>
            <a:endParaRPr lang="ko-KR" altLang="en-US" sz="800" dirty="0"/>
          </a:p>
        </p:txBody>
      </p:sp>
      <p:pic>
        <p:nvPicPr>
          <p:cNvPr id="52" name="그림 51" descr="Gambar vektor gratis: Awan, Putih, Bentuk, Cloudscape - Gambar gratis ...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883" y="3496183"/>
            <a:ext cx="1046930" cy="551274"/>
          </a:xfrm>
          <a:prstGeom prst="rect">
            <a:avLst/>
          </a:prstGeom>
        </p:spPr>
      </p:pic>
      <p:sp>
        <p:nvSpPr>
          <p:cNvPr id="53" name="모서리가 둥근 직사각형 52"/>
          <p:cNvSpPr/>
          <p:nvPr/>
        </p:nvSpPr>
        <p:spPr>
          <a:xfrm>
            <a:off x="1117660" y="2890911"/>
            <a:ext cx="5182292" cy="1761818"/>
          </a:xfrm>
          <a:prstGeom prst="roundRect">
            <a:avLst>
              <a:gd name="adj" fmla="val 1033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smtClean="0"/>
          </a:p>
        </p:txBody>
      </p:sp>
      <p:sp>
        <p:nvSpPr>
          <p:cNvPr id="54" name="TextBox 53"/>
          <p:cNvSpPr txBox="1"/>
          <p:nvPr/>
        </p:nvSpPr>
        <p:spPr>
          <a:xfrm>
            <a:off x="2697962" y="4705413"/>
            <a:ext cx="2021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원격지</a:t>
            </a:r>
            <a:r>
              <a:rPr lang="en-US" altLang="ko-KR" sz="800" dirty="0" smtClean="0"/>
              <a:t> Display (</a:t>
            </a:r>
            <a:r>
              <a:rPr lang="en-US" altLang="ko-KR" sz="800" dirty="0" smtClean="0"/>
              <a:t>PC </a:t>
            </a:r>
            <a:r>
              <a:rPr lang="ko-KR" altLang="en-US" sz="800" dirty="0" smtClean="0"/>
              <a:t>및 </a:t>
            </a:r>
            <a:r>
              <a:rPr lang="ko-KR" altLang="en-US" sz="800" dirty="0" err="1" smtClean="0"/>
              <a:t>임베디드</a:t>
            </a:r>
            <a:r>
              <a:rPr lang="ko-KR" altLang="en-US" sz="800" dirty="0" smtClean="0"/>
              <a:t> 시스템</a:t>
            </a:r>
            <a:r>
              <a:rPr lang="en-US" altLang="ko-KR" sz="800" dirty="0" smtClean="0"/>
              <a:t>)</a:t>
            </a:r>
          </a:p>
          <a:p>
            <a:pPr algn="ctr"/>
            <a:r>
              <a:rPr lang="en-US" altLang="ko-KR" sz="800" dirty="0" smtClean="0"/>
              <a:t>(</a:t>
            </a:r>
            <a:r>
              <a:rPr lang="ko-KR" altLang="en-US" sz="800" dirty="0" smtClean="0"/>
              <a:t>각각 또는 동기화된 </a:t>
            </a:r>
            <a:r>
              <a:rPr lang="en-US" altLang="ko-KR" sz="800" dirty="0" smtClean="0"/>
              <a:t>Data</a:t>
            </a:r>
            <a:r>
              <a:rPr lang="ko-KR" altLang="en-US" sz="800" dirty="0" smtClean="0"/>
              <a:t>를 </a:t>
            </a:r>
            <a:r>
              <a:rPr lang="en-US" altLang="ko-KR" sz="800" dirty="0" smtClean="0"/>
              <a:t>Display </a:t>
            </a:r>
            <a:r>
              <a:rPr lang="ko-KR" altLang="en-US" sz="800" dirty="0" smtClean="0"/>
              <a:t>함</a:t>
            </a:r>
            <a:r>
              <a:rPr lang="en-US" altLang="ko-KR" sz="800" dirty="0" smtClean="0"/>
              <a:t>.)</a:t>
            </a:r>
            <a:endParaRPr lang="ko-KR" altLang="en-US" sz="800" dirty="0"/>
          </a:p>
        </p:txBody>
      </p:sp>
      <p:pic>
        <p:nvPicPr>
          <p:cNvPr id="55" name="그림 54" descr="무료 벡터 그래픽: &lt;strong&gt;모니터&lt;/strong&gt;, 화면, 컴퓨터, 전자 제품 ...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085" y="3354171"/>
            <a:ext cx="947348" cy="736599"/>
          </a:xfrm>
          <a:prstGeom prst="rect">
            <a:avLst/>
          </a:prstGeom>
        </p:spPr>
      </p:pic>
      <p:pic>
        <p:nvPicPr>
          <p:cNvPr id="56" name="그림 55" descr="무료 벡터 그래픽: &lt;strong&gt;모니터&lt;/strong&gt;, 화면, 컴퓨터, 전자 제품 ...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825" y="3354171"/>
            <a:ext cx="947348" cy="736599"/>
          </a:xfrm>
          <a:prstGeom prst="rect">
            <a:avLst/>
          </a:prstGeom>
        </p:spPr>
      </p:pic>
      <p:pic>
        <p:nvPicPr>
          <p:cNvPr id="57" name="그림 56" descr="무료 벡터 그래픽: &lt;strong&gt;모니터&lt;/strong&gt;, 화면, 컴퓨터, 전자 제품 ...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64" y="3354171"/>
            <a:ext cx="947348" cy="736599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729188" y="417906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디스플레이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335685" y="418406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디스플레이</a:t>
            </a:r>
            <a:endParaRPr lang="ko-KR" altLang="en-US" sz="800" dirty="0"/>
          </a:p>
        </p:txBody>
      </p:sp>
      <p:sp>
        <p:nvSpPr>
          <p:cNvPr id="83" name="TextBox 82"/>
          <p:cNvSpPr txBox="1"/>
          <p:nvPr/>
        </p:nvSpPr>
        <p:spPr>
          <a:xfrm>
            <a:off x="4983330" y="417906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디스플레이</a:t>
            </a:r>
            <a:endParaRPr lang="ko-KR" altLang="en-US" sz="800" dirty="0"/>
          </a:p>
        </p:txBody>
      </p:sp>
      <p:cxnSp>
        <p:nvCxnSpPr>
          <p:cNvPr id="6" name="직선 화살표 연결선 5"/>
          <p:cNvCxnSpPr>
            <a:stCxn id="53" idx="3"/>
            <a:endCxn id="52" idx="1"/>
          </p:cNvCxnSpPr>
          <p:nvPr/>
        </p:nvCxnSpPr>
        <p:spPr>
          <a:xfrm>
            <a:off x="6299952" y="3771820"/>
            <a:ext cx="9679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>
            <a:stCxn id="52" idx="3"/>
            <a:endCxn id="44" idx="1"/>
          </p:cNvCxnSpPr>
          <p:nvPr/>
        </p:nvCxnSpPr>
        <p:spPr>
          <a:xfrm>
            <a:off x="8314813" y="3771820"/>
            <a:ext cx="9679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7545126" y="4090770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인터넷</a:t>
            </a:r>
            <a:endParaRPr lang="ko-KR" altLang="en-US" sz="800" dirty="0"/>
          </a:p>
        </p:txBody>
      </p:sp>
      <p:pic>
        <p:nvPicPr>
          <p:cNvPr id="12" name="그림 11" descr="Clipart - Thenanobel Programming 15.01 (consider using &quot;17.01&quot; instead)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514" y="5359400"/>
            <a:ext cx="1032933" cy="1032933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9241869" y="6388490"/>
            <a:ext cx="10182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관리자 </a:t>
            </a:r>
            <a:r>
              <a:rPr lang="en-US" altLang="ko-KR" sz="800" dirty="0" smtClean="0"/>
              <a:t>- </a:t>
            </a:r>
            <a:r>
              <a:rPr lang="ko-KR" altLang="en-US" sz="800" dirty="0" smtClean="0"/>
              <a:t>원격제어</a:t>
            </a:r>
            <a:endParaRPr lang="ko-KR" altLang="en-US" sz="800" dirty="0"/>
          </a:p>
        </p:txBody>
      </p:sp>
      <p:sp>
        <p:nvSpPr>
          <p:cNvPr id="13" name="자유형 12"/>
          <p:cNvSpPr/>
          <p:nvPr/>
        </p:nvSpPr>
        <p:spPr>
          <a:xfrm>
            <a:off x="6316133" y="4064000"/>
            <a:ext cx="3378200" cy="1193800"/>
          </a:xfrm>
          <a:custGeom>
            <a:avLst/>
            <a:gdLst>
              <a:gd name="connsiteX0" fmla="*/ 3378200 w 3378200"/>
              <a:gd name="connsiteY0" fmla="*/ 1193800 h 1193800"/>
              <a:gd name="connsiteX1" fmla="*/ 3378200 w 3378200"/>
              <a:gd name="connsiteY1" fmla="*/ 838200 h 1193800"/>
              <a:gd name="connsiteX2" fmla="*/ 2540000 w 3378200"/>
              <a:gd name="connsiteY2" fmla="*/ 0 h 1193800"/>
              <a:gd name="connsiteX3" fmla="*/ 0 w 3378200"/>
              <a:gd name="connsiteY3" fmla="*/ 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8200" h="1193800">
                <a:moveTo>
                  <a:pt x="3378200" y="1193800"/>
                </a:moveTo>
                <a:lnTo>
                  <a:pt x="3378200" y="838200"/>
                </a:lnTo>
                <a:lnTo>
                  <a:pt x="2540000" y="0"/>
                </a:lnTo>
                <a:lnTo>
                  <a:pt x="0" y="0"/>
                </a:lnTo>
              </a:path>
            </a:pathLst>
          </a:custGeom>
          <a:noFill/>
          <a:ln w="114300">
            <a:solidFill>
              <a:srgbClr val="00B050">
                <a:alpha val="66000"/>
              </a:srgbClr>
            </a:solidFill>
            <a:headEnd type="none"/>
            <a:tailEnd type="triangle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44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480741" y="1368240"/>
            <a:ext cx="1189749" cy="369332"/>
            <a:chOff x="285720" y="2147208"/>
            <a:chExt cx="1189749" cy="369332"/>
          </a:xfrm>
        </p:grpSpPr>
        <p:sp>
          <p:nvSpPr>
            <p:cNvPr id="22" name="TextBox 21"/>
            <p:cNvSpPr txBox="1"/>
            <p:nvPr/>
          </p:nvSpPr>
          <p:spPr>
            <a:xfrm>
              <a:off x="285720" y="2147208"/>
              <a:ext cx="118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/>
                <a:t>제안 기술</a:t>
              </a:r>
              <a:endParaRPr lang="ko-KR" altLang="en-US" b="1" dirty="0"/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83721" y="2147208"/>
              <a:ext cx="4082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제안 내용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1329765329"/>
              </p:ext>
            </p:extLst>
          </p:nvPr>
        </p:nvGraphicFramePr>
        <p:xfrm>
          <a:off x="2032000" y="1253065"/>
          <a:ext cx="8128000" cy="536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307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결론</a:t>
            </a:r>
            <a:endParaRPr lang="ko-KR" altLang="en-US" dirty="0"/>
          </a:p>
        </p:txBody>
      </p:sp>
      <p:sp>
        <p:nvSpPr>
          <p:cNvPr id="3" name="Rectangle 44"/>
          <p:cNvSpPr>
            <a:spLocks noChangeArrowheads="1"/>
          </p:cNvSpPr>
          <p:nvPr/>
        </p:nvSpPr>
        <p:spPr bwMode="auto">
          <a:xfrm>
            <a:off x="2150533" y="1634067"/>
            <a:ext cx="7467600" cy="1752600"/>
          </a:xfrm>
          <a:prstGeom prst="rect">
            <a:avLst/>
          </a:prstGeom>
          <a:solidFill>
            <a:srgbClr val="EAEAEA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Rectangle 43"/>
          <p:cNvSpPr>
            <a:spLocks noChangeArrowheads="1"/>
          </p:cNvSpPr>
          <p:nvPr/>
        </p:nvSpPr>
        <p:spPr bwMode="auto">
          <a:xfrm>
            <a:off x="2150533" y="3615267"/>
            <a:ext cx="7467600" cy="2438400"/>
          </a:xfrm>
          <a:prstGeom prst="rect">
            <a:avLst/>
          </a:prstGeom>
          <a:solidFill>
            <a:srgbClr val="EAEAEA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2836333" y="1938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사용의 </a:t>
            </a:r>
            <a:r>
              <a:rPr lang="ko-KR" altLang="en-US" sz="1200" dirty="0" smtClean="0"/>
              <a:t>편의</a:t>
            </a:r>
            <a:endParaRPr lang="ko-KR" altLang="en-US" sz="1200" dirty="0"/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1921933" y="1862667"/>
            <a:ext cx="381000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/>
            <a:r>
              <a:rPr lang="ko-KR" altLang="en-US" sz="1200" b="1" dirty="0" smtClean="0"/>
              <a:t>사용자 측면</a:t>
            </a:r>
            <a:endParaRPr lang="ko-KR" altLang="en-US" sz="1200" b="1" dirty="0"/>
          </a:p>
        </p:txBody>
      </p:sp>
      <p:sp>
        <p:nvSpPr>
          <p:cNvPr id="7" name="Rectangle 33"/>
          <p:cNvSpPr>
            <a:spLocks noChangeArrowheads="1"/>
          </p:cNvSpPr>
          <p:nvPr/>
        </p:nvSpPr>
        <p:spPr bwMode="auto">
          <a:xfrm>
            <a:off x="2836333" y="2700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사용자 환경에 대한 적응</a:t>
            </a:r>
            <a:endParaRPr lang="ko-KR" altLang="en-US" sz="1200" dirty="0"/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6493933" y="1938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err="1" smtClean="0"/>
              <a:t>원</a:t>
            </a:r>
            <a:r>
              <a:rPr lang="ko-KR" altLang="en-US" sz="1200" dirty="0" err="1" smtClean="0"/>
              <a:t>격관리로</a:t>
            </a:r>
            <a:r>
              <a:rPr lang="ko-KR" altLang="en-US" sz="1200" dirty="0" smtClean="0"/>
              <a:t> 사용자는 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시스템 </a:t>
            </a:r>
            <a:r>
              <a:rPr lang="en-US" altLang="ko-KR" sz="1200" dirty="0" smtClean="0"/>
              <a:t>On/Off</a:t>
            </a:r>
            <a:r>
              <a:rPr lang="ko-KR" altLang="en-US" sz="1200" dirty="0" smtClean="0"/>
              <a:t>만 필요</a:t>
            </a:r>
            <a:endParaRPr lang="ko-KR" altLang="en-US" sz="1200" dirty="0"/>
          </a:p>
        </p:txBody>
      </p:sp>
      <p:sp>
        <p:nvSpPr>
          <p:cNvPr id="9" name="Rectangle 35"/>
          <p:cNvSpPr>
            <a:spLocks noChangeArrowheads="1"/>
          </p:cNvSpPr>
          <p:nvPr/>
        </p:nvSpPr>
        <p:spPr bwMode="auto">
          <a:xfrm>
            <a:off x="6493933" y="2700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원격지의 특성에 따른 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각기 다른 콘텐츠 표출 가능</a:t>
            </a:r>
            <a:endParaRPr lang="ko-KR" altLang="en-US" sz="1200" dirty="0"/>
          </a:p>
        </p:txBody>
      </p:sp>
      <p:sp>
        <p:nvSpPr>
          <p:cNvPr id="10" name="Rectangle 36"/>
          <p:cNvSpPr>
            <a:spLocks noChangeArrowheads="1"/>
          </p:cNvSpPr>
          <p:nvPr/>
        </p:nvSpPr>
        <p:spPr bwMode="auto">
          <a:xfrm>
            <a:off x="1921933" y="4148667"/>
            <a:ext cx="381000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/>
            <a:r>
              <a:rPr lang="ko-KR" altLang="en-US" sz="1200" b="1"/>
              <a:t>운 영 측 면</a:t>
            </a:r>
          </a:p>
        </p:txBody>
      </p:sp>
      <p:sp>
        <p:nvSpPr>
          <p:cNvPr id="11" name="Rectangle 37"/>
          <p:cNvSpPr>
            <a:spLocks noChangeArrowheads="1"/>
          </p:cNvSpPr>
          <p:nvPr/>
        </p:nvSpPr>
        <p:spPr bwMode="auto">
          <a:xfrm>
            <a:off x="2836333" y="3843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사용이 용의</a:t>
            </a:r>
            <a:endParaRPr lang="ko-KR" altLang="en-US" sz="1200" dirty="0"/>
          </a:p>
        </p:txBody>
      </p:sp>
      <p:sp>
        <p:nvSpPr>
          <p:cNvPr id="12" name="Rectangle 38"/>
          <p:cNvSpPr>
            <a:spLocks noChangeArrowheads="1"/>
          </p:cNvSpPr>
          <p:nvPr/>
        </p:nvSpPr>
        <p:spPr bwMode="auto">
          <a:xfrm>
            <a:off x="2836333" y="4605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err="1" smtClean="0"/>
              <a:t>발빠른</a:t>
            </a:r>
            <a:r>
              <a:rPr lang="ko-KR" altLang="en-US" sz="1200" dirty="0" smtClean="0"/>
              <a:t> 대응</a:t>
            </a:r>
            <a:endParaRPr lang="ko-KR" altLang="en-US" sz="1200" dirty="0"/>
          </a:p>
        </p:txBody>
      </p:sp>
      <p:sp>
        <p:nvSpPr>
          <p:cNvPr id="13" name="Rectangle 39"/>
          <p:cNvSpPr>
            <a:spLocks noChangeArrowheads="1"/>
          </p:cNvSpPr>
          <p:nvPr/>
        </p:nvSpPr>
        <p:spPr bwMode="auto">
          <a:xfrm>
            <a:off x="2836333" y="5367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전용회선의 불필요</a:t>
            </a:r>
            <a:endParaRPr lang="ko-KR" altLang="en-US" sz="1200" dirty="0"/>
          </a:p>
        </p:txBody>
      </p:sp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6493933" y="3843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일반 </a:t>
            </a:r>
            <a:r>
              <a:rPr lang="en-US" altLang="ko-KR" sz="1200" dirty="0" smtClean="0"/>
              <a:t>PC</a:t>
            </a:r>
            <a:r>
              <a:rPr lang="ko-KR" altLang="en-US" sz="1200" dirty="0" smtClean="0"/>
              <a:t>급으로 방송 가능</a:t>
            </a:r>
            <a:endParaRPr lang="ko-KR" altLang="en-US" sz="1200" dirty="0"/>
          </a:p>
        </p:txBody>
      </p:sp>
      <p:sp>
        <p:nvSpPr>
          <p:cNvPr id="15" name="Rectangle 41"/>
          <p:cNvSpPr>
            <a:spLocks noChangeArrowheads="1"/>
          </p:cNvSpPr>
          <p:nvPr/>
        </p:nvSpPr>
        <p:spPr bwMode="auto">
          <a:xfrm>
            <a:off x="6493933" y="4605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서버 기반의 운영으로 원격지의 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영상 업데이트</a:t>
            </a:r>
            <a:endParaRPr lang="ko-KR" altLang="en-US" sz="1200" dirty="0"/>
          </a:p>
        </p:txBody>
      </p:sp>
      <p:sp>
        <p:nvSpPr>
          <p:cNvPr id="16" name="Rectangle 42"/>
          <p:cNvSpPr>
            <a:spLocks noChangeArrowheads="1"/>
          </p:cNvSpPr>
          <p:nvPr/>
        </p:nvSpPr>
        <p:spPr bwMode="auto">
          <a:xfrm>
            <a:off x="6493933" y="5367867"/>
            <a:ext cx="28194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o-KR" altLang="en-US" sz="1200" dirty="0" smtClean="0"/>
              <a:t>사용하고 있는 인터넷 이용</a:t>
            </a:r>
            <a:r>
              <a:rPr lang="en-US" altLang="ko-KR" sz="1200" dirty="0" smtClean="0"/>
              <a:t>, </a:t>
            </a:r>
          </a:p>
          <a:p>
            <a:pPr algn="ctr"/>
            <a:r>
              <a:rPr lang="ko-KR" altLang="en-US" sz="1200" dirty="0" smtClean="0"/>
              <a:t>별도 서버 필요 없음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19943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smtClean="0"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txDef>
      <a:spPr>
        <a:noFill/>
      </a:spPr>
      <a:bodyPr wrap="none" rtlCol="0">
        <a:spAutoFit/>
      </a:bodyPr>
      <a:lstStyle>
        <a:defPPr>
          <a:defRPr sz="12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6474</TotalTime>
  <Words>422</Words>
  <Application>Microsoft Office PowerPoint</Application>
  <PresentationFormat>와이드스크린</PresentationFormat>
  <Paragraphs>97</Paragraphs>
  <Slides>9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9</vt:i4>
      </vt:variant>
    </vt:vector>
  </HeadingPairs>
  <TitlesOfParts>
    <vt:vector size="20" baseType="lpstr">
      <vt:lpstr>HY각헤드라인M</vt:lpstr>
      <vt:lpstr>HY견고딕</vt:lpstr>
      <vt:lpstr>HY울릉도B</vt:lpstr>
      <vt:lpstr>HY울릉도M</vt:lpstr>
      <vt:lpstr>HY헤드라인M</vt:lpstr>
      <vt:lpstr>맑은 고딕</vt:lpstr>
      <vt:lpstr>Arial</vt:lpstr>
      <vt:lpstr>Wingdings</vt:lpstr>
      <vt:lpstr>Office 테마</vt:lpstr>
      <vt:lpstr>Image</vt:lpstr>
      <vt:lpstr>Adobe Photoshop Image</vt:lpstr>
      <vt:lpstr>PowerPoint 프레젠테이션</vt:lpstr>
      <vt:lpstr>목차</vt:lpstr>
      <vt:lpstr>1. 서비스 소개</vt:lpstr>
      <vt:lpstr>2. 기능 소개</vt:lpstr>
      <vt:lpstr>2. 기능 소개</vt:lpstr>
      <vt:lpstr>3. 시스템 구성도</vt:lpstr>
      <vt:lpstr>3. 시스템 구성도</vt:lpstr>
      <vt:lpstr>4. 제안 내용</vt:lpstr>
      <vt:lpstr>5. 결론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김현승</dc:creator>
  <cp:lastModifiedBy>김현승</cp:lastModifiedBy>
  <cp:revision>221</cp:revision>
  <cp:lastPrinted>2017-03-18T07:49:53Z</cp:lastPrinted>
  <dcterms:created xsi:type="dcterms:W3CDTF">2016-04-24T07:10:43Z</dcterms:created>
  <dcterms:modified xsi:type="dcterms:W3CDTF">2017-12-11T08:26:07Z</dcterms:modified>
</cp:coreProperties>
</file>