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7" r:id="rId2"/>
    <p:sldId id="301" r:id="rId3"/>
    <p:sldId id="259" r:id="rId4"/>
    <p:sldId id="321" r:id="rId5"/>
    <p:sldId id="316" r:id="rId6"/>
    <p:sldId id="326" r:id="rId7"/>
    <p:sldId id="328" r:id="rId8"/>
    <p:sldId id="329" r:id="rId9"/>
    <p:sldId id="330" r:id="rId10"/>
    <p:sldId id="327" r:id="rId11"/>
    <p:sldId id="319" r:id="rId12"/>
    <p:sldId id="322" r:id="rId13"/>
    <p:sldId id="325" r:id="rId14"/>
    <p:sldId id="320" r:id="rId15"/>
  </p:sldIdLst>
  <p:sldSz cx="12192000" cy="6858000"/>
  <p:notesSz cx="6865938" cy="99980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김현승" initials="김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4" autoAdjust="0"/>
    <p:restoredTop sz="94660"/>
  </p:normalViewPr>
  <p:slideViewPr>
    <p:cSldViewPr snapToGrid="0">
      <p:cViewPr>
        <p:scale>
          <a:sx n="82" d="100"/>
          <a:sy n="82" d="100"/>
        </p:scale>
        <p:origin x="-84" y="-5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88782F-3206-4056-B597-CDDFAF8119D1}" type="doc">
      <dgm:prSet loTypeId="urn:microsoft.com/office/officeart/2005/8/layout/list1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pPr latinLnBrk="1"/>
          <a:endParaRPr lang="ko-KR" altLang="en-US"/>
        </a:p>
      </dgm:t>
    </dgm:pt>
    <dgm:pt modelId="{D5B121CD-170F-40D4-B302-17239040BF20}">
      <dgm:prSet phldrT="[텍스트]"/>
      <dgm:spPr/>
      <dgm:t>
        <a:bodyPr/>
        <a:lstStyle/>
        <a:p>
          <a:pPr latinLnBrk="1"/>
          <a:r>
            <a:rPr lang="ko-KR" altLang="en-US" dirty="0" smtClean="0"/>
            <a:t>전문가의 기기</a:t>
          </a:r>
          <a:r>
            <a:rPr lang="en-US" altLang="ko-KR" dirty="0" smtClean="0"/>
            <a:t> </a:t>
          </a:r>
          <a:r>
            <a:rPr lang="ko-KR" altLang="en-US" dirty="0" smtClean="0"/>
            <a:t>조작 </a:t>
          </a:r>
          <a:endParaRPr lang="ko-KR" altLang="en-US" dirty="0"/>
        </a:p>
      </dgm:t>
    </dgm:pt>
    <dgm:pt modelId="{45A12C0E-BED2-43CF-A463-D734DE614118}" type="parTrans" cxnId="{0A317451-DAB0-4DC8-89D4-B88B1306D088}">
      <dgm:prSet/>
      <dgm:spPr/>
      <dgm:t>
        <a:bodyPr/>
        <a:lstStyle/>
        <a:p>
          <a:pPr latinLnBrk="1"/>
          <a:endParaRPr lang="ko-KR" altLang="en-US"/>
        </a:p>
      </dgm:t>
    </dgm:pt>
    <dgm:pt modelId="{FE8AF899-C8AA-4692-867D-B3DACFBA4D34}" type="sibTrans" cxnId="{0A317451-DAB0-4DC8-89D4-B88B1306D088}">
      <dgm:prSet/>
      <dgm:spPr/>
      <dgm:t>
        <a:bodyPr/>
        <a:lstStyle/>
        <a:p>
          <a:pPr latinLnBrk="1"/>
          <a:endParaRPr lang="ko-KR" altLang="en-US"/>
        </a:p>
      </dgm:t>
    </dgm:pt>
    <dgm:pt modelId="{78F3C106-E471-45F6-AFA4-053DAB9F2D19}">
      <dgm:prSet phldrT="[텍스트]"/>
      <dgm:spPr/>
      <dgm:t>
        <a:bodyPr/>
        <a:lstStyle/>
        <a:p>
          <a:pPr latinLnBrk="1"/>
          <a:r>
            <a:rPr lang="ko-KR" altLang="en-US" dirty="0" smtClean="0"/>
            <a:t>유</a:t>
          </a:r>
          <a:r>
            <a:rPr lang="en-US" altLang="ko-KR" dirty="0" smtClean="0"/>
            <a:t>. </a:t>
          </a:r>
          <a:r>
            <a:rPr lang="ko-KR" altLang="en-US" dirty="0" smtClean="0"/>
            <a:t>무선 통신</a:t>
          </a:r>
          <a:endParaRPr lang="ko-KR" altLang="en-US" dirty="0"/>
        </a:p>
      </dgm:t>
    </dgm:pt>
    <dgm:pt modelId="{1C597F86-6ADB-4AEB-9A24-724FC98B1F7E}" type="parTrans" cxnId="{CFDEBE2B-9BB9-4699-AFFE-95DF8D240401}">
      <dgm:prSet/>
      <dgm:spPr/>
      <dgm:t>
        <a:bodyPr/>
        <a:lstStyle/>
        <a:p>
          <a:pPr latinLnBrk="1"/>
          <a:endParaRPr lang="ko-KR" altLang="en-US"/>
        </a:p>
      </dgm:t>
    </dgm:pt>
    <dgm:pt modelId="{7DC5B737-464F-4DF6-A0E8-3C0946D31781}" type="sibTrans" cxnId="{CFDEBE2B-9BB9-4699-AFFE-95DF8D240401}">
      <dgm:prSet/>
      <dgm:spPr/>
      <dgm:t>
        <a:bodyPr/>
        <a:lstStyle/>
        <a:p>
          <a:pPr latinLnBrk="1"/>
          <a:endParaRPr lang="ko-KR" altLang="en-US"/>
        </a:p>
      </dgm:t>
    </dgm:pt>
    <dgm:pt modelId="{5A6F4282-35FB-43B8-A77A-966D63565EEC}">
      <dgm:prSet phldrT="[텍스트]"/>
      <dgm:spPr/>
      <dgm:t>
        <a:bodyPr/>
        <a:lstStyle/>
        <a:p>
          <a:pPr latinLnBrk="1"/>
          <a:r>
            <a:rPr lang="ko-KR" altLang="en-US" dirty="0" smtClean="0"/>
            <a:t>현재 사용 중인 </a:t>
          </a:r>
          <a:r>
            <a:rPr lang="ko-KR" altLang="en-US" dirty="0" err="1" smtClean="0"/>
            <a:t>사출기기</a:t>
          </a:r>
          <a:r>
            <a:rPr lang="ko-KR" altLang="en-US" dirty="0" smtClean="0"/>
            <a:t> 및 로봇 기기 등 본 제안에 필요한 사항에 대해서 기기의 최소의 </a:t>
          </a:r>
          <a:r>
            <a:rPr lang="en-US" altLang="ko-KR" dirty="0" smtClean="0"/>
            <a:t>Customizing</a:t>
          </a:r>
          <a:r>
            <a:rPr lang="ko-KR" altLang="en-US" dirty="0" smtClean="0"/>
            <a:t> 조작으로 기존 기기에 대한 오작동의 최소화</a:t>
          </a:r>
          <a:endParaRPr lang="ko-KR" altLang="en-US" dirty="0"/>
        </a:p>
      </dgm:t>
    </dgm:pt>
    <dgm:pt modelId="{D2D8C004-B5EE-4B69-8FCD-6D49C06CBCD0}" type="parTrans" cxnId="{097C3D58-6152-4BD4-969F-58A6757B7077}">
      <dgm:prSet/>
      <dgm:spPr/>
      <dgm:t>
        <a:bodyPr/>
        <a:lstStyle/>
        <a:p>
          <a:pPr latinLnBrk="1"/>
          <a:endParaRPr lang="ko-KR" altLang="en-US"/>
        </a:p>
      </dgm:t>
    </dgm:pt>
    <dgm:pt modelId="{69F3F631-3C75-412D-B089-69C88C03BF3E}" type="sibTrans" cxnId="{097C3D58-6152-4BD4-969F-58A6757B7077}">
      <dgm:prSet/>
      <dgm:spPr/>
      <dgm:t>
        <a:bodyPr/>
        <a:lstStyle/>
        <a:p>
          <a:pPr latinLnBrk="1"/>
          <a:endParaRPr lang="ko-KR" altLang="en-US"/>
        </a:p>
      </dgm:t>
    </dgm:pt>
    <dgm:pt modelId="{99B7D845-8584-4748-B8D5-5CEA3DBF6AD2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마이컴을</a:t>
          </a:r>
          <a:r>
            <a:rPr lang="ko-KR" altLang="en-US" dirty="0" smtClean="0"/>
            <a:t> 이용하여 </a:t>
          </a:r>
          <a:r>
            <a:rPr lang="en-US" altLang="ko-KR" dirty="0" smtClean="0"/>
            <a:t>Indicator</a:t>
          </a:r>
          <a:r>
            <a:rPr lang="ko-KR" altLang="en-US" dirty="0" smtClean="0"/>
            <a:t>의 접점을 제어하고 인터넷을 연결하여 </a:t>
          </a:r>
          <a:r>
            <a:rPr lang="en-US" altLang="ko-KR" dirty="0" smtClean="0"/>
            <a:t>TCP/IP </a:t>
          </a:r>
          <a:r>
            <a:rPr lang="ko-KR" altLang="en-US" dirty="0" smtClean="0"/>
            <a:t>통신으로 시스템을 제어</a:t>
          </a:r>
          <a:endParaRPr lang="ko-KR" altLang="en-US" dirty="0"/>
        </a:p>
      </dgm:t>
    </dgm:pt>
    <dgm:pt modelId="{67CEC7AC-481F-47F2-BB77-127195943DED}" type="parTrans" cxnId="{41E6FE0B-9E6B-4AF0-97B4-2DFD95A70C67}">
      <dgm:prSet/>
      <dgm:spPr/>
      <dgm:t>
        <a:bodyPr/>
        <a:lstStyle/>
        <a:p>
          <a:pPr latinLnBrk="1"/>
          <a:endParaRPr lang="ko-KR" altLang="en-US"/>
        </a:p>
      </dgm:t>
    </dgm:pt>
    <dgm:pt modelId="{1ACC0F51-C62E-42BA-BA9F-1178E639EDC4}" type="sibTrans" cxnId="{41E6FE0B-9E6B-4AF0-97B4-2DFD95A70C67}">
      <dgm:prSet/>
      <dgm:spPr/>
      <dgm:t>
        <a:bodyPr/>
        <a:lstStyle/>
        <a:p>
          <a:pPr latinLnBrk="1"/>
          <a:endParaRPr lang="ko-KR" altLang="en-US"/>
        </a:p>
      </dgm:t>
    </dgm:pt>
    <dgm:pt modelId="{5236F684-985E-4B45-A5F3-4D6E55DFD75D}">
      <dgm:prSet/>
      <dgm:spPr/>
      <dgm:t>
        <a:bodyPr/>
        <a:lstStyle/>
        <a:p>
          <a:pPr latinLnBrk="1"/>
          <a:r>
            <a:rPr lang="ko-KR" altLang="en-US" dirty="0" smtClean="0"/>
            <a:t>인터넷 망을 이용하여 원격지에서 제어가 가능하도록 양방향 통신 설계</a:t>
          </a:r>
          <a:endParaRPr lang="ko-KR" altLang="en-US" dirty="0"/>
        </a:p>
      </dgm:t>
    </dgm:pt>
    <dgm:pt modelId="{1CC73EC5-1E87-4298-B1B5-C050023BD163}" type="parTrans" cxnId="{14D2E82A-D013-4303-B9D9-CAC5AB4DD513}">
      <dgm:prSet/>
      <dgm:spPr/>
      <dgm:t>
        <a:bodyPr/>
        <a:lstStyle/>
        <a:p>
          <a:pPr latinLnBrk="1"/>
          <a:endParaRPr lang="ko-KR" altLang="en-US"/>
        </a:p>
      </dgm:t>
    </dgm:pt>
    <dgm:pt modelId="{A00F8879-B55A-4AD8-939E-25A578992C04}" type="sibTrans" cxnId="{14D2E82A-D013-4303-B9D9-CAC5AB4DD513}">
      <dgm:prSet/>
      <dgm:spPr/>
      <dgm:t>
        <a:bodyPr/>
        <a:lstStyle/>
        <a:p>
          <a:pPr latinLnBrk="1"/>
          <a:endParaRPr lang="ko-KR" altLang="en-US"/>
        </a:p>
      </dgm:t>
    </dgm:pt>
    <dgm:pt modelId="{611E8962-3D6C-4B90-BCE7-1B044A1B5FF3}" type="pres">
      <dgm:prSet presAssocID="{0988782F-3206-4056-B597-CDDFAF8119D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842C8CD-40E1-4F73-B272-196D7FCBDBB2}" type="pres">
      <dgm:prSet presAssocID="{D5B121CD-170F-40D4-B302-17239040BF20}" presName="parentLin" presStyleCnt="0"/>
      <dgm:spPr/>
    </dgm:pt>
    <dgm:pt modelId="{9D46266F-69D6-41EB-B1B7-1A3BCF969E2E}" type="pres">
      <dgm:prSet presAssocID="{D5B121CD-170F-40D4-B302-17239040BF20}" presName="parentLeftMargin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28DE396F-D958-40F2-A9AE-B9D0BB7AB916}" type="pres">
      <dgm:prSet presAssocID="{D5B121CD-170F-40D4-B302-17239040BF20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012DD56-6153-4548-8844-9011279FBC26}" type="pres">
      <dgm:prSet presAssocID="{D5B121CD-170F-40D4-B302-17239040BF20}" presName="negativeSpace" presStyleCnt="0"/>
      <dgm:spPr/>
    </dgm:pt>
    <dgm:pt modelId="{29F24A41-5F41-480F-844E-542214BF7BED}" type="pres">
      <dgm:prSet presAssocID="{D5B121CD-170F-40D4-B302-17239040BF20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F582421-9904-4764-83B0-9B1A7A00742A}" type="pres">
      <dgm:prSet presAssocID="{FE8AF899-C8AA-4692-867D-B3DACFBA4D34}" presName="spaceBetweenRectangles" presStyleCnt="0"/>
      <dgm:spPr/>
    </dgm:pt>
    <dgm:pt modelId="{2AED8A6E-1BED-4CBE-8331-715FE90B4531}" type="pres">
      <dgm:prSet presAssocID="{78F3C106-E471-45F6-AFA4-053DAB9F2D19}" presName="parentLin" presStyleCnt="0"/>
      <dgm:spPr/>
    </dgm:pt>
    <dgm:pt modelId="{D14ED923-7CFE-4044-9F34-AD8CAF4875F4}" type="pres">
      <dgm:prSet presAssocID="{78F3C106-E471-45F6-AFA4-053DAB9F2D19}" presName="parentLeftMargin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EE4EABEF-1896-4EC4-A37E-CB94FD86AA28}" type="pres">
      <dgm:prSet presAssocID="{78F3C106-E471-45F6-AFA4-053DAB9F2D19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E210EF4-208D-416C-9CE9-7059B476F631}" type="pres">
      <dgm:prSet presAssocID="{78F3C106-E471-45F6-AFA4-053DAB9F2D19}" presName="negativeSpace" presStyleCnt="0"/>
      <dgm:spPr/>
    </dgm:pt>
    <dgm:pt modelId="{841FBCED-7F9B-4D52-B0EA-F5F6B3D4CBF6}" type="pres">
      <dgm:prSet presAssocID="{78F3C106-E471-45F6-AFA4-053DAB9F2D19}" presName="childText" presStyleLbl="conFgAcc1" presStyleIdx="1" presStyleCnt="2" custLinFactNeighborY="2547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C55D9602-4425-45EA-BDF2-70E204EEA431}" type="presOf" srcId="{D5B121CD-170F-40D4-B302-17239040BF20}" destId="{28DE396F-D958-40F2-A9AE-B9D0BB7AB916}" srcOrd="1" destOrd="0" presId="urn:microsoft.com/office/officeart/2005/8/layout/list1"/>
    <dgm:cxn modelId="{097C3D58-6152-4BD4-969F-58A6757B7077}" srcId="{D5B121CD-170F-40D4-B302-17239040BF20}" destId="{5A6F4282-35FB-43B8-A77A-966D63565EEC}" srcOrd="0" destOrd="0" parTransId="{D2D8C004-B5EE-4B69-8FCD-6D49C06CBCD0}" sibTransId="{69F3F631-3C75-412D-B089-69C88C03BF3E}"/>
    <dgm:cxn modelId="{0A317451-DAB0-4DC8-89D4-B88B1306D088}" srcId="{0988782F-3206-4056-B597-CDDFAF8119D1}" destId="{D5B121CD-170F-40D4-B302-17239040BF20}" srcOrd="0" destOrd="0" parTransId="{45A12C0E-BED2-43CF-A463-D734DE614118}" sibTransId="{FE8AF899-C8AA-4692-867D-B3DACFBA4D34}"/>
    <dgm:cxn modelId="{14D2E82A-D013-4303-B9D9-CAC5AB4DD513}" srcId="{78F3C106-E471-45F6-AFA4-053DAB9F2D19}" destId="{5236F684-985E-4B45-A5F3-4D6E55DFD75D}" srcOrd="1" destOrd="0" parTransId="{1CC73EC5-1E87-4298-B1B5-C050023BD163}" sibTransId="{A00F8879-B55A-4AD8-939E-25A578992C04}"/>
    <dgm:cxn modelId="{C43C8434-061D-4595-8FD2-DF815C0AB281}" type="presOf" srcId="{0988782F-3206-4056-B597-CDDFAF8119D1}" destId="{611E8962-3D6C-4B90-BCE7-1B044A1B5FF3}" srcOrd="0" destOrd="0" presId="urn:microsoft.com/office/officeart/2005/8/layout/list1"/>
    <dgm:cxn modelId="{089F9C6A-3786-4341-A1E4-D11C28359706}" type="presOf" srcId="{78F3C106-E471-45F6-AFA4-053DAB9F2D19}" destId="{D14ED923-7CFE-4044-9F34-AD8CAF4875F4}" srcOrd="0" destOrd="0" presId="urn:microsoft.com/office/officeart/2005/8/layout/list1"/>
    <dgm:cxn modelId="{0F66147B-19B0-424F-A784-9AB4588C5262}" type="presOf" srcId="{99B7D845-8584-4748-B8D5-5CEA3DBF6AD2}" destId="{841FBCED-7F9B-4D52-B0EA-F5F6B3D4CBF6}" srcOrd="0" destOrd="0" presId="urn:microsoft.com/office/officeart/2005/8/layout/list1"/>
    <dgm:cxn modelId="{714506E7-58D2-447C-86C2-B4F84D69FAF7}" type="presOf" srcId="{5A6F4282-35FB-43B8-A77A-966D63565EEC}" destId="{29F24A41-5F41-480F-844E-542214BF7BED}" srcOrd="0" destOrd="0" presId="urn:microsoft.com/office/officeart/2005/8/layout/list1"/>
    <dgm:cxn modelId="{DC8FAE88-A0C8-4CA4-9B01-E7E4E495F283}" type="presOf" srcId="{78F3C106-E471-45F6-AFA4-053DAB9F2D19}" destId="{EE4EABEF-1896-4EC4-A37E-CB94FD86AA28}" srcOrd="1" destOrd="0" presId="urn:microsoft.com/office/officeart/2005/8/layout/list1"/>
    <dgm:cxn modelId="{41E6FE0B-9E6B-4AF0-97B4-2DFD95A70C67}" srcId="{78F3C106-E471-45F6-AFA4-053DAB9F2D19}" destId="{99B7D845-8584-4748-B8D5-5CEA3DBF6AD2}" srcOrd="0" destOrd="0" parTransId="{67CEC7AC-481F-47F2-BB77-127195943DED}" sibTransId="{1ACC0F51-C62E-42BA-BA9F-1178E639EDC4}"/>
    <dgm:cxn modelId="{CFDEBE2B-9BB9-4699-AFFE-95DF8D240401}" srcId="{0988782F-3206-4056-B597-CDDFAF8119D1}" destId="{78F3C106-E471-45F6-AFA4-053DAB9F2D19}" srcOrd="1" destOrd="0" parTransId="{1C597F86-6ADB-4AEB-9A24-724FC98B1F7E}" sibTransId="{7DC5B737-464F-4DF6-A0E8-3C0946D31781}"/>
    <dgm:cxn modelId="{66E67610-5EC0-4B29-BF07-66C3905ED0ED}" type="presOf" srcId="{5236F684-985E-4B45-A5F3-4D6E55DFD75D}" destId="{841FBCED-7F9B-4D52-B0EA-F5F6B3D4CBF6}" srcOrd="0" destOrd="1" presId="urn:microsoft.com/office/officeart/2005/8/layout/list1"/>
    <dgm:cxn modelId="{F898E0C8-D5D3-46B1-B1A1-6E708FCABD17}" type="presOf" srcId="{D5B121CD-170F-40D4-B302-17239040BF20}" destId="{9D46266F-69D6-41EB-B1B7-1A3BCF969E2E}" srcOrd="0" destOrd="0" presId="urn:microsoft.com/office/officeart/2005/8/layout/list1"/>
    <dgm:cxn modelId="{52B12CBA-6049-45C6-A290-D31DF43421A3}" type="presParOf" srcId="{611E8962-3D6C-4B90-BCE7-1B044A1B5FF3}" destId="{B842C8CD-40E1-4F73-B272-196D7FCBDBB2}" srcOrd="0" destOrd="0" presId="urn:microsoft.com/office/officeart/2005/8/layout/list1"/>
    <dgm:cxn modelId="{C7FB69D2-C575-4A42-AC0B-D485E3D35DCC}" type="presParOf" srcId="{B842C8CD-40E1-4F73-B272-196D7FCBDBB2}" destId="{9D46266F-69D6-41EB-B1B7-1A3BCF969E2E}" srcOrd="0" destOrd="0" presId="urn:microsoft.com/office/officeart/2005/8/layout/list1"/>
    <dgm:cxn modelId="{7C24DBD9-9911-423F-887B-3A6B9006BEB5}" type="presParOf" srcId="{B842C8CD-40E1-4F73-B272-196D7FCBDBB2}" destId="{28DE396F-D958-40F2-A9AE-B9D0BB7AB916}" srcOrd="1" destOrd="0" presId="urn:microsoft.com/office/officeart/2005/8/layout/list1"/>
    <dgm:cxn modelId="{B79B8B98-8243-4D3E-AEDB-3EF1DC27D971}" type="presParOf" srcId="{611E8962-3D6C-4B90-BCE7-1B044A1B5FF3}" destId="{6012DD56-6153-4548-8844-9011279FBC26}" srcOrd="1" destOrd="0" presId="urn:microsoft.com/office/officeart/2005/8/layout/list1"/>
    <dgm:cxn modelId="{AB24BD71-A05C-4A47-B2BD-66FE25AF997B}" type="presParOf" srcId="{611E8962-3D6C-4B90-BCE7-1B044A1B5FF3}" destId="{29F24A41-5F41-480F-844E-542214BF7BED}" srcOrd="2" destOrd="0" presId="urn:microsoft.com/office/officeart/2005/8/layout/list1"/>
    <dgm:cxn modelId="{5A193514-28BA-482E-A94A-A07A66EB4193}" type="presParOf" srcId="{611E8962-3D6C-4B90-BCE7-1B044A1B5FF3}" destId="{FF582421-9904-4764-83B0-9B1A7A00742A}" srcOrd="3" destOrd="0" presId="urn:microsoft.com/office/officeart/2005/8/layout/list1"/>
    <dgm:cxn modelId="{AFEC583E-C642-4353-A2A4-B3533258E39B}" type="presParOf" srcId="{611E8962-3D6C-4B90-BCE7-1B044A1B5FF3}" destId="{2AED8A6E-1BED-4CBE-8331-715FE90B4531}" srcOrd="4" destOrd="0" presId="urn:microsoft.com/office/officeart/2005/8/layout/list1"/>
    <dgm:cxn modelId="{2E862D15-88AF-43FF-9FBA-02E1F10FBD0E}" type="presParOf" srcId="{2AED8A6E-1BED-4CBE-8331-715FE90B4531}" destId="{D14ED923-7CFE-4044-9F34-AD8CAF4875F4}" srcOrd="0" destOrd="0" presId="urn:microsoft.com/office/officeart/2005/8/layout/list1"/>
    <dgm:cxn modelId="{685C2644-0307-4608-8D0F-A800AF58737A}" type="presParOf" srcId="{2AED8A6E-1BED-4CBE-8331-715FE90B4531}" destId="{EE4EABEF-1896-4EC4-A37E-CB94FD86AA28}" srcOrd="1" destOrd="0" presId="urn:microsoft.com/office/officeart/2005/8/layout/list1"/>
    <dgm:cxn modelId="{2D994346-C126-4165-ABB0-2B46785992D0}" type="presParOf" srcId="{611E8962-3D6C-4B90-BCE7-1B044A1B5FF3}" destId="{3E210EF4-208D-416C-9CE9-7059B476F631}" srcOrd="5" destOrd="0" presId="urn:microsoft.com/office/officeart/2005/8/layout/list1"/>
    <dgm:cxn modelId="{0FD604FC-273B-441D-9730-1F4CFF5EC99E}" type="presParOf" srcId="{611E8962-3D6C-4B90-BCE7-1B044A1B5FF3}" destId="{841FBCED-7F9B-4D52-B0EA-F5F6B3D4CBF6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988782F-3206-4056-B597-CDDFAF8119D1}" type="doc">
      <dgm:prSet loTypeId="urn:microsoft.com/office/officeart/2005/8/layout/list1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pPr latinLnBrk="1"/>
          <a:endParaRPr lang="ko-KR" altLang="en-US"/>
        </a:p>
      </dgm:t>
    </dgm:pt>
    <dgm:pt modelId="{D5B121CD-170F-40D4-B302-17239040BF20}">
      <dgm:prSet phldrT="[텍스트]"/>
      <dgm:spPr/>
      <dgm:t>
        <a:bodyPr/>
        <a:lstStyle/>
        <a:p>
          <a:pPr latinLnBrk="1"/>
          <a:r>
            <a:rPr lang="ko-KR" altLang="en-US" dirty="0" smtClean="0"/>
            <a:t>생산된 정보의 </a:t>
          </a:r>
          <a:r>
            <a:rPr lang="en-US" altLang="ko-KR" dirty="0" smtClean="0"/>
            <a:t>DB</a:t>
          </a:r>
          <a:r>
            <a:rPr lang="ko-KR" altLang="en-US" dirty="0" smtClean="0"/>
            <a:t>화</a:t>
          </a:r>
          <a:endParaRPr lang="ko-KR" altLang="en-US" dirty="0"/>
        </a:p>
      </dgm:t>
    </dgm:pt>
    <dgm:pt modelId="{45A12C0E-BED2-43CF-A463-D734DE614118}" type="parTrans" cxnId="{0A317451-DAB0-4DC8-89D4-B88B1306D088}">
      <dgm:prSet/>
      <dgm:spPr/>
      <dgm:t>
        <a:bodyPr/>
        <a:lstStyle/>
        <a:p>
          <a:pPr latinLnBrk="1"/>
          <a:endParaRPr lang="ko-KR" altLang="en-US"/>
        </a:p>
      </dgm:t>
    </dgm:pt>
    <dgm:pt modelId="{FE8AF899-C8AA-4692-867D-B3DACFBA4D34}" type="sibTrans" cxnId="{0A317451-DAB0-4DC8-89D4-B88B1306D088}">
      <dgm:prSet/>
      <dgm:spPr/>
      <dgm:t>
        <a:bodyPr/>
        <a:lstStyle/>
        <a:p>
          <a:pPr latinLnBrk="1"/>
          <a:endParaRPr lang="ko-KR" altLang="en-US"/>
        </a:p>
      </dgm:t>
    </dgm:pt>
    <dgm:pt modelId="{5A6F4282-35FB-43B8-A77A-966D63565EEC}">
      <dgm:prSet phldrT="[텍스트]"/>
      <dgm:spPr/>
      <dgm:t>
        <a:bodyPr/>
        <a:lstStyle/>
        <a:p>
          <a:pPr latinLnBrk="1"/>
          <a:r>
            <a:rPr lang="ko-KR" altLang="en-US" dirty="0" smtClean="0"/>
            <a:t>현재 운용되고 있는 생산량 출력 부분에 대해 정보를 </a:t>
          </a:r>
          <a:r>
            <a:rPr lang="en-US" altLang="ko-KR" dirty="0" smtClean="0"/>
            <a:t>DB</a:t>
          </a:r>
          <a:r>
            <a:rPr lang="ko-KR" altLang="en-US" dirty="0" err="1" smtClean="0"/>
            <a:t>화여</a:t>
          </a:r>
          <a:r>
            <a:rPr lang="ko-KR" altLang="en-US" dirty="0" smtClean="0"/>
            <a:t> 설정된 기기의 정보와 통합관리</a:t>
          </a:r>
          <a:endParaRPr lang="ko-KR" altLang="en-US" dirty="0"/>
        </a:p>
      </dgm:t>
    </dgm:pt>
    <dgm:pt modelId="{D2D8C004-B5EE-4B69-8FCD-6D49C06CBCD0}" type="parTrans" cxnId="{097C3D58-6152-4BD4-969F-58A6757B7077}">
      <dgm:prSet/>
      <dgm:spPr/>
      <dgm:t>
        <a:bodyPr/>
        <a:lstStyle/>
        <a:p>
          <a:pPr latinLnBrk="1"/>
          <a:endParaRPr lang="ko-KR" altLang="en-US"/>
        </a:p>
      </dgm:t>
    </dgm:pt>
    <dgm:pt modelId="{69F3F631-3C75-412D-B089-69C88C03BF3E}" type="sibTrans" cxnId="{097C3D58-6152-4BD4-969F-58A6757B7077}">
      <dgm:prSet/>
      <dgm:spPr/>
      <dgm:t>
        <a:bodyPr/>
        <a:lstStyle/>
        <a:p>
          <a:pPr latinLnBrk="1"/>
          <a:endParaRPr lang="ko-KR" altLang="en-US"/>
        </a:p>
      </dgm:t>
    </dgm:pt>
    <dgm:pt modelId="{8330585C-5771-43ED-97B5-92FEE2C60EE6}">
      <dgm:prSet phldrT="[텍스트]"/>
      <dgm:spPr/>
      <dgm:t>
        <a:bodyPr/>
        <a:lstStyle/>
        <a:p>
          <a:pPr latinLnBrk="1"/>
          <a:r>
            <a:rPr lang="ko-KR" altLang="en-US" dirty="0" smtClean="0"/>
            <a:t>통합 관리된 정보에 대해 통계자료로 제공</a:t>
          </a:r>
          <a:r>
            <a:rPr lang="en-US" altLang="ko-KR" dirty="0" smtClean="0"/>
            <a:t/>
          </a:r>
          <a:br>
            <a:rPr lang="en-US" altLang="ko-KR" dirty="0" smtClean="0"/>
          </a:br>
          <a:r>
            <a:rPr lang="en-US" altLang="ko-KR" dirty="0" smtClean="0"/>
            <a:t>(</a:t>
          </a:r>
          <a:r>
            <a:rPr lang="ko-KR" altLang="en-US" dirty="0" smtClean="0"/>
            <a:t>온라인을 통한 외부 확인가능</a:t>
          </a:r>
          <a:r>
            <a:rPr lang="en-US" altLang="ko-KR" dirty="0" smtClean="0"/>
            <a:t>)</a:t>
          </a:r>
          <a:endParaRPr lang="ko-KR" altLang="en-US" dirty="0"/>
        </a:p>
      </dgm:t>
    </dgm:pt>
    <dgm:pt modelId="{0DD1EBEF-143D-46AD-AC9B-B960002DFFF4}" type="parTrans" cxnId="{98B0F24F-082C-4502-9AD0-B7505FC80AB5}">
      <dgm:prSet/>
      <dgm:spPr/>
      <dgm:t>
        <a:bodyPr/>
        <a:lstStyle/>
        <a:p>
          <a:pPr latinLnBrk="1"/>
          <a:endParaRPr lang="ko-KR" altLang="en-US"/>
        </a:p>
      </dgm:t>
    </dgm:pt>
    <dgm:pt modelId="{56BD1BE0-5383-43B7-90A4-C81F9F654C33}" type="sibTrans" cxnId="{98B0F24F-082C-4502-9AD0-B7505FC80AB5}">
      <dgm:prSet/>
      <dgm:spPr/>
      <dgm:t>
        <a:bodyPr/>
        <a:lstStyle/>
        <a:p>
          <a:pPr latinLnBrk="1"/>
          <a:endParaRPr lang="ko-KR" altLang="en-US"/>
        </a:p>
      </dgm:t>
    </dgm:pt>
    <dgm:pt modelId="{78F3C106-E471-45F6-AFA4-053DAB9F2D19}">
      <dgm:prSet phldrT="[텍스트]"/>
      <dgm:spPr/>
      <dgm:t>
        <a:bodyPr/>
        <a:lstStyle/>
        <a:p>
          <a:pPr latinLnBrk="1"/>
          <a:r>
            <a:rPr lang="ko-KR" altLang="en-US" dirty="0" smtClean="0"/>
            <a:t>기타 응용 사례 </a:t>
          </a:r>
          <a:endParaRPr lang="ko-KR" altLang="en-US" dirty="0"/>
        </a:p>
      </dgm:t>
    </dgm:pt>
    <dgm:pt modelId="{7DC5B737-464F-4DF6-A0E8-3C0946D31781}" type="sibTrans" cxnId="{CFDEBE2B-9BB9-4699-AFFE-95DF8D240401}">
      <dgm:prSet/>
      <dgm:spPr/>
      <dgm:t>
        <a:bodyPr/>
        <a:lstStyle/>
        <a:p>
          <a:pPr latinLnBrk="1"/>
          <a:endParaRPr lang="ko-KR" altLang="en-US"/>
        </a:p>
      </dgm:t>
    </dgm:pt>
    <dgm:pt modelId="{1C597F86-6ADB-4AEB-9A24-724FC98B1F7E}" type="parTrans" cxnId="{CFDEBE2B-9BB9-4699-AFFE-95DF8D240401}">
      <dgm:prSet/>
      <dgm:spPr/>
      <dgm:t>
        <a:bodyPr/>
        <a:lstStyle/>
        <a:p>
          <a:pPr latinLnBrk="1"/>
          <a:endParaRPr lang="ko-KR" altLang="en-US"/>
        </a:p>
      </dgm:t>
    </dgm:pt>
    <dgm:pt modelId="{99B7D845-8584-4748-B8D5-5CEA3DBF6AD2}">
      <dgm:prSet phldrT="[텍스트]"/>
      <dgm:spPr/>
      <dgm:t>
        <a:bodyPr/>
        <a:lstStyle/>
        <a:p>
          <a:pPr latinLnBrk="1"/>
          <a:r>
            <a:rPr lang="ko-KR" altLang="en-US" dirty="0" smtClean="0"/>
            <a:t>생산되는 정보에서 물류 관리까지 통합관리가 가능한 </a:t>
          </a:r>
          <a:r>
            <a:rPr lang="en-US" altLang="ko-KR" dirty="0" smtClean="0"/>
            <a:t>POP </a:t>
          </a:r>
          <a:r>
            <a:rPr lang="ko-KR" altLang="en-US" dirty="0" smtClean="0"/>
            <a:t>시스템과 연계 가능</a:t>
          </a:r>
          <a:endParaRPr lang="ko-KR" altLang="en-US" dirty="0"/>
        </a:p>
      </dgm:t>
    </dgm:pt>
    <dgm:pt modelId="{1ACC0F51-C62E-42BA-BA9F-1178E639EDC4}" type="sibTrans" cxnId="{41E6FE0B-9E6B-4AF0-97B4-2DFD95A70C67}">
      <dgm:prSet/>
      <dgm:spPr/>
      <dgm:t>
        <a:bodyPr/>
        <a:lstStyle/>
        <a:p>
          <a:pPr latinLnBrk="1"/>
          <a:endParaRPr lang="ko-KR" altLang="en-US"/>
        </a:p>
      </dgm:t>
    </dgm:pt>
    <dgm:pt modelId="{67CEC7AC-481F-47F2-BB77-127195943DED}" type="parTrans" cxnId="{41E6FE0B-9E6B-4AF0-97B4-2DFD95A70C67}">
      <dgm:prSet/>
      <dgm:spPr/>
      <dgm:t>
        <a:bodyPr/>
        <a:lstStyle/>
        <a:p>
          <a:pPr latinLnBrk="1"/>
          <a:endParaRPr lang="ko-KR" altLang="en-US"/>
        </a:p>
      </dgm:t>
    </dgm:pt>
    <dgm:pt modelId="{9F413B2D-F6D2-4FF7-9796-840769A1504B}">
      <dgm:prSet phldrT="[텍스트]"/>
      <dgm:spPr/>
      <dgm:t>
        <a:bodyPr/>
        <a:lstStyle/>
        <a:p>
          <a:pPr latinLnBrk="1"/>
          <a:r>
            <a:rPr lang="ko-KR" altLang="en-US" dirty="0" smtClean="0"/>
            <a:t>경영관리를 위한 </a:t>
          </a:r>
          <a:r>
            <a:rPr lang="en-US" altLang="ko-KR" dirty="0" smtClean="0"/>
            <a:t>ERP </a:t>
          </a:r>
          <a:r>
            <a:rPr lang="ko-KR" altLang="en-US" dirty="0" smtClean="0"/>
            <a:t>등 연계 가능 </a:t>
          </a:r>
          <a:endParaRPr lang="ko-KR" altLang="en-US" dirty="0"/>
        </a:p>
      </dgm:t>
    </dgm:pt>
    <dgm:pt modelId="{F059D902-AC1D-44E4-9D0E-F95DBF707E94}" type="parTrans" cxnId="{EC85D30D-A9BA-4A5A-83B1-2A4A0CCC43F9}">
      <dgm:prSet/>
      <dgm:spPr/>
      <dgm:t>
        <a:bodyPr/>
        <a:lstStyle/>
        <a:p>
          <a:pPr latinLnBrk="1"/>
          <a:endParaRPr lang="ko-KR" altLang="en-US"/>
        </a:p>
      </dgm:t>
    </dgm:pt>
    <dgm:pt modelId="{5E08F143-F999-4278-B3CF-8D94AE9BD7D6}" type="sibTrans" cxnId="{EC85D30D-A9BA-4A5A-83B1-2A4A0CCC43F9}">
      <dgm:prSet/>
      <dgm:spPr/>
      <dgm:t>
        <a:bodyPr/>
        <a:lstStyle/>
        <a:p>
          <a:pPr latinLnBrk="1"/>
          <a:endParaRPr lang="ko-KR" altLang="en-US"/>
        </a:p>
      </dgm:t>
    </dgm:pt>
    <dgm:pt modelId="{611E8962-3D6C-4B90-BCE7-1B044A1B5FF3}" type="pres">
      <dgm:prSet presAssocID="{0988782F-3206-4056-B597-CDDFAF8119D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842C8CD-40E1-4F73-B272-196D7FCBDBB2}" type="pres">
      <dgm:prSet presAssocID="{D5B121CD-170F-40D4-B302-17239040BF20}" presName="parentLin" presStyleCnt="0"/>
      <dgm:spPr/>
    </dgm:pt>
    <dgm:pt modelId="{9D46266F-69D6-41EB-B1B7-1A3BCF969E2E}" type="pres">
      <dgm:prSet presAssocID="{D5B121CD-170F-40D4-B302-17239040BF20}" presName="parentLeftMargin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28DE396F-D958-40F2-A9AE-B9D0BB7AB916}" type="pres">
      <dgm:prSet presAssocID="{D5B121CD-170F-40D4-B302-17239040BF20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012DD56-6153-4548-8844-9011279FBC26}" type="pres">
      <dgm:prSet presAssocID="{D5B121CD-170F-40D4-B302-17239040BF20}" presName="negativeSpace" presStyleCnt="0"/>
      <dgm:spPr/>
    </dgm:pt>
    <dgm:pt modelId="{29F24A41-5F41-480F-844E-542214BF7BED}" type="pres">
      <dgm:prSet presAssocID="{D5B121CD-170F-40D4-B302-17239040BF20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F582421-9904-4764-83B0-9B1A7A00742A}" type="pres">
      <dgm:prSet presAssocID="{FE8AF899-C8AA-4692-867D-B3DACFBA4D34}" presName="spaceBetweenRectangles" presStyleCnt="0"/>
      <dgm:spPr/>
    </dgm:pt>
    <dgm:pt modelId="{2AED8A6E-1BED-4CBE-8331-715FE90B4531}" type="pres">
      <dgm:prSet presAssocID="{78F3C106-E471-45F6-AFA4-053DAB9F2D19}" presName="parentLin" presStyleCnt="0"/>
      <dgm:spPr/>
    </dgm:pt>
    <dgm:pt modelId="{D14ED923-7CFE-4044-9F34-AD8CAF4875F4}" type="pres">
      <dgm:prSet presAssocID="{78F3C106-E471-45F6-AFA4-053DAB9F2D19}" presName="parentLeftMargin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EE4EABEF-1896-4EC4-A37E-CB94FD86AA28}" type="pres">
      <dgm:prSet presAssocID="{78F3C106-E471-45F6-AFA4-053DAB9F2D19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E210EF4-208D-416C-9CE9-7059B476F631}" type="pres">
      <dgm:prSet presAssocID="{78F3C106-E471-45F6-AFA4-053DAB9F2D19}" presName="negativeSpace" presStyleCnt="0"/>
      <dgm:spPr/>
    </dgm:pt>
    <dgm:pt modelId="{841FBCED-7F9B-4D52-B0EA-F5F6B3D4CBF6}" type="pres">
      <dgm:prSet presAssocID="{78F3C106-E471-45F6-AFA4-053DAB9F2D19}" presName="childText" presStyleLbl="conFgAcc1" presStyleIdx="1" presStyleCnt="2" custLinFactNeighborY="2547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C55D9602-4425-45EA-BDF2-70E204EEA431}" type="presOf" srcId="{D5B121CD-170F-40D4-B302-17239040BF20}" destId="{28DE396F-D958-40F2-A9AE-B9D0BB7AB916}" srcOrd="1" destOrd="0" presId="urn:microsoft.com/office/officeart/2005/8/layout/list1"/>
    <dgm:cxn modelId="{DC636C05-2720-4ECA-88D6-D7CB4D3DFA2F}" type="presOf" srcId="{8330585C-5771-43ED-97B5-92FEE2C60EE6}" destId="{29F24A41-5F41-480F-844E-542214BF7BED}" srcOrd="0" destOrd="1" presId="urn:microsoft.com/office/officeart/2005/8/layout/list1"/>
    <dgm:cxn modelId="{097C3D58-6152-4BD4-969F-58A6757B7077}" srcId="{D5B121CD-170F-40D4-B302-17239040BF20}" destId="{5A6F4282-35FB-43B8-A77A-966D63565EEC}" srcOrd="0" destOrd="0" parTransId="{D2D8C004-B5EE-4B69-8FCD-6D49C06CBCD0}" sibTransId="{69F3F631-3C75-412D-B089-69C88C03BF3E}"/>
    <dgm:cxn modelId="{0A317451-DAB0-4DC8-89D4-B88B1306D088}" srcId="{0988782F-3206-4056-B597-CDDFAF8119D1}" destId="{D5B121CD-170F-40D4-B302-17239040BF20}" srcOrd="0" destOrd="0" parTransId="{45A12C0E-BED2-43CF-A463-D734DE614118}" sibTransId="{FE8AF899-C8AA-4692-867D-B3DACFBA4D34}"/>
    <dgm:cxn modelId="{C43C8434-061D-4595-8FD2-DF815C0AB281}" type="presOf" srcId="{0988782F-3206-4056-B597-CDDFAF8119D1}" destId="{611E8962-3D6C-4B90-BCE7-1B044A1B5FF3}" srcOrd="0" destOrd="0" presId="urn:microsoft.com/office/officeart/2005/8/layout/list1"/>
    <dgm:cxn modelId="{089F9C6A-3786-4341-A1E4-D11C28359706}" type="presOf" srcId="{78F3C106-E471-45F6-AFA4-053DAB9F2D19}" destId="{D14ED923-7CFE-4044-9F34-AD8CAF4875F4}" srcOrd="0" destOrd="0" presId="urn:microsoft.com/office/officeart/2005/8/layout/list1"/>
    <dgm:cxn modelId="{0F66147B-19B0-424F-A784-9AB4588C5262}" type="presOf" srcId="{99B7D845-8584-4748-B8D5-5CEA3DBF6AD2}" destId="{841FBCED-7F9B-4D52-B0EA-F5F6B3D4CBF6}" srcOrd="0" destOrd="0" presId="urn:microsoft.com/office/officeart/2005/8/layout/list1"/>
    <dgm:cxn modelId="{714506E7-58D2-447C-86C2-B4F84D69FAF7}" type="presOf" srcId="{5A6F4282-35FB-43B8-A77A-966D63565EEC}" destId="{29F24A41-5F41-480F-844E-542214BF7BED}" srcOrd="0" destOrd="0" presId="urn:microsoft.com/office/officeart/2005/8/layout/list1"/>
    <dgm:cxn modelId="{DC8FAE88-A0C8-4CA4-9B01-E7E4E495F283}" type="presOf" srcId="{78F3C106-E471-45F6-AFA4-053DAB9F2D19}" destId="{EE4EABEF-1896-4EC4-A37E-CB94FD86AA28}" srcOrd="1" destOrd="0" presId="urn:microsoft.com/office/officeart/2005/8/layout/list1"/>
    <dgm:cxn modelId="{41E6FE0B-9E6B-4AF0-97B4-2DFD95A70C67}" srcId="{78F3C106-E471-45F6-AFA4-053DAB9F2D19}" destId="{99B7D845-8584-4748-B8D5-5CEA3DBF6AD2}" srcOrd="0" destOrd="0" parTransId="{67CEC7AC-481F-47F2-BB77-127195943DED}" sibTransId="{1ACC0F51-C62E-42BA-BA9F-1178E639EDC4}"/>
    <dgm:cxn modelId="{EC85D30D-A9BA-4A5A-83B1-2A4A0CCC43F9}" srcId="{78F3C106-E471-45F6-AFA4-053DAB9F2D19}" destId="{9F413B2D-F6D2-4FF7-9796-840769A1504B}" srcOrd="1" destOrd="0" parTransId="{F059D902-AC1D-44E4-9D0E-F95DBF707E94}" sibTransId="{5E08F143-F999-4278-B3CF-8D94AE9BD7D6}"/>
    <dgm:cxn modelId="{CFDEBE2B-9BB9-4699-AFFE-95DF8D240401}" srcId="{0988782F-3206-4056-B597-CDDFAF8119D1}" destId="{78F3C106-E471-45F6-AFA4-053DAB9F2D19}" srcOrd="1" destOrd="0" parTransId="{1C597F86-6ADB-4AEB-9A24-724FC98B1F7E}" sibTransId="{7DC5B737-464F-4DF6-A0E8-3C0946D31781}"/>
    <dgm:cxn modelId="{98B0F24F-082C-4502-9AD0-B7505FC80AB5}" srcId="{D5B121CD-170F-40D4-B302-17239040BF20}" destId="{8330585C-5771-43ED-97B5-92FEE2C60EE6}" srcOrd="1" destOrd="0" parTransId="{0DD1EBEF-143D-46AD-AC9B-B960002DFFF4}" sibTransId="{56BD1BE0-5383-43B7-90A4-C81F9F654C33}"/>
    <dgm:cxn modelId="{09621157-EFA9-489E-ABB4-2E3B964A524B}" type="presOf" srcId="{9F413B2D-F6D2-4FF7-9796-840769A1504B}" destId="{841FBCED-7F9B-4D52-B0EA-F5F6B3D4CBF6}" srcOrd="0" destOrd="1" presId="urn:microsoft.com/office/officeart/2005/8/layout/list1"/>
    <dgm:cxn modelId="{F898E0C8-D5D3-46B1-B1A1-6E708FCABD17}" type="presOf" srcId="{D5B121CD-170F-40D4-B302-17239040BF20}" destId="{9D46266F-69D6-41EB-B1B7-1A3BCF969E2E}" srcOrd="0" destOrd="0" presId="urn:microsoft.com/office/officeart/2005/8/layout/list1"/>
    <dgm:cxn modelId="{52B12CBA-6049-45C6-A290-D31DF43421A3}" type="presParOf" srcId="{611E8962-3D6C-4B90-BCE7-1B044A1B5FF3}" destId="{B842C8CD-40E1-4F73-B272-196D7FCBDBB2}" srcOrd="0" destOrd="0" presId="urn:microsoft.com/office/officeart/2005/8/layout/list1"/>
    <dgm:cxn modelId="{C7FB69D2-C575-4A42-AC0B-D485E3D35DCC}" type="presParOf" srcId="{B842C8CD-40E1-4F73-B272-196D7FCBDBB2}" destId="{9D46266F-69D6-41EB-B1B7-1A3BCF969E2E}" srcOrd="0" destOrd="0" presId="urn:microsoft.com/office/officeart/2005/8/layout/list1"/>
    <dgm:cxn modelId="{7C24DBD9-9911-423F-887B-3A6B9006BEB5}" type="presParOf" srcId="{B842C8CD-40E1-4F73-B272-196D7FCBDBB2}" destId="{28DE396F-D958-40F2-A9AE-B9D0BB7AB916}" srcOrd="1" destOrd="0" presId="urn:microsoft.com/office/officeart/2005/8/layout/list1"/>
    <dgm:cxn modelId="{B79B8B98-8243-4D3E-AEDB-3EF1DC27D971}" type="presParOf" srcId="{611E8962-3D6C-4B90-BCE7-1B044A1B5FF3}" destId="{6012DD56-6153-4548-8844-9011279FBC26}" srcOrd="1" destOrd="0" presId="urn:microsoft.com/office/officeart/2005/8/layout/list1"/>
    <dgm:cxn modelId="{AB24BD71-A05C-4A47-B2BD-66FE25AF997B}" type="presParOf" srcId="{611E8962-3D6C-4B90-BCE7-1B044A1B5FF3}" destId="{29F24A41-5F41-480F-844E-542214BF7BED}" srcOrd="2" destOrd="0" presId="urn:microsoft.com/office/officeart/2005/8/layout/list1"/>
    <dgm:cxn modelId="{5A193514-28BA-482E-A94A-A07A66EB4193}" type="presParOf" srcId="{611E8962-3D6C-4B90-BCE7-1B044A1B5FF3}" destId="{FF582421-9904-4764-83B0-9B1A7A00742A}" srcOrd="3" destOrd="0" presId="urn:microsoft.com/office/officeart/2005/8/layout/list1"/>
    <dgm:cxn modelId="{AFEC583E-C642-4353-A2A4-B3533258E39B}" type="presParOf" srcId="{611E8962-3D6C-4B90-BCE7-1B044A1B5FF3}" destId="{2AED8A6E-1BED-4CBE-8331-715FE90B4531}" srcOrd="4" destOrd="0" presId="urn:microsoft.com/office/officeart/2005/8/layout/list1"/>
    <dgm:cxn modelId="{2E862D15-88AF-43FF-9FBA-02E1F10FBD0E}" type="presParOf" srcId="{2AED8A6E-1BED-4CBE-8331-715FE90B4531}" destId="{D14ED923-7CFE-4044-9F34-AD8CAF4875F4}" srcOrd="0" destOrd="0" presId="urn:microsoft.com/office/officeart/2005/8/layout/list1"/>
    <dgm:cxn modelId="{685C2644-0307-4608-8D0F-A800AF58737A}" type="presParOf" srcId="{2AED8A6E-1BED-4CBE-8331-715FE90B4531}" destId="{EE4EABEF-1896-4EC4-A37E-CB94FD86AA28}" srcOrd="1" destOrd="0" presId="urn:microsoft.com/office/officeart/2005/8/layout/list1"/>
    <dgm:cxn modelId="{2D994346-C126-4165-ABB0-2B46785992D0}" type="presParOf" srcId="{611E8962-3D6C-4B90-BCE7-1B044A1B5FF3}" destId="{3E210EF4-208D-416C-9CE9-7059B476F631}" srcOrd="5" destOrd="0" presId="urn:microsoft.com/office/officeart/2005/8/layout/list1"/>
    <dgm:cxn modelId="{0FD604FC-273B-441D-9730-1F4CFF5EC99E}" type="presParOf" srcId="{611E8962-3D6C-4B90-BCE7-1B044A1B5FF3}" destId="{841FBCED-7F9B-4D52-B0EA-F5F6B3D4CBF6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988782F-3206-4056-B597-CDDFAF8119D1}" type="doc">
      <dgm:prSet loTypeId="urn:microsoft.com/office/officeart/2005/8/layout/list1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pPr latinLnBrk="1"/>
          <a:endParaRPr lang="ko-KR" altLang="en-US"/>
        </a:p>
      </dgm:t>
    </dgm:pt>
    <dgm:pt modelId="{D5B121CD-170F-40D4-B302-17239040BF20}">
      <dgm:prSet phldrT="[텍스트]"/>
      <dgm:spPr/>
      <dgm:t>
        <a:bodyPr/>
        <a:lstStyle/>
        <a:p>
          <a:pPr latinLnBrk="1"/>
          <a:r>
            <a:rPr lang="ko-KR" altLang="en-US" dirty="0" smtClean="0"/>
            <a:t>기타 제안 설비의 특징</a:t>
          </a:r>
          <a:endParaRPr lang="ko-KR" altLang="en-US" dirty="0"/>
        </a:p>
      </dgm:t>
    </dgm:pt>
    <dgm:pt modelId="{45A12C0E-BED2-43CF-A463-D734DE614118}" type="parTrans" cxnId="{0A317451-DAB0-4DC8-89D4-B88B1306D088}">
      <dgm:prSet/>
      <dgm:spPr/>
      <dgm:t>
        <a:bodyPr/>
        <a:lstStyle/>
        <a:p>
          <a:pPr latinLnBrk="1"/>
          <a:endParaRPr lang="ko-KR" altLang="en-US"/>
        </a:p>
      </dgm:t>
    </dgm:pt>
    <dgm:pt modelId="{FE8AF899-C8AA-4692-867D-B3DACFBA4D34}" type="sibTrans" cxnId="{0A317451-DAB0-4DC8-89D4-B88B1306D088}">
      <dgm:prSet/>
      <dgm:spPr/>
      <dgm:t>
        <a:bodyPr/>
        <a:lstStyle/>
        <a:p>
          <a:pPr latinLnBrk="1"/>
          <a:endParaRPr lang="ko-KR" altLang="en-US"/>
        </a:p>
      </dgm:t>
    </dgm:pt>
    <dgm:pt modelId="{5A6F4282-35FB-43B8-A77A-966D63565EEC}">
      <dgm:prSet phldrT="[텍스트]"/>
      <dgm:spPr/>
      <dgm:t>
        <a:bodyPr/>
        <a:lstStyle/>
        <a:p>
          <a:pPr latinLnBrk="1"/>
          <a:r>
            <a:rPr lang="ko-KR" altLang="en-US" dirty="0" smtClean="0"/>
            <a:t>유사 설비에 대한 비용 절감</a:t>
          </a:r>
          <a:endParaRPr lang="ko-KR" altLang="en-US" dirty="0"/>
        </a:p>
      </dgm:t>
    </dgm:pt>
    <dgm:pt modelId="{D2D8C004-B5EE-4B69-8FCD-6D49C06CBCD0}" type="parTrans" cxnId="{097C3D58-6152-4BD4-969F-58A6757B7077}">
      <dgm:prSet/>
      <dgm:spPr/>
      <dgm:t>
        <a:bodyPr/>
        <a:lstStyle/>
        <a:p>
          <a:pPr latinLnBrk="1"/>
          <a:endParaRPr lang="ko-KR" altLang="en-US"/>
        </a:p>
      </dgm:t>
    </dgm:pt>
    <dgm:pt modelId="{69F3F631-3C75-412D-B089-69C88C03BF3E}" type="sibTrans" cxnId="{097C3D58-6152-4BD4-969F-58A6757B7077}">
      <dgm:prSet/>
      <dgm:spPr/>
      <dgm:t>
        <a:bodyPr/>
        <a:lstStyle/>
        <a:p>
          <a:pPr latinLnBrk="1"/>
          <a:endParaRPr lang="ko-KR" altLang="en-US"/>
        </a:p>
      </dgm:t>
    </dgm:pt>
    <dgm:pt modelId="{85486942-3D13-4EC3-8383-A695FED7F9E5}">
      <dgm:prSet phldrT="[텍스트]"/>
      <dgm:spPr/>
      <dgm:t>
        <a:bodyPr/>
        <a:lstStyle/>
        <a:p>
          <a:pPr latinLnBrk="1"/>
          <a:r>
            <a:rPr lang="ko-KR" altLang="en-US" dirty="0" smtClean="0"/>
            <a:t>각각의 </a:t>
          </a:r>
          <a:r>
            <a:rPr lang="ko-KR" altLang="en-US" dirty="0" err="1" smtClean="0"/>
            <a:t>설비별</a:t>
          </a:r>
          <a:r>
            <a:rPr lang="ko-KR" altLang="en-US" dirty="0" smtClean="0"/>
            <a:t> 제어를 위한 독립적인 </a:t>
          </a:r>
          <a:r>
            <a:rPr lang="ko-KR" altLang="en-US" dirty="0" err="1" smtClean="0"/>
            <a:t>제어기능</a:t>
          </a:r>
          <a:endParaRPr lang="ko-KR" altLang="en-US" dirty="0"/>
        </a:p>
      </dgm:t>
    </dgm:pt>
    <dgm:pt modelId="{8D01C7F4-705E-4E46-BDA9-70052E44E488}" type="parTrans" cxnId="{A196A49F-033D-4352-B789-AD1488BD11B9}">
      <dgm:prSet/>
      <dgm:spPr/>
      <dgm:t>
        <a:bodyPr/>
        <a:lstStyle/>
        <a:p>
          <a:pPr latinLnBrk="1"/>
          <a:endParaRPr lang="ko-KR" altLang="en-US"/>
        </a:p>
      </dgm:t>
    </dgm:pt>
    <dgm:pt modelId="{B96355EE-007D-4963-8400-0810E0F154D7}" type="sibTrans" cxnId="{A196A49F-033D-4352-B789-AD1488BD11B9}">
      <dgm:prSet/>
      <dgm:spPr/>
      <dgm:t>
        <a:bodyPr/>
        <a:lstStyle/>
        <a:p>
          <a:pPr latinLnBrk="1"/>
          <a:endParaRPr lang="ko-KR" altLang="en-US"/>
        </a:p>
      </dgm:t>
    </dgm:pt>
    <dgm:pt modelId="{4C30D3EE-309A-4144-888A-5C0763E16CCE}">
      <dgm:prSet phldrT="[텍스트]"/>
      <dgm:spPr/>
      <dgm:t>
        <a:bodyPr/>
        <a:lstStyle/>
        <a:p>
          <a:pPr latinLnBrk="1"/>
          <a:r>
            <a:rPr lang="en-US" altLang="ko-KR" dirty="0" smtClean="0"/>
            <a:t>Control Panel</a:t>
          </a:r>
          <a:r>
            <a:rPr lang="ko-KR" altLang="en-US" dirty="0" smtClean="0"/>
            <a:t>의 소형화</a:t>
          </a:r>
          <a:endParaRPr lang="ko-KR" altLang="en-US" dirty="0"/>
        </a:p>
      </dgm:t>
    </dgm:pt>
    <dgm:pt modelId="{4EC4FD02-B2A5-4677-BC68-3AB4F5A96F11}" type="parTrans" cxnId="{148618D3-BEFB-4AA6-BC50-CADCCE1DAD7A}">
      <dgm:prSet/>
      <dgm:spPr/>
      <dgm:t>
        <a:bodyPr/>
        <a:lstStyle/>
        <a:p>
          <a:pPr latinLnBrk="1"/>
          <a:endParaRPr lang="ko-KR" altLang="en-US"/>
        </a:p>
      </dgm:t>
    </dgm:pt>
    <dgm:pt modelId="{3F3CCB01-505F-4445-BDC1-C4E79D32DDA2}" type="sibTrans" cxnId="{148618D3-BEFB-4AA6-BC50-CADCCE1DAD7A}">
      <dgm:prSet/>
      <dgm:spPr/>
      <dgm:t>
        <a:bodyPr/>
        <a:lstStyle/>
        <a:p>
          <a:pPr latinLnBrk="1"/>
          <a:endParaRPr lang="ko-KR" altLang="en-US"/>
        </a:p>
      </dgm:t>
    </dgm:pt>
    <dgm:pt modelId="{63B29854-2870-4F07-97FA-2CCB7705233B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불량시</a:t>
          </a:r>
          <a:r>
            <a:rPr lang="en-US" altLang="ko-KR" dirty="0" smtClean="0"/>
            <a:t> </a:t>
          </a:r>
          <a:r>
            <a:rPr lang="ko-KR" altLang="en-US" dirty="0" smtClean="0"/>
            <a:t>제품 교환으로 즉시 대체</a:t>
          </a:r>
          <a:endParaRPr lang="ko-KR" altLang="en-US" dirty="0"/>
        </a:p>
      </dgm:t>
    </dgm:pt>
    <dgm:pt modelId="{E5005826-0365-4B92-A736-701FE569B6E1}" type="parTrans" cxnId="{D3225E1F-5595-494B-B33E-5889A1962AF8}">
      <dgm:prSet/>
      <dgm:spPr/>
      <dgm:t>
        <a:bodyPr/>
        <a:lstStyle/>
        <a:p>
          <a:pPr latinLnBrk="1"/>
          <a:endParaRPr lang="ko-KR" altLang="en-US"/>
        </a:p>
      </dgm:t>
    </dgm:pt>
    <dgm:pt modelId="{1C71BB01-9001-4010-83FD-F60A65333B28}" type="sibTrans" cxnId="{D3225E1F-5595-494B-B33E-5889A1962AF8}">
      <dgm:prSet/>
      <dgm:spPr/>
      <dgm:t>
        <a:bodyPr/>
        <a:lstStyle/>
        <a:p>
          <a:pPr latinLnBrk="1"/>
          <a:endParaRPr lang="ko-KR" altLang="en-US"/>
        </a:p>
      </dgm:t>
    </dgm:pt>
    <dgm:pt modelId="{16B48B3B-3D5B-41E5-8A71-A492085FBFE1}">
      <dgm:prSet phldrT="[텍스트]"/>
      <dgm:spPr/>
      <dgm:t>
        <a:bodyPr/>
        <a:lstStyle/>
        <a:p>
          <a:pPr latinLnBrk="1"/>
          <a:r>
            <a:rPr lang="en-US" altLang="ko-KR" dirty="0" smtClean="0"/>
            <a:t>ERROR</a:t>
          </a:r>
          <a:r>
            <a:rPr lang="ko-KR" altLang="en-US" dirty="0" smtClean="0"/>
            <a:t>에 대한 실시간 온라인 </a:t>
          </a:r>
          <a:r>
            <a:rPr lang="ko-KR" altLang="en-US" dirty="0" err="1" smtClean="0"/>
            <a:t>알람</a:t>
          </a:r>
          <a:r>
            <a:rPr lang="ko-KR" altLang="en-US" dirty="0" smtClean="0"/>
            <a:t> 시스템</a:t>
          </a:r>
          <a:endParaRPr lang="ko-KR" altLang="en-US" dirty="0"/>
        </a:p>
      </dgm:t>
    </dgm:pt>
    <dgm:pt modelId="{6CFB5DCF-06BF-4135-AF71-55613C0544B2}" type="parTrans" cxnId="{0EFC968F-69AD-414D-AF4F-D602D58983C7}">
      <dgm:prSet/>
      <dgm:spPr/>
      <dgm:t>
        <a:bodyPr/>
        <a:lstStyle/>
        <a:p>
          <a:pPr latinLnBrk="1"/>
          <a:endParaRPr lang="ko-KR" altLang="en-US"/>
        </a:p>
      </dgm:t>
    </dgm:pt>
    <dgm:pt modelId="{2F901F71-DBE9-4BB7-BD96-BB6F4875D84C}" type="sibTrans" cxnId="{0EFC968F-69AD-414D-AF4F-D602D58983C7}">
      <dgm:prSet/>
      <dgm:spPr/>
      <dgm:t>
        <a:bodyPr/>
        <a:lstStyle/>
        <a:p>
          <a:pPr latinLnBrk="1"/>
          <a:endParaRPr lang="ko-KR" altLang="en-US"/>
        </a:p>
      </dgm:t>
    </dgm:pt>
    <dgm:pt modelId="{51A3DFFA-048E-4F51-975E-BC8AD81F23E8}">
      <dgm:prSet phldrT="[텍스트]"/>
      <dgm:spPr/>
      <dgm:t>
        <a:bodyPr/>
        <a:lstStyle/>
        <a:p>
          <a:pPr latinLnBrk="1"/>
          <a:r>
            <a:rPr lang="en-US" altLang="ko-KR" dirty="0" smtClean="0"/>
            <a:t>PC</a:t>
          </a:r>
          <a:r>
            <a:rPr lang="ko-KR" altLang="en-US" dirty="0" smtClean="0"/>
            <a:t>가 아닌 </a:t>
          </a:r>
          <a:r>
            <a:rPr lang="ko-KR" altLang="en-US" dirty="0" err="1" smtClean="0"/>
            <a:t>임베디드</a:t>
          </a:r>
          <a:r>
            <a:rPr lang="ko-KR" altLang="en-US" dirty="0" smtClean="0"/>
            <a:t> 시스템을 이용한 제어 시스템</a:t>
          </a:r>
          <a:endParaRPr lang="ko-KR" altLang="en-US" dirty="0"/>
        </a:p>
      </dgm:t>
    </dgm:pt>
    <dgm:pt modelId="{A0CE1737-33B8-4CC9-9F9F-5AB2428488A9}" type="parTrans" cxnId="{7C9FA42D-EE54-429E-9B21-6087FAE912FC}">
      <dgm:prSet/>
      <dgm:spPr/>
      <dgm:t>
        <a:bodyPr/>
        <a:lstStyle/>
        <a:p>
          <a:pPr latinLnBrk="1"/>
          <a:endParaRPr lang="ko-KR" altLang="en-US"/>
        </a:p>
      </dgm:t>
    </dgm:pt>
    <dgm:pt modelId="{98A8AA35-1BBC-40B2-AE4E-67268446BCE4}" type="sibTrans" cxnId="{7C9FA42D-EE54-429E-9B21-6087FAE912FC}">
      <dgm:prSet/>
      <dgm:spPr/>
      <dgm:t>
        <a:bodyPr/>
        <a:lstStyle/>
        <a:p>
          <a:pPr latinLnBrk="1"/>
          <a:endParaRPr lang="ko-KR" altLang="en-US"/>
        </a:p>
      </dgm:t>
    </dgm:pt>
    <dgm:pt modelId="{611E8962-3D6C-4B90-BCE7-1B044A1B5FF3}" type="pres">
      <dgm:prSet presAssocID="{0988782F-3206-4056-B597-CDDFAF8119D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842C8CD-40E1-4F73-B272-196D7FCBDBB2}" type="pres">
      <dgm:prSet presAssocID="{D5B121CD-170F-40D4-B302-17239040BF20}" presName="parentLin" presStyleCnt="0"/>
      <dgm:spPr/>
    </dgm:pt>
    <dgm:pt modelId="{9D46266F-69D6-41EB-B1B7-1A3BCF969E2E}" type="pres">
      <dgm:prSet presAssocID="{D5B121CD-170F-40D4-B302-17239040BF20}" presName="parentLeftMargin" presStyleLbl="node1" presStyleIdx="0" presStyleCnt="1"/>
      <dgm:spPr/>
      <dgm:t>
        <a:bodyPr/>
        <a:lstStyle/>
        <a:p>
          <a:pPr latinLnBrk="1"/>
          <a:endParaRPr lang="ko-KR" altLang="en-US"/>
        </a:p>
      </dgm:t>
    </dgm:pt>
    <dgm:pt modelId="{28DE396F-D958-40F2-A9AE-B9D0BB7AB916}" type="pres">
      <dgm:prSet presAssocID="{D5B121CD-170F-40D4-B302-17239040BF2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012DD56-6153-4548-8844-9011279FBC26}" type="pres">
      <dgm:prSet presAssocID="{D5B121CD-170F-40D4-B302-17239040BF20}" presName="negativeSpace" presStyleCnt="0"/>
      <dgm:spPr/>
    </dgm:pt>
    <dgm:pt modelId="{29F24A41-5F41-480F-844E-542214BF7BED}" type="pres">
      <dgm:prSet presAssocID="{D5B121CD-170F-40D4-B302-17239040BF20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C55D9602-4425-45EA-BDF2-70E204EEA431}" type="presOf" srcId="{D5B121CD-170F-40D4-B302-17239040BF20}" destId="{28DE396F-D958-40F2-A9AE-B9D0BB7AB916}" srcOrd="1" destOrd="0" presId="urn:microsoft.com/office/officeart/2005/8/layout/list1"/>
    <dgm:cxn modelId="{097C3D58-6152-4BD4-969F-58A6757B7077}" srcId="{D5B121CD-170F-40D4-B302-17239040BF20}" destId="{5A6F4282-35FB-43B8-A77A-966D63565EEC}" srcOrd="0" destOrd="0" parTransId="{D2D8C004-B5EE-4B69-8FCD-6D49C06CBCD0}" sibTransId="{69F3F631-3C75-412D-B089-69C88C03BF3E}"/>
    <dgm:cxn modelId="{A196A49F-033D-4352-B789-AD1488BD11B9}" srcId="{D5B121CD-170F-40D4-B302-17239040BF20}" destId="{85486942-3D13-4EC3-8383-A695FED7F9E5}" srcOrd="1" destOrd="0" parTransId="{8D01C7F4-705E-4E46-BDA9-70052E44E488}" sibTransId="{B96355EE-007D-4963-8400-0810E0F154D7}"/>
    <dgm:cxn modelId="{7C9FA42D-EE54-429E-9B21-6087FAE912FC}" srcId="{D5B121CD-170F-40D4-B302-17239040BF20}" destId="{51A3DFFA-048E-4F51-975E-BC8AD81F23E8}" srcOrd="5" destOrd="0" parTransId="{A0CE1737-33B8-4CC9-9F9F-5AB2428488A9}" sibTransId="{98A8AA35-1BBC-40B2-AE4E-67268446BCE4}"/>
    <dgm:cxn modelId="{C43C8434-061D-4595-8FD2-DF815C0AB281}" type="presOf" srcId="{0988782F-3206-4056-B597-CDDFAF8119D1}" destId="{611E8962-3D6C-4B90-BCE7-1B044A1B5FF3}" srcOrd="0" destOrd="0" presId="urn:microsoft.com/office/officeart/2005/8/layout/list1"/>
    <dgm:cxn modelId="{0EFC968F-69AD-414D-AF4F-D602D58983C7}" srcId="{D5B121CD-170F-40D4-B302-17239040BF20}" destId="{16B48B3B-3D5B-41E5-8A71-A492085FBFE1}" srcOrd="4" destOrd="0" parTransId="{6CFB5DCF-06BF-4135-AF71-55613C0544B2}" sibTransId="{2F901F71-DBE9-4BB7-BD96-BB6F4875D84C}"/>
    <dgm:cxn modelId="{0A317451-DAB0-4DC8-89D4-B88B1306D088}" srcId="{0988782F-3206-4056-B597-CDDFAF8119D1}" destId="{D5B121CD-170F-40D4-B302-17239040BF20}" srcOrd="0" destOrd="0" parTransId="{45A12C0E-BED2-43CF-A463-D734DE614118}" sibTransId="{FE8AF899-C8AA-4692-867D-B3DACFBA4D34}"/>
    <dgm:cxn modelId="{F898E0C8-D5D3-46B1-B1A1-6E708FCABD17}" type="presOf" srcId="{D5B121CD-170F-40D4-B302-17239040BF20}" destId="{9D46266F-69D6-41EB-B1B7-1A3BCF969E2E}" srcOrd="0" destOrd="0" presId="urn:microsoft.com/office/officeart/2005/8/layout/list1"/>
    <dgm:cxn modelId="{D3225E1F-5595-494B-B33E-5889A1962AF8}" srcId="{D5B121CD-170F-40D4-B302-17239040BF20}" destId="{63B29854-2870-4F07-97FA-2CCB7705233B}" srcOrd="3" destOrd="0" parTransId="{E5005826-0365-4B92-A736-701FE569B6E1}" sibTransId="{1C71BB01-9001-4010-83FD-F60A65333B28}"/>
    <dgm:cxn modelId="{E0194D61-1F46-495A-AD91-F7DC92E90D1B}" type="presOf" srcId="{63B29854-2870-4F07-97FA-2CCB7705233B}" destId="{29F24A41-5F41-480F-844E-542214BF7BED}" srcOrd="0" destOrd="3" presId="urn:microsoft.com/office/officeart/2005/8/layout/list1"/>
    <dgm:cxn modelId="{714506E7-58D2-447C-86C2-B4F84D69FAF7}" type="presOf" srcId="{5A6F4282-35FB-43B8-A77A-966D63565EEC}" destId="{29F24A41-5F41-480F-844E-542214BF7BED}" srcOrd="0" destOrd="0" presId="urn:microsoft.com/office/officeart/2005/8/layout/list1"/>
    <dgm:cxn modelId="{148618D3-BEFB-4AA6-BC50-CADCCE1DAD7A}" srcId="{D5B121CD-170F-40D4-B302-17239040BF20}" destId="{4C30D3EE-309A-4144-888A-5C0763E16CCE}" srcOrd="2" destOrd="0" parTransId="{4EC4FD02-B2A5-4677-BC68-3AB4F5A96F11}" sibTransId="{3F3CCB01-505F-4445-BDC1-C4E79D32DDA2}"/>
    <dgm:cxn modelId="{B7D988CB-1DB7-4B10-941E-B8307C50CDAA}" type="presOf" srcId="{16B48B3B-3D5B-41E5-8A71-A492085FBFE1}" destId="{29F24A41-5F41-480F-844E-542214BF7BED}" srcOrd="0" destOrd="4" presId="urn:microsoft.com/office/officeart/2005/8/layout/list1"/>
    <dgm:cxn modelId="{A837DB81-269A-42BA-83E1-80EAD306FAD1}" type="presOf" srcId="{4C30D3EE-309A-4144-888A-5C0763E16CCE}" destId="{29F24A41-5F41-480F-844E-542214BF7BED}" srcOrd="0" destOrd="2" presId="urn:microsoft.com/office/officeart/2005/8/layout/list1"/>
    <dgm:cxn modelId="{BDDC3832-2B2B-4FA8-BA94-409CF535EE8E}" type="presOf" srcId="{51A3DFFA-048E-4F51-975E-BC8AD81F23E8}" destId="{29F24A41-5F41-480F-844E-542214BF7BED}" srcOrd="0" destOrd="5" presId="urn:microsoft.com/office/officeart/2005/8/layout/list1"/>
    <dgm:cxn modelId="{3FF83559-D7D1-4328-98F6-A057F1FD4084}" type="presOf" srcId="{85486942-3D13-4EC3-8383-A695FED7F9E5}" destId="{29F24A41-5F41-480F-844E-542214BF7BED}" srcOrd="0" destOrd="1" presId="urn:microsoft.com/office/officeart/2005/8/layout/list1"/>
    <dgm:cxn modelId="{52B12CBA-6049-45C6-A290-D31DF43421A3}" type="presParOf" srcId="{611E8962-3D6C-4B90-BCE7-1B044A1B5FF3}" destId="{B842C8CD-40E1-4F73-B272-196D7FCBDBB2}" srcOrd="0" destOrd="0" presId="urn:microsoft.com/office/officeart/2005/8/layout/list1"/>
    <dgm:cxn modelId="{C7FB69D2-C575-4A42-AC0B-D485E3D35DCC}" type="presParOf" srcId="{B842C8CD-40E1-4F73-B272-196D7FCBDBB2}" destId="{9D46266F-69D6-41EB-B1B7-1A3BCF969E2E}" srcOrd="0" destOrd="0" presId="urn:microsoft.com/office/officeart/2005/8/layout/list1"/>
    <dgm:cxn modelId="{7C24DBD9-9911-423F-887B-3A6B9006BEB5}" type="presParOf" srcId="{B842C8CD-40E1-4F73-B272-196D7FCBDBB2}" destId="{28DE396F-D958-40F2-A9AE-B9D0BB7AB916}" srcOrd="1" destOrd="0" presId="urn:microsoft.com/office/officeart/2005/8/layout/list1"/>
    <dgm:cxn modelId="{B79B8B98-8243-4D3E-AEDB-3EF1DC27D971}" type="presParOf" srcId="{611E8962-3D6C-4B90-BCE7-1B044A1B5FF3}" destId="{6012DD56-6153-4548-8844-9011279FBC26}" srcOrd="1" destOrd="0" presId="urn:microsoft.com/office/officeart/2005/8/layout/list1"/>
    <dgm:cxn modelId="{AB24BD71-A05C-4A47-B2BD-66FE25AF997B}" type="presParOf" srcId="{611E8962-3D6C-4B90-BCE7-1B044A1B5FF3}" destId="{29F24A41-5F41-480F-844E-542214BF7BED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F24A41-5F41-480F-844E-542214BF7BED}">
      <dsp:nvSpPr>
        <dsp:cNvPr id="0" name=""/>
        <dsp:cNvSpPr/>
      </dsp:nvSpPr>
      <dsp:spPr>
        <a:xfrm>
          <a:off x="0" y="406933"/>
          <a:ext cx="8128000" cy="194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0823" tIns="458216" rIns="630823" bIns="156464" numCol="1" spcCol="1270" anchor="t" anchorCtr="0">
          <a:noAutofit/>
        </a:bodyPr>
        <a:lstStyle/>
        <a:p>
          <a:pPr marL="228600" lvl="1" indent="-228600" algn="l" defTabSz="9779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200" kern="1200" dirty="0" smtClean="0"/>
            <a:t>현재 사용 중인 </a:t>
          </a:r>
          <a:r>
            <a:rPr lang="ko-KR" altLang="en-US" sz="2200" kern="1200" dirty="0" err="1" smtClean="0"/>
            <a:t>사출기기</a:t>
          </a:r>
          <a:r>
            <a:rPr lang="ko-KR" altLang="en-US" sz="2200" kern="1200" dirty="0" smtClean="0"/>
            <a:t> 및 로봇 기기 등 본 제안에 필요한 사항에 대해서 기기의 최소의 </a:t>
          </a:r>
          <a:r>
            <a:rPr lang="en-US" altLang="ko-KR" sz="2200" kern="1200" dirty="0" smtClean="0"/>
            <a:t>Customizing</a:t>
          </a:r>
          <a:r>
            <a:rPr lang="ko-KR" altLang="en-US" sz="2200" kern="1200" dirty="0" smtClean="0"/>
            <a:t> 조작으로 기존 기기에 대한 오작동의 최소화</a:t>
          </a:r>
          <a:endParaRPr lang="ko-KR" altLang="en-US" sz="2200" kern="1200" dirty="0"/>
        </a:p>
      </dsp:txBody>
      <dsp:txXfrm>
        <a:off x="0" y="406933"/>
        <a:ext cx="8128000" cy="1940400"/>
      </dsp:txXfrm>
    </dsp:sp>
    <dsp:sp modelId="{28DE396F-D958-40F2-A9AE-B9D0BB7AB916}">
      <dsp:nvSpPr>
        <dsp:cNvPr id="0" name=""/>
        <dsp:cNvSpPr/>
      </dsp:nvSpPr>
      <dsp:spPr>
        <a:xfrm>
          <a:off x="406400" y="82213"/>
          <a:ext cx="5689600" cy="64944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lvl="0" algn="l" defTabSz="9779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200" kern="1200" dirty="0" smtClean="0"/>
            <a:t>전문가의 기기</a:t>
          </a:r>
          <a:r>
            <a:rPr lang="en-US" altLang="ko-KR" sz="2200" kern="1200" dirty="0" smtClean="0"/>
            <a:t> </a:t>
          </a:r>
          <a:r>
            <a:rPr lang="ko-KR" altLang="en-US" sz="2200" kern="1200" dirty="0" smtClean="0"/>
            <a:t>조작 </a:t>
          </a:r>
          <a:endParaRPr lang="ko-KR" altLang="en-US" sz="2200" kern="1200" dirty="0"/>
        </a:p>
      </dsp:txBody>
      <dsp:txXfrm>
        <a:off x="438103" y="113916"/>
        <a:ext cx="5626194" cy="586034"/>
      </dsp:txXfrm>
    </dsp:sp>
    <dsp:sp modelId="{841FBCED-7F9B-4D52-B0EA-F5F6B3D4CBF6}">
      <dsp:nvSpPr>
        <dsp:cNvPr id="0" name=""/>
        <dsp:cNvSpPr/>
      </dsp:nvSpPr>
      <dsp:spPr>
        <a:xfrm>
          <a:off x="0" y="2873067"/>
          <a:ext cx="8128000" cy="249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0823" tIns="458216" rIns="630823" bIns="156464" numCol="1" spcCol="1270" anchor="t" anchorCtr="0">
          <a:noAutofit/>
        </a:bodyPr>
        <a:lstStyle/>
        <a:p>
          <a:pPr marL="228600" lvl="1" indent="-228600" algn="l" defTabSz="9779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200" kern="1200" dirty="0" err="1" smtClean="0"/>
            <a:t>마이컴을</a:t>
          </a:r>
          <a:r>
            <a:rPr lang="ko-KR" altLang="en-US" sz="2200" kern="1200" dirty="0" smtClean="0"/>
            <a:t> 이용하여 </a:t>
          </a:r>
          <a:r>
            <a:rPr lang="en-US" altLang="ko-KR" sz="2200" kern="1200" dirty="0" smtClean="0"/>
            <a:t>Indicator</a:t>
          </a:r>
          <a:r>
            <a:rPr lang="ko-KR" altLang="en-US" sz="2200" kern="1200" dirty="0" smtClean="0"/>
            <a:t>의 접점을 제어하고 인터넷을 연결하여 </a:t>
          </a:r>
          <a:r>
            <a:rPr lang="en-US" altLang="ko-KR" sz="2200" kern="1200" dirty="0" smtClean="0"/>
            <a:t>TCP/IP </a:t>
          </a:r>
          <a:r>
            <a:rPr lang="ko-KR" altLang="en-US" sz="2200" kern="1200" dirty="0" smtClean="0"/>
            <a:t>통신으로 시스템을 제어</a:t>
          </a:r>
          <a:endParaRPr lang="ko-KR" altLang="en-US" sz="2200" kern="1200" dirty="0"/>
        </a:p>
        <a:p>
          <a:pPr marL="228600" lvl="1" indent="-228600" algn="l" defTabSz="9779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200" kern="1200" dirty="0" smtClean="0"/>
            <a:t>인터넷 망을 이용하여 원격지에서 제어가 가능하도록 양방향 통신 설계</a:t>
          </a:r>
          <a:endParaRPr lang="ko-KR" altLang="en-US" sz="2200" kern="1200" dirty="0"/>
        </a:p>
      </dsp:txBody>
      <dsp:txXfrm>
        <a:off x="0" y="2873067"/>
        <a:ext cx="8128000" cy="2494800"/>
      </dsp:txXfrm>
    </dsp:sp>
    <dsp:sp modelId="{EE4EABEF-1896-4EC4-A37E-CB94FD86AA28}">
      <dsp:nvSpPr>
        <dsp:cNvPr id="0" name=""/>
        <dsp:cNvSpPr/>
      </dsp:nvSpPr>
      <dsp:spPr>
        <a:xfrm>
          <a:off x="406400" y="2466133"/>
          <a:ext cx="5689600" cy="64944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lvl="0" algn="l" defTabSz="9779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200" kern="1200" dirty="0" smtClean="0"/>
            <a:t>유</a:t>
          </a:r>
          <a:r>
            <a:rPr lang="en-US" altLang="ko-KR" sz="2200" kern="1200" dirty="0" smtClean="0"/>
            <a:t>. </a:t>
          </a:r>
          <a:r>
            <a:rPr lang="ko-KR" altLang="en-US" sz="2200" kern="1200" dirty="0" smtClean="0"/>
            <a:t>무선 통신</a:t>
          </a:r>
          <a:endParaRPr lang="ko-KR" altLang="en-US" sz="2200" kern="1200" dirty="0"/>
        </a:p>
      </dsp:txBody>
      <dsp:txXfrm>
        <a:off x="438103" y="2497836"/>
        <a:ext cx="5626194" cy="5860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F24A41-5F41-480F-844E-542214BF7BED}">
      <dsp:nvSpPr>
        <dsp:cNvPr id="0" name=""/>
        <dsp:cNvSpPr/>
      </dsp:nvSpPr>
      <dsp:spPr>
        <a:xfrm>
          <a:off x="0" y="397683"/>
          <a:ext cx="8128000" cy="249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0823" tIns="458216" rIns="630823" bIns="156464" numCol="1" spcCol="1270" anchor="t" anchorCtr="0">
          <a:noAutofit/>
        </a:bodyPr>
        <a:lstStyle/>
        <a:p>
          <a:pPr marL="228600" lvl="1" indent="-228600" algn="l" defTabSz="9779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200" kern="1200" dirty="0" smtClean="0"/>
            <a:t>현재 운용되고 있는 생산량 출력 부분에 대해 정보를 </a:t>
          </a:r>
          <a:r>
            <a:rPr lang="en-US" altLang="ko-KR" sz="2200" kern="1200" dirty="0" smtClean="0"/>
            <a:t>DB</a:t>
          </a:r>
          <a:r>
            <a:rPr lang="ko-KR" altLang="en-US" sz="2200" kern="1200" dirty="0" err="1" smtClean="0"/>
            <a:t>화여</a:t>
          </a:r>
          <a:r>
            <a:rPr lang="ko-KR" altLang="en-US" sz="2200" kern="1200" dirty="0" smtClean="0"/>
            <a:t> 설정된 기기의 정보와 통합관리</a:t>
          </a:r>
          <a:endParaRPr lang="ko-KR" altLang="en-US" sz="2200" kern="1200" dirty="0"/>
        </a:p>
        <a:p>
          <a:pPr marL="228600" lvl="1" indent="-228600" algn="l" defTabSz="9779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200" kern="1200" dirty="0" smtClean="0"/>
            <a:t>통합 관리된 정보에 대해 통계자료로 제공</a:t>
          </a:r>
          <a:r>
            <a:rPr lang="en-US" altLang="ko-KR" sz="2200" kern="1200" dirty="0" smtClean="0"/>
            <a:t/>
          </a:r>
          <a:br>
            <a:rPr lang="en-US" altLang="ko-KR" sz="2200" kern="1200" dirty="0" smtClean="0"/>
          </a:br>
          <a:r>
            <a:rPr lang="en-US" altLang="ko-KR" sz="2200" kern="1200" dirty="0" smtClean="0"/>
            <a:t>(</a:t>
          </a:r>
          <a:r>
            <a:rPr lang="ko-KR" altLang="en-US" sz="2200" kern="1200" dirty="0" smtClean="0"/>
            <a:t>온라인을 통한 외부 확인가능</a:t>
          </a:r>
          <a:r>
            <a:rPr lang="en-US" altLang="ko-KR" sz="2200" kern="1200" dirty="0" smtClean="0"/>
            <a:t>)</a:t>
          </a:r>
          <a:endParaRPr lang="ko-KR" altLang="en-US" sz="2200" kern="1200" dirty="0"/>
        </a:p>
      </dsp:txBody>
      <dsp:txXfrm>
        <a:off x="0" y="397683"/>
        <a:ext cx="8128000" cy="2494800"/>
      </dsp:txXfrm>
    </dsp:sp>
    <dsp:sp modelId="{28DE396F-D958-40F2-A9AE-B9D0BB7AB916}">
      <dsp:nvSpPr>
        <dsp:cNvPr id="0" name=""/>
        <dsp:cNvSpPr/>
      </dsp:nvSpPr>
      <dsp:spPr>
        <a:xfrm>
          <a:off x="406400" y="72963"/>
          <a:ext cx="5689600" cy="64944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lvl="0" algn="l" defTabSz="9779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200" kern="1200" dirty="0" smtClean="0"/>
            <a:t>생산된 정보의 </a:t>
          </a:r>
          <a:r>
            <a:rPr lang="en-US" altLang="ko-KR" sz="2200" kern="1200" dirty="0" smtClean="0"/>
            <a:t>DB</a:t>
          </a:r>
          <a:r>
            <a:rPr lang="ko-KR" altLang="en-US" sz="2200" kern="1200" dirty="0" smtClean="0"/>
            <a:t>화</a:t>
          </a:r>
          <a:endParaRPr lang="ko-KR" altLang="en-US" sz="2200" kern="1200" dirty="0"/>
        </a:p>
      </dsp:txBody>
      <dsp:txXfrm>
        <a:off x="438103" y="104666"/>
        <a:ext cx="5626194" cy="586034"/>
      </dsp:txXfrm>
    </dsp:sp>
    <dsp:sp modelId="{841FBCED-7F9B-4D52-B0EA-F5F6B3D4CBF6}">
      <dsp:nvSpPr>
        <dsp:cNvPr id="0" name=""/>
        <dsp:cNvSpPr/>
      </dsp:nvSpPr>
      <dsp:spPr>
        <a:xfrm>
          <a:off x="0" y="3408967"/>
          <a:ext cx="8128000" cy="20097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0823" tIns="458216" rIns="630823" bIns="156464" numCol="1" spcCol="1270" anchor="t" anchorCtr="0">
          <a:noAutofit/>
        </a:bodyPr>
        <a:lstStyle/>
        <a:p>
          <a:pPr marL="228600" lvl="1" indent="-228600" algn="l" defTabSz="9779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200" kern="1200" dirty="0" smtClean="0"/>
            <a:t>생산되는 정보에서 물류 관리까지 통합관리가 가능한 </a:t>
          </a:r>
          <a:r>
            <a:rPr lang="en-US" altLang="ko-KR" sz="2200" kern="1200" dirty="0" smtClean="0"/>
            <a:t>POP </a:t>
          </a:r>
          <a:r>
            <a:rPr lang="ko-KR" altLang="en-US" sz="2200" kern="1200" dirty="0" smtClean="0"/>
            <a:t>시스템과 연계 가능</a:t>
          </a:r>
          <a:endParaRPr lang="ko-KR" altLang="en-US" sz="2200" kern="1200" dirty="0"/>
        </a:p>
        <a:p>
          <a:pPr marL="228600" lvl="1" indent="-228600" algn="l" defTabSz="9779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200" kern="1200" dirty="0" smtClean="0"/>
            <a:t>경영관리를 위한 </a:t>
          </a:r>
          <a:r>
            <a:rPr lang="en-US" altLang="ko-KR" sz="2200" kern="1200" dirty="0" smtClean="0"/>
            <a:t>ERP </a:t>
          </a:r>
          <a:r>
            <a:rPr lang="ko-KR" altLang="en-US" sz="2200" kern="1200" dirty="0" smtClean="0"/>
            <a:t>등 연계 가능 </a:t>
          </a:r>
          <a:endParaRPr lang="ko-KR" altLang="en-US" sz="2200" kern="1200" dirty="0"/>
        </a:p>
      </dsp:txBody>
      <dsp:txXfrm>
        <a:off x="0" y="3408967"/>
        <a:ext cx="8128000" cy="2009700"/>
      </dsp:txXfrm>
    </dsp:sp>
    <dsp:sp modelId="{EE4EABEF-1896-4EC4-A37E-CB94FD86AA28}">
      <dsp:nvSpPr>
        <dsp:cNvPr id="0" name=""/>
        <dsp:cNvSpPr/>
      </dsp:nvSpPr>
      <dsp:spPr>
        <a:xfrm>
          <a:off x="406400" y="3011283"/>
          <a:ext cx="5689600" cy="64944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lvl="0" algn="l" defTabSz="9779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200" kern="1200" dirty="0" smtClean="0"/>
            <a:t>기타 응용 사례 </a:t>
          </a:r>
          <a:endParaRPr lang="ko-KR" altLang="en-US" sz="2200" kern="1200" dirty="0"/>
        </a:p>
      </dsp:txBody>
      <dsp:txXfrm>
        <a:off x="438103" y="3042986"/>
        <a:ext cx="5626194" cy="58603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499904"/>
          </a:xfrm>
          <a:prstGeom prst="rect">
            <a:avLst/>
          </a:prstGeom>
        </p:spPr>
        <p:txBody>
          <a:bodyPr vert="horz" lIns="96359" tIns="48180" rIns="96359" bIns="48180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9109" y="0"/>
            <a:ext cx="2975240" cy="499904"/>
          </a:xfrm>
          <a:prstGeom prst="rect">
            <a:avLst/>
          </a:prstGeom>
        </p:spPr>
        <p:txBody>
          <a:bodyPr vert="horz" lIns="96359" tIns="48180" rIns="96359" bIns="48180" rtlCol="0"/>
          <a:lstStyle>
            <a:lvl1pPr algn="r">
              <a:defRPr sz="1300"/>
            </a:lvl1pPr>
          </a:lstStyle>
          <a:p>
            <a:fld id="{13BBDB48-6998-4F92-8516-23AFA2E30464}" type="datetimeFigureOut">
              <a:rPr lang="ko-KR" altLang="en-US" smtClean="0"/>
              <a:t>2018-09-22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96436"/>
            <a:ext cx="2975240" cy="499904"/>
          </a:xfrm>
          <a:prstGeom prst="rect">
            <a:avLst/>
          </a:prstGeom>
        </p:spPr>
        <p:txBody>
          <a:bodyPr vert="horz" lIns="96359" tIns="48180" rIns="96359" bIns="48180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9109" y="9496436"/>
            <a:ext cx="2975240" cy="499904"/>
          </a:xfrm>
          <a:prstGeom prst="rect">
            <a:avLst/>
          </a:prstGeom>
        </p:spPr>
        <p:txBody>
          <a:bodyPr vert="horz" lIns="96359" tIns="48180" rIns="96359" bIns="48180" rtlCol="0" anchor="b"/>
          <a:lstStyle>
            <a:lvl1pPr algn="r">
              <a:defRPr sz="1300"/>
            </a:lvl1pPr>
          </a:lstStyle>
          <a:p>
            <a:fld id="{D0507CC2-8FBC-4EDF-86D5-224820C9A9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43552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9375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612916-3F80-492B-97AB-83EC58D5E1D2}" type="datetimeFigureOut">
              <a:rPr lang="ko-KR" altLang="en-US" smtClean="0"/>
              <a:t>2018-09-22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49363"/>
            <a:ext cx="59975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7388" y="4811713"/>
            <a:ext cx="5492750" cy="39370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96425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9375" y="9496425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00676E-A165-4962-A520-7A15E23DA7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9594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w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w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w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개체 7"/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888378391"/>
              </p:ext>
            </p:extLst>
          </p:nvPr>
        </p:nvGraphicFramePr>
        <p:xfrm>
          <a:off x="0" y="0"/>
          <a:ext cx="12192000" cy="6860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" name="Image" r:id="rId3" imgW="16253640" imgH="9142560" progId="Photoshop.Image.17">
                  <p:embed/>
                </p:oleObj>
              </mc:Choice>
              <mc:Fallback>
                <p:oleObj name="Image" r:id="rId3" imgW="16253640" imgH="9142560" progId="Photoshop.Image.17">
                  <p:embed/>
                  <p:pic>
                    <p:nvPicPr>
                      <p:cNvPr id="8" name="개체 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192000" cy="68603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27EE7-DBCF-4308-9967-1BF2BF617EF8}" type="datetimeFigureOut">
              <a:rPr lang="ko-KR" altLang="en-US" smtClean="0"/>
              <a:pPr/>
              <a:t>2018-09-22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222F-AB8D-42BF-8A31-3C5C53F63B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5257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27EE7-DBCF-4308-9967-1BF2BF617EF8}" type="datetimeFigureOut">
              <a:rPr lang="ko-KR" altLang="en-US" smtClean="0"/>
              <a:pPr/>
              <a:t>2018-09-22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222F-AB8D-42BF-8A31-3C5C53F63B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8250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27EE7-DBCF-4308-9967-1BF2BF617EF8}" type="datetimeFigureOut">
              <a:rPr lang="ko-KR" altLang="en-US" smtClean="0"/>
              <a:pPr/>
              <a:t>2018-09-22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222F-AB8D-42BF-8A31-3C5C53F63B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60722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27EE7-DBCF-4308-9967-1BF2BF617EF8}" type="datetimeFigureOut">
              <a:rPr lang="ko-KR" altLang="en-US" smtClean="0"/>
              <a:pPr/>
              <a:t>2018-09-22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222F-AB8D-42BF-8A31-3C5C53F63B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68480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27EE7-DBCF-4308-9967-1BF2BF617EF8}" type="datetimeFigureOut">
              <a:rPr lang="ko-KR" altLang="en-US" smtClean="0"/>
              <a:pPr/>
              <a:t>2018-09-22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222F-AB8D-42BF-8A31-3C5C53F63B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66059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27EE7-DBCF-4308-9967-1BF2BF617EF8}" type="datetimeFigureOut">
              <a:rPr lang="ko-KR" altLang="en-US" smtClean="0"/>
              <a:pPr/>
              <a:t>2018-09-22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222F-AB8D-42BF-8A31-3C5C53F63B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5006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27EE7-DBCF-4308-9967-1BF2BF617EF8}" type="datetimeFigureOut">
              <a:rPr lang="ko-KR" altLang="en-US" smtClean="0"/>
              <a:pPr/>
              <a:t>2018-09-22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222F-AB8D-42BF-8A31-3C5C53F63B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3774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27EE7-DBCF-4308-9967-1BF2BF617EF8}" type="datetimeFigureOut">
              <a:rPr lang="ko-KR" altLang="en-US" smtClean="0"/>
              <a:pPr/>
              <a:t>2018-09-22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222F-AB8D-42BF-8A31-3C5C53F63B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7856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27EE7-DBCF-4308-9967-1BF2BF617EF8}" type="datetimeFigureOut">
              <a:rPr lang="ko-KR" altLang="en-US" smtClean="0"/>
              <a:pPr/>
              <a:t>2018-09-22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222F-AB8D-42BF-8A31-3C5C53F63B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3924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27EE7-DBCF-4308-9967-1BF2BF617EF8}" type="datetimeFigureOut">
              <a:rPr lang="ko-KR" altLang="en-US" smtClean="0"/>
              <a:pPr/>
              <a:t>2018-09-22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222F-AB8D-42BF-8A31-3C5C53F63B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3126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27EE7-DBCF-4308-9967-1BF2BF617EF8}" type="datetimeFigureOut">
              <a:rPr lang="ko-KR" altLang="en-US" smtClean="0"/>
              <a:pPr/>
              <a:t>2018-09-22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222F-AB8D-42BF-8A31-3C5C53F63B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87304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개체 7"/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635834940"/>
              </p:ext>
            </p:extLst>
          </p:nvPr>
        </p:nvGraphicFramePr>
        <p:xfrm>
          <a:off x="0" y="0"/>
          <a:ext cx="12192000" cy="6860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" name="Image" r:id="rId3" imgW="16253640" imgH="9142560" progId="Photoshop.Image.17">
                  <p:embed/>
                </p:oleObj>
              </mc:Choice>
              <mc:Fallback>
                <p:oleObj name="Image" r:id="rId3" imgW="16253640" imgH="9142560" progId="Photoshop.Image.17">
                  <p:embed/>
                  <p:pic>
                    <p:nvPicPr>
                      <p:cNvPr id="2" name="개체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192000" cy="68603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7018E-42CF-4756-94B7-872FF1A4413D}" type="datetime1">
              <a:rPr lang="ko-KR" altLang="en-US" smtClean="0"/>
              <a:pPr/>
              <a:t>2018-09-22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5896A-AA9E-44D6-B508-E9AD02D4993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56873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개체 8"/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982098658"/>
              </p:ext>
            </p:extLst>
          </p:nvPr>
        </p:nvGraphicFramePr>
        <p:xfrm>
          <a:off x="0" y="-1984"/>
          <a:ext cx="12192000" cy="68603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Image" r:id="rId3" imgW="16253640" imgH="9142560" progId="Photoshop.Image.17">
                  <p:embed/>
                </p:oleObj>
              </mc:Choice>
              <mc:Fallback>
                <p:oleObj name="Image" r:id="rId3" imgW="16253640" imgH="9142560" progId="Photoshop.Image.17">
                  <p:embed/>
                  <p:pic>
                    <p:nvPicPr>
                      <p:cNvPr id="7" name="개체 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-1984"/>
                        <a:ext cx="12192000" cy="68603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581399" y="246027"/>
            <a:ext cx="8288867" cy="901510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27EE7-DBCF-4308-9967-1BF2BF617EF8}" type="datetimeFigureOut">
              <a:rPr lang="ko-KR" altLang="en-US" smtClean="0"/>
              <a:pPr/>
              <a:t>2018-09-22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222F-AB8D-42BF-8A31-3C5C53F63B50}" type="slidenum">
              <a:rPr lang="ko-KR" altLang="en-US" smtClean="0"/>
              <a:pPr/>
              <a:t>‹#›</a:t>
            </a:fld>
            <a:r>
              <a:rPr lang="en-US" altLang="ko-KR" smtClean="0"/>
              <a:t>/ 26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sz="quarter" idx="13"/>
          </p:nvPr>
        </p:nvSpPr>
        <p:spPr>
          <a:xfrm>
            <a:off x="4038600" y="1397688"/>
            <a:ext cx="5366169" cy="4218107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6637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151002" y="4502"/>
            <a:ext cx="10364598" cy="9015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040235"/>
            <a:ext cx="10515600" cy="5136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A27EE7-DBCF-4308-9967-1BF2BF617EF8}" type="datetimeFigureOut">
              <a:rPr lang="ko-KR" altLang="en-US" smtClean="0"/>
              <a:pPr/>
              <a:t>2018-09-22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5F222F-AB8D-42BF-8A31-3C5C53F63B50}" type="slidenum">
              <a:rPr lang="ko-KR" altLang="en-US" smtClean="0"/>
              <a:pPr/>
              <a:t>‹#›</a:t>
            </a:fld>
            <a:r>
              <a:rPr lang="en-US" altLang="ko-KR" dirty="0"/>
              <a:t>/ 26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36251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jp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991558" y="4608491"/>
            <a:ext cx="39194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상담문의 </a:t>
            </a:r>
            <a:r>
              <a:rPr lang="en-US" altLang="ko-KR" sz="2800" dirty="0" smtClean="0">
                <a:latin typeface="HY헤드라인M" pitchFamily="18" charset="-127"/>
                <a:ea typeface="HY헤드라인M" pitchFamily="18" charset="-127"/>
              </a:rPr>
              <a:t>: 1644-5892</a:t>
            </a:r>
            <a:endParaRPr lang="en-US" altLang="ko-KR" sz="2800" dirty="0" smtClean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15912" y="1886105"/>
            <a:ext cx="5102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4000" spc="300" dirty="0" smtClean="0">
                <a:solidFill>
                  <a:schemeClr val="accent6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㈜</a:t>
            </a:r>
            <a:r>
              <a:rPr lang="ko-KR" altLang="en-US" sz="4000" spc="300" dirty="0" err="1" smtClean="0">
                <a:solidFill>
                  <a:schemeClr val="accent6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신호산업</a:t>
            </a:r>
            <a:endParaRPr lang="en-US" altLang="ko-KR" sz="4000" spc="300" dirty="0" smtClean="0">
              <a:solidFill>
                <a:schemeClr val="accent6">
                  <a:lumMod val="50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r"/>
            <a:r>
              <a:rPr lang="ko-KR" altLang="en-US" sz="4000" spc="300" dirty="0" smtClean="0">
                <a:solidFill>
                  <a:schemeClr val="accent6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스마트 </a:t>
            </a:r>
            <a:r>
              <a:rPr lang="ko-KR" altLang="en-US" sz="4000" spc="300" dirty="0" err="1" smtClean="0">
                <a:solidFill>
                  <a:schemeClr val="accent6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팩토리</a:t>
            </a:r>
            <a:r>
              <a:rPr lang="ko-KR" altLang="en-US" sz="4000" spc="300" dirty="0" smtClean="0">
                <a:solidFill>
                  <a:schemeClr val="accent6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제안</a:t>
            </a:r>
            <a:endParaRPr lang="ko-KR" altLang="en-US" sz="4000" spc="300" dirty="0">
              <a:solidFill>
                <a:schemeClr val="accent6">
                  <a:lumMod val="50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5868" y="6056657"/>
            <a:ext cx="3305160" cy="34511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74467" y="5240868"/>
            <a:ext cx="45365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4400" b="1" dirty="0" smtClean="0"/>
              <a:t>㈜</a:t>
            </a:r>
            <a:r>
              <a:rPr lang="ko-KR" altLang="en-US" sz="4400" b="1" dirty="0" err="1" smtClean="0"/>
              <a:t>성진시스템</a:t>
            </a:r>
            <a:endParaRPr lang="ko-KR" alt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1463577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599735" y="1892569"/>
            <a:ext cx="1745532" cy="901510"/>
          </a:xfrm>
        </p:spPr>
        <p:txBody>
          <a:bodyPr>
            <a:normAutofit/>
          </a:bodyPr>
          <a:lstStyle/>
          <a:p>
            <a:r>
              <a:rPr lang="ko-KR" altLang="en-US" b="1" spc="300" dirty="0" smtClean="0">
                <a:latin typeface="맑은 고딕" pitchFamily="50" charset="-127"/>
              </a:rPr>
              <a:t>목차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quarter" idx="13"/>
          </p:nvPr>
        </p:nvSpPr>
        <p:spPr>
          <a:xfrm>
            <a:off x="5149431" y="1750623"/>
            <a:ext cx="5366169" cy="4218107"/>
          </a:xfrm>
        </p:spPr>
        <p:txBody>
          <a:bodyPr/>
          <a:lstStyle/>
          <a:p>
            <a:pPr marL="457200" indent="-457200">
              <a:lnSpc>
                <a:spcPct val="150000"/>
              </a:lnSpc>
              <a:buAutoNum type="arabicPeriod"/>
            </a:pP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서비스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소개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기능 소개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시스템 구성도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제안 내용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결론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38538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00"/>
          <a:stretch/>
        </p:blipFill>
        <p:spPr>
          <a:xfrm rot="5400000">
            <a:off x="9212939" y="2381286"/>
            <a:ext cx="2926755" cy="1793346"/>
          </a:xfrm>
          <a:prstGeom prst="rect">
            <a:avLst/>
          </a:prstGeom>
        </p:spPr>
      </p:pic>
      <p:grpSp>
        <p:nvGrpSpPr>
          <p:cNvPr id="11" name="그룹 10"/>
          <p:cNvGrpSpPr/>
          <p:nvPr/>
        </p:nvGrpSpPr>
        <p:grpSpPr>
          <a:xfrm>
            <a:off x="480741" y="1368240"/>
            <a:ext cx="9363461" cy="369332"/>
            <a:chOff x="285720" y="2147208"/>
            <a:chExt cx="9363461" cy="369332"/>
          </a:xfrm>
        </p:grpSpPr>
        <p:sp>
          <p:nvSpPr>
            <p:cNvPr id="14" name="TextBox 13"/>
            <p:cNvSpPr txBox="1"/>
            <p:nvPr/>
          </p:nvSpPr>
          <p:spPr>
            <a:xfrm>
              <a:off x="285720" y="2147208"/>
              <a:ext cx="93634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dirty="0" smtClean="0"/>
                <a:t>사출 기기의 </a:t>
              </a:r>
              <a:r>
                <a:rPr lang="en-US" altLang="ko-KR" b="1" dirty="0" err="1" smtClean="0"/>
                <a:t>IoT</a:t>
              </a:r>
              <a:r>
                <a:rPr lang="ko-KR" altLang="en-US" b="1" dirty="0" smtClean="0"/>
                <a:t>기술을 도입한 원격 시스템 관리 및 </a:t>
              </a:r>
              <a:r>
                <a:rPr lang="ko-KR" altLang="en-US" b="1" dirty="0" err="1" smtClean="0"/>
                <a:t>생산정보를</a:t>
              </a:r>
              <a:r>
                <a:rPr lang="ko-KR" altLang="en-US" b="1" dirty="0" smtClean="0"/>
                <a:t> 통한 스마트 </a:t>
              </a:r>
              <a:r>
                <a:rPr lang="ko-KR" altLang="en-US" b="1" dirty="0" err="1" smtClean="0"/>
                <a:t>팩토리</a:t>
              </a:r>
              <a:r>
                <a:rPr lang="ko-KR" altLang="en-US" b="1" dirty="0" smtClean="0"/>
                <a:t> 실현</a:t>
              </a:r>
              <a:endParaRPr lang="ko-KR" altLang="en-US" b="1" dirty="0"/>
            </a:p>
          </p:txBody>
        </p:sp>
        <p:cxnSp>
          <p:nvCxnSpPr>
            <p:cNvPr id="15" name="직선 연결선 14"/>
            <p:cNvCxnSpPr/>
            <p:nvPr/>
          </p:nvCxnSpPr>
          <p:spPr>
            <a:xfrm>
              <a:off x="383721" y="2147208"/>
              <a:ext cx="40821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1. </a:t>
            </a:r>
            <a:r>
              <a:rPr lang="ko-KR" altLang="en-US" dirty="0" smtClean="0"/>
              <a:t>서비스 소개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466" y="1856375"/>
            <a:ext cx="440795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 err="1" smtClean="0"/>
              <a:t>사출기기의</a:t>
            </a:r>
            <a:r>
              <a:rPr lang="ko-KR" altLang="en-US" sz="1200" dirty="0" smtClean="0"/>
              <a:t> 생산성을 높이기 위해 각각의 </a:t>
            </a:r>
            <a:r>
              <a:rPr lang="ko-KR" altLang="en-US" sz="1200" dirty="0" err="1" smtClean="0"/>
              <a:t>사출기기의</a:t>
            </a:r>
            <a:r>
              <a:rPr lang="ko-KR" altLang="en-US" sz="1200" dirty="0" smtClean="0"/>
              <a:t> 생산에 대한 제어를 쉽게 할 수 있게 하고 해당 담당자의 </a:t>
            </a:r>
            <a:r>
              <a:rPr lang="ko-KR" altLang="en-US" sz="1200" dirty="0" err="1" smtClean="0"/>
              <a:t>부재시</a:t>
            </a:r>
            <a:r>
              <a:rPr lang="ko-KR" altLang="en-US" sz="1200" dirty="0" smtClean="0"/>
              <a:t> 기기를 제어하지 못하는 환경에서 </a:t>
            </a:r>
            <a:r>
              <a:rPr lang="en-US" altLang="ko-KR" sz="1200" dirty="0" err="1" smtClean="0"/>
              <a:t>IoT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기술을 접목하여 원격지에서 기기를 제어 설정 함으로써 현업의 공석을 매울 수 있도록 지원하는 시스템과 동시에 생산된 정보에 대한 신뢰된 정보를 제공하지 못하는 실정</a:t>
            </a:r>
            <a:r>
              <a:rPr lang="en-US" altLang="ko-KR" sz="12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dirty="0" smtClean="0"/>
              <a:t>기존의 기기의 설정은 기기의 전문적인 지식이 있는 담당자만이 설정하여 운영할 수 밖에 없는 환경에서 본 제안은 </a:t>
            </a:r>
            <a:r>
              <a:rPr lang="en-US" altLang="ko-KR" sz="1200" dirty="0" err="1" smtClean="0"/>
              <a:t>IoT</a:t>
            </a:r>
            <a:r>
              <a:rPr lang="ko-KR" altLang="en-US" sz="1200" dirty="0" smtClean="0"/>
              <a:t>기술로 언제 어디서나 스마트폰을 이용하여 각 기기를 설정하고 운영할 수 있도록 하며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설정된 정보와 생산자에 대해 생산량의 정보를 확보하여 경영 정보에 반영할 수 있는 </a:t>
            </a:r>
            <a:r>
              <a:rPr lang="en-US" altLang="ko-KR" sz="1200" dirty="0" smtClean="0"/>
              <a:t>DB</a:t>
            </a:r>
            <a:r>
              <a:rPr lang="ko-KR" altLang="en-US" sz="1200" dirty="0" smtClean="0"/>
              <a:t>를 구축하여 생산성을 높일 수 있도록 함</a:t>
            </a:r>
            <a:r>
              <a:rPr lang="en-US" altLang="ko-KR" sz="1200" dirty="0" smtClean="0"/>
              <a:t>.</a:t>
            </a:r>
          </a:p>
        </p:txBody>
      </p:sp>
      <p:sp>
        <p:nvSpPr>
          <p:cNvPr id="7" name="모서리가 둥근 직사각형 6"/>
          <p:cNvSpPr/>
          <p:nvPr/>
        </p:nvSpPr>
        <p:spPr>
          <a:xfrm>
            <a:off x="9796573" y="2032449"/>
            <a:ext cx="1727200" cy="121920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smtClean="0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9796573" y="3322039"/>
            <a:ext cx="1727200" cy="1360476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smtClean="0"/>
          </a:p>
        </p:txBody>
      </p:sp>
      <p:sp>
        <p:nvSpPr>
          <p:cNvPr id="8" name="모서리가 둥근 직사각형 7"/>
          <p:cNvSpPr/>
          <p:nvPr/>
        </p:nvSpPr>
        <p:spPr>
          <a:xfrm>
            <a:off x="5681342" y="2200445"/>
            <a:ext cx="3722385" cy="1007604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3600" dirty="0" smtClean="0"/>
              <a:t>실시간 모니터링</a:t>
            </a:r>
          </a:p>
        </p:txBody>
      </p:sp>
      <p:sp>
        <p:nvSpPr>
          <p:cNvPr id="17" name="모서리가 둥근 직사각형 16"/>
          <p:cNvSpPr/>
          <p:nvPr/>
        </p:nvSpPr>
        <p:spPr>
          <a:xfrm>
            <a:off x="5681341" y="3440096"/>
            <a:ext cx="3722386" cy="112436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3600" dirty="0" smtClean="0"/>
              <a:t>인터넷을 이용한</a:t>
            </a:r>
            <a:endParaRPr lang="en-US" altLang="ko-KR" sz="3600" dirty="0" smtClean="0"/>
          </a:p>
          <a:p>
            <a:pPr algn="ctr"/>
            <a:r>
              <a:rPr lang="ko-KR" altLang="en-US" sz="3600" dirty="0" smtClean="0"/>
              <a:t>원격 설정</a:t>
            </a:r>
          </a:p>
        </p:txBody>
      </p:sp>
      <p:sp>
        <p:nvSpPr>
          <p:cNvPr id="4" name="오른쪽 화살표 3"/>
          <p:cNvSpPr/>
          <p:nvPr/>
        </p:nvSpPr>
        <p:spPr>
          <a:xfrm>
            <a:off x="9254062" y="2447925"/>
            <a:ext cx="723900" cy="638175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smtClean="0"/>
          </a:p>
        </p:txBody>
      </p:sp>
      <p:sp>
        <p:nvSpPr>
          <p:cNvPr id="18" name="오른쪽 화살표 17"/>
          <p:cNvSpPr/>
          <p:nvPr/>
        </p:nvSpPr>
        <p:spPr>
          <a:xfrm>
            <a:off x="9254062" y="3739763"/>
            <a:ext cx="723900" cy="638175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smtClean="0"/>
          </a:p>
        </p:txBody>
      </p:sp>
      <p:sp>
        <p:nvSpPr>
          <p:cNvPr id="6" name="TextBox 5"/>
          <p:cNvSpPr txBox="1"/>
          <p:nvPr/>
        </p:nvSpPr>
        <p:spPr>
          <a:xfrm>
            <a:off x="897467" y="5273909"/>
            <a:ext cx="10761773" cy="120032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+mn-ea"/>
              </a:rPr>
              <a:t>즉</a:t>
            </a:r>
            <a:r>
              <a:rPr lang="en-US" altLang="ko-KR" sz="1600" dirty="0" smtClean="0">
                <a:latin typeface="+mn-ea"/>
              </a:rPr>
              <a:t>, </a:t>
            </a:r>
            <a:r>
              <a:rPr lang="ko-KR" altLang="en-US" sz="1600" dirty="0" smtClean="0">
                <a:latin typeface="+mn-ea"/>
              </a:rPr>
              <a:t>본 제안은 공장자동화가 목적이 아닌 생산공정에서의 생산 </a:t>
            </a:r>
            <a:r>
              <a:rPr lang="ko-KR" altLang="en-US" sz="1600" dirty="0" err="1" smtClean="0">
                <a:latin typeface="+mn-ea"/>
              </a:rPr>
              <a:t>단위별</a:t>
            </a:r>
            <a:r>
              <a:rPr lang="ko-KR" altLang="en-US" sz="1600" dirty="0" smtClean="0">
                <a:latin typeface="+mn-ea"/>
              </a:rPr>
              <a:t> 데이터를 자유롭게 연계할 수 있게 하여 총체적인 관점에서 최적화를 이루기 위해 </a:t>
            </a:r>
            <a:r>
              <a:rPr lang="en-US" altLang="ko-KR" sz="1600" dirty="0" err="1" smtClean="0">
                <a:latin typeface="+mn-ea"/>
              </a:rPr>
              <a:t>IoT</a:t>
            </a:r>
            <a:r>
              <a:rPr lang="en-US" altLang="ko-KR" sz="1600" dirty="0" smtClean="0">
                <a:latin typeface="+mn-ea"/>
              </a:rPr>
              <a:t>(</a:t>
            </a:r>
            <a:r>
              <a:rPr lang="ko-KR" altLang="en-US" sz="1600" dirty="0" err="1" smtClean="0">
                <a:latin typeface="+mn-ea"/>
              </a:rPr>
              <a:t>사물인터넷</a:t>
            </a:r>
            <a:r>
              <a:rPr lang="en-US" altLang="ko-KR" sz="1600" dirty="0" smtClean="0">
                <a:latin typeface="+mn-ea"/>
              </a:rPr>
              <a:t>)</a:t>
            </a:r>
            <a:r>
              <a:rPr lang="ko-KR" altLang="en-US" sz="1600" dirty="0" smtClean="0">
                <a:latin typeface="+mn-ea"/>
              </a:rPr>
              <a:t>기반으로</a:t>
            </a:r>
            <a:r>
              <a:rPr lang="en-US" altLang="ko-KR" sz="1600" dirty="0" smtClean="0">
                <a:latin typeface="+mn-ea"/>
              </a:rPr>
              <a:t> </a:t>
            </a:r>
            <a:r>
              <a:rPr lang="ko-KR" altLang="en-US" sz="1600" dirty="0" smtClean="0">
                <a:latin typeface="+mn-ea"/>
              </a:rPr>
              <a:t>연결하여 데이터를 수집</a:t>
            </a:r>
            <a:r>
              <a:rPr lang="en-US" altLang="ko-KR" sz="1600" dirty="0" smtClean="0">
                <a:latin typeface="+mn-ea"/>
              </a:rPr>
              <a:t>, </a:t>
            </a:r>
            <a:r>
              <a:rPr lang="ko-KR" altLang="en-US" sz="1600" dirty="0" smtClean="0">
                <a:latin typeface="+mn-ea"/>
              </a:rPr>
              <a:t>분석하고 이를 기반으로 능동적 의사결정을 실시간으로 이행하여 경영 혁신에 목적을 두고 있습니다</a:t>
            </a:r>
            <a:r>
              <a:rPr lang="en-US" altLang="ko-KR" sz="1600" dirty="0" smtClean="0">
                <a:latin typeface="+mn-ea"/>
              </a:rPr>
              <a:t>.</a:t>
            </a:r>
            <a:endParaRPr lang="ko-KR" altLang="en-US" sz="16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4142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</a:t>
            </a:r>
            <a:r>
              <a:rPr lang="ko-KR" altLang="en-US" dirty="0" smtClean="0"/>
              <a:t>기능 소개</a:t>
            </a:r>
            <a:endParaRPr lang="ko-KR" altLang="en-US" dirty="0"/>
          </a:p>
        </p:txBody>
      </p:sp>
      <p:grpSp>
        <p:nvGrpSpPr>
          <p:cNvPr id="3" name="그룹 2"/>
          <p:cNvGrpSpPr/>
          <p:nvPr/>
        </p:nvGrpSpPr>
        <p:grpSpPr>
          <a:xfrm>
            <a:off x="480741" y="1368240"/>
            <a:ext cx="6660798" cy="369332"/>
            <a:chOff x="285720" y="2147208"/>
            <a:chExt cx="6660798" cy="369332"/>
          </a:xfrm>
        </p:grpSpPr>
        <p:sp>
          <p:nvSpPr>
            <p:cNvPr id="4" name="TextBox 3"/>
            <p:cNvSpPr txBox="1"/>
            <p:nvPr/>
          </p:nvSpPr>
          <p:spPr>
            <a:xfrm>
              <a:off x="285720" y="2147208"/>
              <a:ext cx="66607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 err="1" smtClean="0"/>
                <a:t>IoT</a:t>
              </a:r>
              <a:r>
                <a:rPr lang="ko-KR" altLang="en-US" b="1" dirty="0" smtClean="0"/>
                <a:t>형 기기 관리 및 생산 정보 관리를 통한 스마트 </a:t>
              </a:r>
              <a:r>
                <a:rPr lang="ko-KR" altLang="en-US" b="1" dirty="0" err="1" smtClean="0"/>
                <a:t>팩토리</a:t>
              </a:r>
              <a:r>
                <a:rPr lang="ko-KR" altLang="en-US" b="1" dirty="0" smtClean="0"/>
                <a:t> 구현</a:t>
              </a:r>
              <a:endParaRPr lang="ko-KR" altLang="en-US" b="1" dirty="0"/>
            </a:p>
          </p:txBody>
        </p:sp>
        <p:cxnSp>
          <p:nvCxnSpPr>
            <p:cNvPr id="5" name="직선 연결선 4"/>
            <p:cNvCxnSpPr/>
            <p:nvPr/>
          </p:nvCxnSpPr>
          <p:spPr>
            <a:xfrm>
              <a:off x="383721" y="2147208"/>
              <a:ext cx="40821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모서리가 둥근 직사각형 5"/>
          <p:cNvSpPr/>
          <p:nvPr/>
        </p:nvSpPr>
        <p:spPr>
          <a:xfrm>
            <a:off x="1261534" y="2156878"/>
            <a:ext cx="9762066" cy="66155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800" tIns="82800" rIns="82800" bIns="82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 sz="2800" dirty="0" smtClean="0"/>
              <a:t>CCTV</a:t>
            </a:r>
            <a:r>
              <a:rPr lang="ko-KR" altLang="en-US" sz="2800" dirty="0" smtClean="0"/>
              <a:t>를 이용한 설정 모니터의 실시간 확인</a:t>
            </a:r>
          </a:p>
        </p:txBody>
      </p:sp>
      <p:sp>
        <p:nvSpPr>
          <p:cNvPr id="7" name="모서리가 둥근 직사각형 6"/>
          <p:cNvSpPr/>
          <p:nvPr/>
        </p:nvSpPr>
        <p:spPr>
          <a:xfrm>
            <a:off x="1261534" y="3054337"/>
            <a:ext cx="9762066" cy="66155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800" tIns="82800" rIns="82800" bIns="82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ko-KR" altLang="en-US" sz="2800" dirty="0" smtClean="0"/>
              <a:t>사출 기기 및 로봇에 대한 원격 설정</a:t>
            </a:r>
          </a:p>
        </p:txBody>
      </p:sp>
      <p:sp>
        <p:nvSpPr>
          <p:cNvPr id="8" name="모서리가 둥근 직사각형 7"/>
          <p:cNvSpPr/>
          <p:nvPr/>
        </p:nvSpPr>
        <p:spPr>
          <a:xfrm>
            <a:off x="1261534" y="3951796"/>
            <a:ext cx="9762066" cy="66155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800" tIns="82800" rIns="82800" bIns="82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ko-KR" altLang="en-US" sz="2800" dirty="0" smtClean="0"/>
              <a:t>생산 정보 </a:t>
            </a:r>
            <a:r>
              <a:rPr lang="en-US" altLang="ko-KR" sz="2800" dirty="0" smtClean="0"/>
              <a:t>DB</a:t>
            </a:r>
            <a:r>
              <a:rPr lang="ko-KR" altLang="en-US" sz="2800" dirty="0" smtClean="0"/>
              <a:t>화</a:t>
            </a:r>
          </a:p>
        </p:txBody>
      </p:sp>
      <p:sp>
        <p:nvSpPr>
          <p:cNvPr id="9" name="모서리가 둥근 직사각형 8"/>
          <p:cNvSpPr/>
          <p:nvPr/>
        </p:nvSpPr>
        <p:spPr>
          <a:xfrm>
            <a:off x="1261534" y="4849255"/>
            <a:ext cx="9762066" cy="66155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800" tIns="82800" rIns="82800" bIns="82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ko-KR" altLang="en-US" sz="2800" dirty="0" smtClean="0"/>
              <a:t>생산 정보에 대한 </a:t>
            </a:r>
            <a:r>
              <a:rPr lang="en-US" altLang="ko-KR" sz="2800" dirty="0" smtClean="0"/>
              <a:t>DB </a:t>
            </a:r>
            <a:r>
              <a:rPr lang="ko-KR" altLang="en-US" sz="2800" dirty="0" smtClean="0"/>
              <a:t>분석 및 각종 통계</a:t>
            </a:r>
          </a:p>
        </p:txBody>
      </p:sp>
      <p:sp>
        <p:nvSpPr>
          <p:cNvPr id="13" name="모서리가 둥근 직사각형 12"/>
          <p:cNvSpPr/>
          <p:nvPr/>
        </p:nvSpPr>
        <p:spPr>
          <a:xfrm>
            <a:off x="1261534" y="5746714"/>
            <a:ext cx="9762066" cy="66155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800" tIns="82800" rIns="82800" bIns="82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ko-KR" altLang="en-US" sz="2800" dirty="0" smtClean="0"/>
              <a:t>스마트 폰을 이용한 원격관리</a:t>
            </a:r>
          </a:p>
        </p:txBody>
      </p:sp>
    </p:spTree>
    <p:extLst>
      <p:ext uri="{BB962C8B-B14F-4D97-AF65-F5344CB8AC3E}">
        <p14:creationId xmlns:p14="http://schemas.microsoft.com/office/powerpoint/2010/main" val="40542009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그룹 20"/>
          <p:cNvGrpSpPr/>
          <p:nvPr/>
        </p:nvGrpSpPr>
        <p:grpSpPr>
          <a:xfrm>
            <a:off x="480741" y="1368240"/>
            <a:ext cx="1651414" cy="369332"/>
            <a:chOff x="285720" y="2147208"/>
            <a:chExt cx="1651414" cy="369332"/>
          </a:xfrm>
        </p:grpSpPr>
        <p:sp>
          <p:nvSpPr>
            <p:cNvPr id="22" name="TextBox 21"/>
            <p:cNvSpPr txBox="1"/>
            <p:nvPr/>
          </p:nvSpPr>
          <p:spPr>
            <a:xfrm>
              <a:off x="285720" y="2147208"/>
              <a:ext cx="16514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dirty="0" smtClean="0"/>
                <a:t>서비스 구성도</a:t>
              </a:r>
              <a:endParaRPr lang="ko-KR" altLang="en-US" b="1" dirty="0"/>
            </a:p>
          </p:txBody>
        </p:sp>
        <p:cxnSp>
          <p:nvCxnSpPr>
            <p:cNvPr id="23" name="직선 연결선 22"/>
            <p:cNvCxnSpPr/>
            <p:nvPr/>
          </p:nvCxnSpPr>
          <p:spPr>
            <a:xfrm>
              <a:off x="383721" y="2147208"/>
              <a:ext cx="40821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 </a:t>
            </a:r>
            <a:r>
              <a:rPr lang="ko-KR" altLang="en-US" dirty="0" smtClean="0"/>
              <a:t>시스템 구성도</a:t>
            </a:r>
            <a:endParaRPr lang="ko-KR" altLang="en-US" dirty="0"/>
          </a:p>
        </p:txBody>
      </p:sp>
      <p:pic>
        <p:nvPicPr>
          <p:cNvPr id="30" name="그림 29" descr="무료 벡터 그래픽: &lt;strong&gt;서버&lt;/strong&gt;, 웹, 네트워크, 컴퓨터 ..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9863" y="3065686"/>
            <a:ext cx="945255" cy="1329266"/>
          </a:xfrm>
          <a:prstGeom prst="rect">
            <a:avLst/>
          </a:prstGeom>
        </p:spPr>
      </p:pic>
      <p:pic>
        <p:nvPicPr>
          <p:cNvPr id="32" name="그림 31" descr="무료 벡터 그래픽: &lt;strong&gt;서버&lt;/strong&gt;, 웹, 네트워크, 컴퓨터 ..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931" y="3065686"/>
            <a:ext cx="945255" cy="1329266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9225242" y="4394952"/>
            <a:ext cx="73449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" dirty="0" smtClean="0"/>
              <a:t>Web Server</a:t>
            </a:r>
            <a:endParaRPr lang="ko-KR" altLang="en-US" sz="800" dirty="0"/>
          </a:p>
        </p:txBody>
      </p:sp>
      <p:sp>
        <p:nvSpPr>
          <p:cNvPr id="36" name="TextBox 35"/>
          <p:cNvSpPr txBox="1"/>
          <p:nvPr/>
        </p:nvSpPr>
        <p:spPr>
          <a:xfrm>
            <a:off x="10523994" y="4394952"/>
            <a:ext cx="64312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" dirty="0" smtClean="0"/>
              <a:t>DB </a:t>
            </a:r>
            <a:r>
              <a:rPr lang="en-US" altLang="ko-KR" sz="800" dirty="0"/>
              <a:t>Server</a:t>
            </a:r>
            <a:endParaRPr lang="ko-KR" altLang="en-US" sz="800" dirty="0"/>
          </a:p>
        </p:txBody>
      </p:sp>
      <p:cxnSp>
        <p:nvCxnSpPr>
          <p:cNvPr id="38" name="직선 화살표 연결선 37"/>
          <p:cNvCxnSpPr>
            <a:stCxn id="30" idx="3"/>
            <a:endCxn id="32" idx="1"/>
          </p:cNvCxnSpPr>
          <p:nvPr/>
        </p:nvCxnSpPr>
        <p:spPr>
          <a:xfrm>
            <a:off x="10065118" y="3730319"/>
            <a:ext cx="30781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모서리가 둥근 직사각형 39"/>
          <p:cNvSpPr/>
          <p:nvPr/>
        </p:nvSpPr>
        <p:spPr>
          <a:xfrm>
            <a:off x="8823530" y="2159000"/>
            <a:ext cx="2717799" cy="3708400"/>
          </a:xfrm>
          <a:prstGeom prst="roundRect">
            <a:avLst>
              <a:gd name="adj" fmla="val 1033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smtClean="0"/>
          </a:p>
        </p:txBody>
      </p:sp>
      <p:sp>
        <p:nvSpPr>
          <p:cNvPr id="41" name="TextBox 40"/>
          <p:cNvSpPr txBox="1"/>
          <p:nvPr/>
        </p:nvSpPr>
        <p:spPr>
          <a:xfrm>
            <a:off x="9624425" y="5879109"/>
            <a:ext cx="111601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생산 정보 분석 통계</a:t>
            </a:r>
            <a:endParaRPr lang="ko-KR" altLang="en-US" sz="800" dirty="0"/>
          </a:p>
        </p:txBody>
      </p:sp>
      <p:pic>
        <p:nvPicPr>
          <p:cNvPr id="42" name="그림 41" descr="Gambar vektor gratis: Awan, Putih, Bentuk, Cloudscape - Gambar gratis ..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5999" y="3570629"/>
            <a:ext cx="1388609" cy="731189"/>
          </a:xfrm>
          <a:prstGeom prst="rect">
            <a:avLst/>
          </a:prstGeom>
        </p:spPr>
      </p:pic>
      <p:sp>
        <p:nvSpPr>
          <p:cNvPr id="44" name="모서리가 둥근 직사각형 43"/>
          <p:cNvSpPr/>
          <p:nvPr/>
        </p:nvSpPr>
        <p:spPr>
          <a:xfrm>
            <a:off x="4071775" y="5113867"/>
            <a:ext cx="3772557" cy="1176867"/>
          </a:xfrm>
          <a:prstGeom prst="roundRect">
            <a:avLst>
              <a:gd name="adj" fmla="val 1033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smtClean="0"/>
          </a:p>
        </p:txBody>
      </p:sp>
      <p:pic>
        <p:nvPicPr>
          <p:cNvPr id="45" name="그림 44" descr="&lt;strong&gt;스마트폰&lt;/strong&gt; sms 휴대폰 전자 장비 전화 세포 &lt;strong&gt;스마트 폰&lt;/strong&gt; ..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7267" y="5297476"/>
            <a:ext cx="420753" cy="841506"/>
          </a:xfrm>
          <a:prstGeom prst="rect">
            <a:avLst/>
          </a:prstGeom>
        </p:spPr>
      </p:pic>
      <p:pic>
        <p:nvPicPr>
          <p:cNvPr id="48" name="그림 47" descr="&lt;strong&gt;스마트폰&lt;/strong&gt; sms 휴대폰 전자 장비 전화 세포 &lt;strong&gt;스마트 폰&lt;/strong&gt; ..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8215" y="5297476"/>
            <a:ext cx="420753" cy="841506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6433368" y="6284405"/>
            <a:ext cx="146226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사용자</a:t>
            </a:r>
            <a:r>
              <a:rPr lang="en-US" altLang="ko-KR" sz="800" dirty="0" smtClean="0"/>
              <a:t>(</a:t>
            </a:r>
            <a:r>
              <a:rPr lang="ko-KR" altLang="en-US" sz="800" dirty="0" smtClean="0"/>
              <a:t>스마트폰 </a:t>
            </a:r>
            <a:r>
              <a:rPr lang="en-US" altLang="ko-KR" sz="800" dirty="0" smtClean="0"/>
              <a:t>/ Desktop)</a:t>
            </a:r>
            <a:endParaRPr lang="ko-KR" altLang="en-US" sz="800" dirty="0"/>
          </a:p>
        </p:txBody>
      </p:sp>
      <p:pic>
        <p:nvPicPr>
          <p:cNvPr id="50" name="그림 49" descr="무료 벡터 그래픽: &lt;strong&gt;모니터&lt;/strong&gt;, 화면, 컴퓨터, 전자 제품 ..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857" y="5387385"/>
            <a:ext cx="947348" cy="736599"/>
          </a:xfrm>
          <a:prstGeom prst="rect">
            <a:avLst/>
          </a:prstGeom>
        </p:spPr>
      </p:pic>
      <p:sp>
        <p:nvSpPr>
          <p:cNvPr id="51" name="모서리가 둥근 직사각형 50"/>
          <p:cNvSpPr/>
          <p:nvPr/>
        </p:nvSpPr>
        <p:spPr>
          <a:xfrm>
            <a:off x="1388151" y="2159000"/>
            <a:ext cx="4748926" cy="2379133"/>
          </a:xfrm>
          <a:prstGeom prst="roundRect">
            <a:avLst>
              <a:gd name="adj" fmla="val 1033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smtClean="0"/>
          </a:p>
        </p:txBody>
      </p:sp>
      <p:sp>
        <p:nvSpPr>
          <p:cNvPr id="3" name="타원 2"/>
          <p:cNvSpPr/>
          <p:nvPr/>
        </p:nvSpPr>
        <p:spPr>
          <a:xfrm>
            <a:off x="1583269" y="2396067"/>
            <a:ext cx="2655400" cy="1786466"/>
          </a:xfrm>
          <a:prstGeom prst="ellipse">
            <a:avLst/>
          </a:prstGeom>
          <a:ln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smtClean="0"/>
          </a:p>
        </p:txBody>
      </p:sp>
      <p:sp>
        <p:nvSpPr>
          <p:cNvPr id="4" name="모서리가 둥근 직사각형 3"/>
          <p:cNvSpPr/>
          <p:nvPr/>
        </p:nvSpPr>
        <p:spPr>
          <a:xfrm>
            <a:off x="2046471" y="2843627"/>
            <a:ext cx="1777848" cy="947968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200" dirty="0" smtClean="0"/>
              <a:t>사출기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95019" y="4273041"/>
            <a:ext cx="6319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원격 제어</a:t>
            </a:r>
            <a:endParaRPr lang="ko-KR" altLang="en-US" sz="800" dirty="0"/>
          </a:p>
        </p:txBody>
      </p:sp>
      <p:sp>
        <p:nvSpPr>
          <p:cNvPr id="37" name="타원 36"/>
          <p:cNvSpPr/>
          <p:nvPr/>
        </p:nvSpPr>
        <p:spPr>
          <a:xfrm>
            <a:off x="4667340" y="2692161"/>
            <a:ext cx="1290713" cy="117456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200" dirty="0" smtClean="0"/>
              <a:t>생산량 측정</a:t>
            </a:r>
          </a:p>
        </p:txBody>
      </p:sp>
      <p:pic>
        <p:nvPicPr>
          <p:cNvPr id="6" name="그림 5" descr="&lt;strong&gt;CCTV&lt;/strong&gt; Fixed Camera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2999" y="3591306"/>
            <a:ext cx="1291203" cy="87909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4319095" y="4194095"/>
            <a:ext cx="93968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카메라</a:t>
            </a:r>
            <a:r>
              <a:rPr lang="en-US" altLang="ko-KR" sz="800" dirty="0" smtClean="0"/>
              <a:t> </a:t>
            </a:r>
            <a:r>
              <a:rPr lang="ko-KR" altLang="en-US" sz="800" dirty="0" smtClean="0"/>
              <a:t>모니터링</a:t>
            </a:r>
            <a:endParaRPr lang="ko-KR" altLang="en-US" sz="800" dirty="0"/>
          </a:p>
        </p:txBody>
      </p:sp>
      <p:cxnSp>
        <p:nvCxnSpPr>
          <p:cNvPr id="8" name="직선 화살표 연결선 7"/>
          <p:cNvCxnSpPr>
            <a:stCxn id="3" idx="6"/>
            <a:endCxn id="37" idx="2"/>
          </p:cNvCxnSpPr>
          <p:nvPr/>
        </p:nvCxnSpPr>
        <p:spPr>
          <a:xfrm flipV="1">
            <a:off x="4238669" y="3279442"/>
            <a:ext cx="428671" cy="98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꺾인 연결선 10"/>
          <p:cNvCxnSpPr>
            <a:stCxn id="44" idx="0"/>
            <a:endCxn id="42" idx="2"/>
          </p:cNvCxnSpPr>
          <p:nvPr/>
        </p:nvCxnSpPr>
        <p:spPr>
          <a:xfrm rot="5400000" flipH="1" flipV="1">
            <a:off x="6313155" y="3946718"/>
            <a:ext cx="812049" cy="1522250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꺾인 연결선 14"/>
          <p:cNvCxnSpPr>
            <a:stCxn id="51" idx="3"/>
            <a:endCxn id="42" idx="1"/>
          </p:cNvCxnSpPr>
          <p:nvPr/>
        </p:nvCxnSpPr>
        <p:spPr>
          <a:xfrm>
            <a:off x="6137077" y="3348567"/>
            <a:ext cx="648922" cy="587657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6082199" y="4718278"/>
            <a:ext cx="134844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모니터링 및 제어</a:t>
            </a:r>
            <a:r>
              <a:rPr lang="en-US" altLang="ko-KR" sz="800" dirty="0" smtClean="0"/>
              <a:t>(</a:t>
            </a:r>
            <a:r>
              <a:rPr lang="ko-KR" altLang="en-US" sz="800" dirty="0" smtClean="0"/>
              <a:t>양방향</a:t>
            </a:r>
            <a:r>
              <a:rPr lang="en-US" altLang="ko-KR" sz="800" dirty="0" smtClean="0"/>
              <a:t>)</a:t>
            </a:r>
            <a:endParaRPr lang="ko-KR" altLang="en-US" sz="800" dirty="0"/>
          </a:p>
        </p:txBody>
      </p:sp>
      <p:cxnSp>
        <p:nvCxnSpPr>
          <p:cNvPr id="19" name="꺾인 연결선 18"/>
          <p:cNvCxnSpPr>
            <a:stCxn id="42" idx="3"/>
            <a:endCxn id="40" idx="1"/>
          </p:cNvCxnSpPr>
          <p:nvPr/>
        </p:nvCxnSpPr>
        <p:spPr>
          <a:xfrm>
            <a:off x="8174608" y="3936224"/>
            <a:ext cx="648922" cy="76976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8173423" y="4013200"/>
            <a:ext cx="59503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정보관리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val="257750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그룹 20"/>
          <p:cNvGrpSpPr/>
          <p:nvPr/>
        </p:nvGrpSpPr>
        <p:grpSpPr>
          <a:xfrm>
            <a:off x="480741" y="1368240"/>
            <a:ext cx="2969083" cy="369332"/>
            <a:chOff x="285720" y="2147208"/>
            <a:chExt cx="2969083" cy="369332"/>
          </a:xfrm>
        </p:grpSpPr>
        <p:sp>
          <p:nvSpPr>
            <p:cNvPr id="22" name="TextBox 21"/>
            <p:cNvSpPr txBox="1"/>
            <p:nvPr/>
          </p:nvSpPr>
          <p:spPr>
            <a:xfrm>
              <a:off x="285720" y="2147208"/>
              <a:ext cx="29690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dirty="0" smtClean="0"/>
                <a:t>제안 시스템의 설비 구성도</a:t>
              </a:r>
              <a:endParaRPr lang="ko-KR" altLang="en-US" b="1" dirty="0"/>
            </a:p>
          </p:txBody>
        </p:sp>
        <p:cxnSp>
          <p:nvCxnSpPr>
            <p:cNvPr id="23" name="직선 연결선 22"/>
            <p:cNvCxnSpPr/>
            <p:nvPr/>
          </p:nvCxnSpPr>
          <p:spPr>
            <a:xfrm>
              <a:off x="383721" y="2147208"/>
              <a:ext cx="40821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 </a:t>
            </a:r>
            <a:r>
              <a:rPr lang="ko-KR" altLang="en-US" dirty="0"/>
              <a:t>시스템 </a:t>
            </a:r>
            <a:r>
              <a:rPr lang="ko-KR" altLang="en-US" dirty="0" smtClean="0"/>
              <a:t>구성도</a:t>
            </a:r>
            <a:endParaRPr lang="ko-KR" altLang="en-US" dirty="0"/>
          </a:p>
        </p:txBody>
      </p:sp>
      <p:sp>
        <p:nvSpPr>
          <p:cNvPr id="5" name="모서리가 둥근 직사각형 4"/>
          <p:cNvSpPr/>
          <p:nvPr/>
        </p:nvSpPr>
        <p:spPr>
          <a:xfrm>
            <a:off x="1318365" y="2499424"/>
            <a:ext cx="1651000" cy="28702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smtClean="0"/>
          </a:p>
        </p:txBody>
      </p:sp>
      <p:sp>
        <p:nvSpPr>
          <p:cNvPr id="7" name="모서리가 둥근 직사각형 6"/>
          <p:cNvSpPr/>
          <p:nvPr/>
        </p:nvSpPr>
        <p:spPr>
          <a:xfrm>
            <a:off x="1453832" y="2634891"/>
            <a:ext cx="1380066" cy="1134533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200" smtClean="0">
                <a:solidFill>
                  <a:schemeClr val="bg1"/>
                </a:solidFill>
              </a:rPr>
              <a:t>모니터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1453832" y="3934524"/>
            <a:ext cx="1380066" cy="12573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200" dirty="0" smtClean="0"/>
              <a:t>제어 버튼</a:t>
            </a:r>
          </a:p>
        </p:txBody>
      </p:sp>
      <p:pic>
        <p:nvPicPr>
          <p:cNvPr id="43" name="그림 42" descr="&lt;strong&gt;CCTV&lt;/strong&gt; Fixed Camera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962" y="3301200"/>
            <a:ext cx="1291203" cy="879094"/>
          </a:xfrm>
          <a:prstGeom prst="rect">
            <a:avLst/>
          </a:prstGeom>
        </p:spPr>
      </p:pic>
      <p:sp>
        <p:nvSpPr>
          <p:cNvPr id="13" name="자유형 12"/>
          <p:cNvSpPr/>
          <p:nvPr/>
        </p:nvSpPr>
        <p:spPr>
          <a:xfrm>
            <a:off x="2252695" y="2653500"/>
            <a:ext cx="1436170" cy="1143000"/>
          </a:xfrm>
          <a:custGeom>
            <a:avLst/>
            <a:gdLst>
              <a:gd name="connsiteX0" fmla="*/ 1473200 w 1473200"/>
              <a:gd name="connsiteY0" fmla="*/ 601134 h 1227667"/>
              <a:gd name="connsiteX1" fmla="*/ 0 w 1473200"/>
              <a:gd name="connsiteY1" fmla="*/ 0 h 1227667"/>
              <a:gd name="connsiteX2" fmla="*/ 0 w 1473200"/>
              <a:gd name="connsiteY2" fmla="*/ 1227667 h 1227667"/>
              <a:gd name="connsiteX3" fmla="*/ 1473200 w 1473200"/>
              <a:gd name="connsiteY3" fmla="*/ 601134 h 1227667"/>
              <a:gd name="connsiteX0" fmla="*/ 1453103 w 1453103"/>
              <a:gd name="connsiteY0" fmla="*/ 219297 h 1227667"/>
              <a:gd name="connsiteX1" fmla="*/ 0 w 1453103"/>
              <a:gd name="connsiteY1" fmla="*/ 0 h 1227667"/>
              <a:gd name="connsiteX2" fmla="*/ 0 w 1453103"/>
              <a:gd name="connsiteY2" fmla="*/ 1227667 h 1227667"/>
              <a:gd name="connsiteX3" fmla="*/ 1453103 w 1453103"/>
              <a:gd name="connsiteY3" fmla="*/ 219297 h 1227667"/>
              <a:gd name="connsiteX0" fmla="*/ 1453103 w 1453103"/>
              <a:gd name="connsiteY0" fmla="*/ 955897 h 1964267"/>
              <a:gd name="connsiteX1" fmla="*/ 16933 w 1453103"/>
              <a:gd name="connsiteY1" fmla="*/ 0 h 1964267"/>
              <a:gd name="connsiteX2" fmla="*/ 0 w 1453103"/>
              <a:gd name="connsiteY2" fmla="*/ 1964267 h 1964267"/>
              <a:gd name="connsiteX3" fmla="*/ 1453103 w 1453103"/>
              <a:gd name="connsiteY3" fmla="*/ 955897 h 1964267"/>
              <a:gd name="connsiteX0" fmla="*/ 1436170 w 1436170"/>
              <a:gd name="connsiteY0" fmla="*/ 955897 h 1143000"/>
              <a:gd name="connsiteX1" fmla="*/ 0 w 1436170"/>
              <a:gd name="connsiteY1" fmla="*/ 0 h 1143000"/>
              <a:gd name="connsiteX2" fmla="*/ 16934 w 1436170"/>
              <a:gd name="connsiteY2" fmla="*/ 1143000 h 1143000"/>
              <a:gd name="connsiteX3" fmla="*/ 1436170 w 1436170"/>
              <a:gd name="connsiteY3" fmla="*/ 955897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36170" h="1143000">
                <a:moveTo>
                  <a:pt x="1436170" y="955897"/>
                </a:moveTo>
                <a:lnTo>
                  <a:pt x="0" y="0"/>
                </a:lnTo>
                <a:lnTo>
                  <a:pt x="16934" y="1143000"/>
                </a:lnTo>
                <a:lnTo>
                  <a:pt x="1436170" y="955897"/>
                </a:lnTo>
                <a:close/>
              </a:path>
            </a:pathLst>
          </a:custGeom>
          <a:solidFill>
            <a:schemeClr val="tx1">
              <a:alpha val="34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smtClean="0"/>
          </a:p>
        </p:txBody>
      </p:sp>
      <p:sp>
        <p:nvSpPr>
          <p:cNvPr id="14" name="사각형 설명선 13"/>
          <p:cNvSpPr/>
          <p:nvPr/>
        </p:nvSpPr>
        <p:spPr>
          <a:xfrm>
            <a:off x="2648562" y="4202410"/>
            <a:ext cx="1520465" cy="721527"/>
          </a:xfrm>
          <a:prstGeom prst="wedgeRectCallout">
            <a:avLst>
              <a:gd name="adj1" fmla="val -56522"/>
              <a:gd name="adj2" fmla="val -2094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200" dirty="0" smtClean="0"/>
              <a:t>Remote Contro</a:t>
            </a:r>
            <a:r>
              <a:rPr lang="en-US" altLang="ko-KR" sz="1200" dirty="0"/>
              <a:t>l</a:t>
            </a:r>
            <a:endParaRPr lang="ko-KR" altLang="en-US" sz="1200" dirty="0" smtClean="0"/>
          </a:p>
        </p:txBody>
      </p:sp>
      <p:pic>
        <p:nvPicPr>
          <p:cNvPr id="47" name="그림 46" descr="Gambar vektor gratis: Awan, Putih, Bentuk, Cloudscape - Gambar gratis ..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6492" y="3606800"/>
            <a:ext cx="1388609" cy="731189"/>
          </a:xfrm>
          <a:prstGeom prst="rect">
            <a:avLst/>
          </a:prstGeom>
        </p:spPr>
      </p:pic>
      <p:cxnSp>
        <p:nvCxnSpPr>
          <p:cNvPr id="17" name="구부러진 연결선 16"/>
          <p:cNvCxnSpPr>
            <a:stCxn id="14" idx="3"/>
            <a:endCxn id="47" idx="1"/>
          </p:cNvCxnSpPr>
          <p:nvPr/>
        </p:nvCxnSpPr>
        <p:spPr>
          <a:xfrm flipV="1">
            <a:off x="4169027" y="3972395"/>
            <a:ext cx="1827465" cy="590779"/>
          </a:xfrm>
          <a:prstGeom prst="curved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구부러진 연결선 23"/>
          <p:cNvCxnSpPr>
            <a:stCxn id="43" idx="3"/>
            <a:endCxn id="47" idx="1"/>
          </p:cNvCxnSpPr>
          <p:nvPr/>
        </p:nvCxnSpPr>
        <p:spPr>
          <a:xfrm>
            <a:off x="5000165" y="3740747"/>
            <a:ext cx="996327" cy="231648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모서리가 둥근 직사각형 51"/>
          <p:cNvSpPr/>
          <p:nvPr/>
        </p:nvSpPr>
        <p:spPr>
          <a:xfrm>
            <a:off x="8581654" y="1793274"/>
            <a:ext cx="1706980" cy="4039436"/>
          </a:xfrm>
          <a:prstGeom prst="roundRect">
            <a:avLst>
              <a:gd name="adj" fmla="val 1033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smtClean="0"/>
          </a:p>
        </p:txBody>
      </p:sp>
      <p:pic>
        <p:nvPicPr>
          <p:cNvPr id="53" name="그림 52" descr="&lt;strong&gt;스마트폰&lt;/strong&gt; sms 휴대폰 전자 장비 전화 세포 &lt;strong&gt;스마트 폰&lt;/strong&gt; ..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3246" y="2063307"/>
            <a:ext cx="420753" cy="841506"/>
          </a:xfrm>
          <a:prstGeom prst="rect">
            <a:avLst/>
          </a:prstGeom>
        </p:spPr>
      </p:pic>
      <p:pic>
        <p:nvPicPr>
          <p:cNvPr id="54" name="그림 53" descr="&lt;strong&gt;스마트폰&lt;/strong&gt; sms 휴대폰 전자 장비 전화 세포 &lt;strong&gt;스마트 폰&lt;/strong&gt; ..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3247" y="3384987"/>
            <a:ext cx="420753" cy="841506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8704014" y="5857353"/>
            <a:ext cx="146226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사용자</a:t>
            </a:r>
            <a:r>
              <a:rPr lang="en-US" altLang="ko-KR" sz="800" dirty="0" smtClean="0"/>
              <a:t>(</a:t>
            </a:r>
            <a:r>
              <a:rPr lang="ko-KR" altLang="en-US" sz="800" dirty="0" smtClean="0"/>
              <a:t>스마트폰 </a:t>
            </a:r>
            <a:r>
              <a:rPr lang="en-US" altLang="ko-KR" sz="800" dirty="0" smtClean="0"/>
              <a:t>/ Desktop)</a:t>
            </a:r>
            <a:endParaRPr lang="ko-KR" altLang="en-US" sz="800" dirty="0"/>
          </a:p>
        </p:txBody>
      </p:sp>
      <p:pic>
        <p:nvPicPr>
          <p:cNvPr id="56" name="그림 55" descr="무료 벡터 그래픽: &lt;strong&gt;모니터&lt;/strong&gt;, 화면, 컴퓨터, 전자 제품 ..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9950" y="4706667"/>
            <a:ext cx="947348" cy="736599"/>
          </a:xfrm>
          <a:prstGeom prst="rect">
            <a:avLst/>
          </a:prstGeom>
        </p:spPr>
      </p:pic>
      <p:cxnSp>
        <p:nvCxnSpPr>
          <p:cNvPr id="26" name="구부러진 연결선 25"/>
          <p:cNvCxnSpPr>
            <a:stCxn id="52" idx="1"/>
            <a:endCxn id="47" idx="3"/>
          </p:cNvCxnSpPr>
          <p:nvPr/>
        </p:nvCxnSpPr>
        <p:spPr>
          <a:xfrm rot="10800000" flipV="1">
            <a:off x="7385102" y="3812991"/>
            <a:ext cx="1196553" cy="159403"/>
          </a:xfrm>
          <a:prstGeom prst="curved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7399918" y="4017234"/>
            <a:ext cx="118173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원격제어</a:t>
            </a:r>
            <a:r>
              <a:rPr lang="en-US" altLang="ko-KR" sz="800" dirty="0" smtClean="0"/>
              <a:t> </a:t>
            </a:r>
            <a:r>
              <a:rPr lang="ko-KR" altLang="en-US" sz="800" dirty="0" smtClean="0"/>
              <a:t>및 모니터링</a:t>
            </a:r>
            <a:endParaRPr lang="ko-KR" altLang="en-US" sz="800" dirty="0"/>
          </a:p>
        </p:txBody>
      </p:sp>
      <p:sp>
        <p:nvSpPr>
          <p:cNvPr id="60" name="TextBox 59"/>
          <p:cNvSpPr txBox="1"/>
          <p:nvPr/>
        </p:nvSpPr>
        <p:spPr>
          <a:xfrm>
            <a:off x="2235761" y="5367969"/>
            <a:ext cx="49244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사출기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val="1509779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64" t="11201" r="26041" b="8642"/>
          <a:stretch/>
        </p:blipFill>
        <p:spPr>
          <a:xfrm>
            <a:off x="4200716" y="973667"/>
            <a:ext cx="7399868" cy="5497180"/>
          </a:xfrm>
          <a:prstGeom prst="rect">
            <a:avLst/>
          </a:prstGeom>
        </p:spPr>
      </p:pic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00"/>
          <a:stretch/>
        </p:blipFill>
        <p:spPr>
          <a:xfrm rot="5400000">
            <a:off x="3680543" y="2729283"/>
            <a:ext cx="3789031" cy="2321699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 </a:t>
            </a:r>
            <a:r>
              <a:rPr lang="ko-KR" altLang="en-US" dirty="0" smtClean="0"/>
              <a:t>시스템 구성도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65666" y="1103900"/>
            <a:ext cx="32736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/>
              <a:t>원격관리 시스템을 위한 정보처리</a:t>
            </a:r>
            <a:endParaRPr lang="ko-KR" altLang="en-US" sz="1600" dirty="0"/>
          </a:p>
        </p:txBody>
      </p:sp>
      <p:pic>
        <p:nvPicPr>
          <p:cNvPr id="7" name="그림 6" descr="&lt;strong&gt;CCTV&lt;/strong&gt; Fixed Camera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3762" y="4156334"/>
            <a:ext cx="1291203" cy="879094"/>
          </a:xfrm>
          <a:prstGeom prst="rect">
            <a:avLst/>
          </a:prstGeom>
        </p:spPr>
      </p:pic>
      <p:sp>
        <p:nvSpPr>
          <p:cNvPr id="12" name="자유형 11"/>
          <p:cNvSpPr/>
          <p:nvPr/>
        </p:nvSpPr>
        <p:spPr>
          <a:xfrm>
            <a:off x="6552141" y="1718734"/>
            <a:ext cx="2889250" cy="4060825"/>
          </a:xfrm>
          <a:custGeom>
            <a:avLst/>
            <a:gdLst>
              <a:gd name="connsiteX0" fmla="*/ 933450 w 933450"/>
              <a:gd name="connsiteY0" fmla="*/ 2476500 h 4162425"/>
              <a:gd name="connsiteX1" fmla="*/ 0 w 933450"/>
              <a:gd name="connsiteY1" fmla="*/ 0 h 4162425"/>
              <a:gd name="connsiteX2" fmla="*/ 0 w 933450"/>
              <a:gd name="connsiteY2" fmla="*/ 4162425 h 4162425"/>
              <a:gd name="connsiteX3" fmla="*/ 933450 w 933450"/>
              <a:gd name="connsiteY3" fmla="*/ 3305175 h 4162425"/>
              <a:gd name="connsiteX4" fmla="*/ 933450 w 933450"/>
              <a:gd name="connsiteY4" fmla="*/ 2476500 h 4162425"/>
              <a:gd name="connsiteX0" fmla="*/ 1305984 w 1305984"/>
              <a:gd name="connsiteY0" fmla="*/ 2476500 h 4026959"/>
              <a:gd name="connsiteX1" fmla="*/ 372534 w 1305984"/>
              <a:gd name="connsiteY1" fmla="*/ 0 h 4026959"/>
              <a:gd name="connsiteX2" fmla="*/ 0 w 1305984"/>
              <a:gd name="connsiteY2" fmla="*/ 4026959 h 4026959"/>
              <a:gd name="connsiteX3" fmla="*/ 1305984 w 1305984"/>
              <a:gd name="connsiteY3" fmla="*/ 3305175 h 4026959"/>
              <a:gd name="connsiteX4" fmla="*/ 1305984 w 1305984"/>
              <a:gd name="connsiteY4" fmla="*/ 2476500 h 4026959"/>
              <a:gd name="connsiteX0" fmla="*/ 1305984 w 1305984"/>
              <a:gd name="connsiteY0" fmla="*/ 2510366 h 4060825"/>
              <a:gd name="connsiteX1" fmla="*/ 1 w 1305984"/>
              <a:gd name="connsiteY1" fmla="*/ 0 h 4060825"/>
              <a:gd name="connsiteX2" fmla="*/ 0 w 1305984"/>
              <a:gd name="connsiteY2" fmla="*/ 4060825 h 4060825"/>
              <a:gd name="connsiteX3" fmla="*/ 1305984 w 1305984"/>
              <a:gd name="connsiteY3" fmla="*/ 3339041 h 4060825"/>
              <a:gd name="connsiteX4" fmla="*/ 1305984 w 1305984"/>
              <a:gd name="connsiteY4" fmla="*/ 2510366 h 4060825"/>
              <a:gd name="connsiteX0" fmla="*/ 2889250 w 2889250"/>
              <a:gd name="connsiteY0" fmla="*/ 2882899 h 4060825"/>
              <a:gd name="connsiteX1" fmla="*/ 1 w 2889250"/>
              <a:gd name="connsiteY1" fmla="*/ 0 h 4060825"/>
              <a:gd name="connsiteX2" fmla="*/ 0 w 2889250"/>
              <a:gd name="connsiteY2" fmla="*/ 4060825 h 4060825"/>
              <a:gd name="connsiteX3" fmla="*/ 1305984 w 2889250"/>
              <a:gd name="connsiteY3" fmla="*/ 3339041 h 4060825"/>
              <a:gd name="connsiteX4" fmla="*/ 2889250 w 2889250"/>
              <a:gd name="connsiteY4" fmla="*/ 2882899 h 4060825"/>
              <a:gd name="connsiteX0" fmla="*/ 2889250 w 2889250"/>
              <a:gd name="connsiteY0" fmla="*/ 2882899 h 4060825"/>
              <a:gd name="connsiteX1" fmla="*/ 1 w 2889250"/>
              <a:gd name="connsiteY1" fmla="*/ 0 h 4060825"/>
              <a:gd name="connsiteX2" fmla="*/ 0 w 2889250"/>
              <a:gd name="connsiteY2" fmla="*/ 4060825 h 4060825"/>
              <a:gd name="connsiteX3" fmla="*/ 2677584 w 2889250"/>
              <a:gd name="connsiteY3" fmla="*/ 3076575 h 4060825"/>
              <a:gd name="connsiteX4" fmla="*/ 2889250 w 2889250"/>
              <a:gd name="connsiteY4" fmla="*/ 2882899 h 4060825"/>
              <a:gd name="connsiteX0" fmla="*/ 2889250 w 2889250"/>
              <a:gd name="connsiteY0" fmla="*/ 2882899 h 4060825"/>
              <a:gd name="connsiteX1" fmla="*/ 1 w 2889250"/>
              <a:gd name="connsiteY1" fmla="*/ 0 h 4060825"/>
              <a:gd name="connsiteX2" fmla="*/ 0 w 2889250"/>
              <a:gd name="connsiteY2" fmla="*/ 4060825 h 4060825"/>
              <a:gd name="connsiteX3" fmla="*/ 2677584 w 2889250"/>
              <a:gd name="connsiteY3" fmla="*/ 3076575 h 4060825"/>
              <a:gd name="connsiteX4" fmla="*/ 2889250 w 2889250"/>
              <a:gd name="connsiteY4" fmla="*/ 2882899 h 4060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9250" h="4060825">
                <a:moveTo>
                  <a:pt x="2889250" y="2882899"/>
                </a:moveTo>
                <a:lnTo>
                  <a:pt x="1" y="0"/>
                </a:lnTo>
                <a:cubicBezTo>
                  <a:pt x="1" y="1353608"/>
                  <a:pt x="0" y="2707217"/>
                  <a:pt x="0" y="4060825"/>
                </a:cubicBezTo>
                <a:lnTo>
                  <a:pt x="2677584" y="3076575"/>
                </a:lnTo>
                <a:cubicBezTo>
                  <a:pt x="2875139" y="3054349"/>
                  <a:pt x="2818695" y="2947458"/>
                  <a:pt x="2889250" y="2882899"/>
                </a:cubicBezTo>
                <a:close/>
              </a:path>
            </a:pathLst>
          </a:custGeom>
          <a:solidFill>
            <a:schemeClr val="lt1">
              <a:alpha val="64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smtClean="0"/>
          </a:p>
        </p:txBody>
      </p:sp>
      <p:pic>
        <p:nvPicPr>
          <p:cNvPr id="15" name="그림 14" descr="http://www.futurlec.com/Pictures/ET-&lt;strong&gt;AVR&lt;/strong&gt;_Stamp_ATMega128_D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475" y="4457700"/>
            <a:ext cx="1524000" cy="1529080"/>
          </a:xfrm>
          <a:prstGeom prst="rect">
            <a:avLst/>
          </a:prstGeom>
        </p:spPr>
      </p:pic>
      <p:pic>
        <p:nvPicPr>
          <p:cNvPr id="16" name="그림 15" descr="... 1,280 × 1,024 pixels, file size: 5.01 MB, MIME type: image/&lt;strong&gt;png&lt;/strong&gt;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88" y="2503338"/>
            <a:ext cx="1691374" cy="1353099"/>
          </a:xfrm>
          <a:prstGeom prst="rect">
            <a:avLst/>
          </a:prstGeom>
        </p:spPr>
      </p:pic>
      <p:sp>
        <p:nvSpPr>
          <p:cNvPr id="17" name="모서리가 둥근 사각형 설명선 16"/>
          <p:cNvSpPr/>
          <p:nvPr/>
        </p:nvSpPr>
        <p:spPr>
          <a:xfrm>
            <a:off x="8039101" y="2699748"/>
            <a:ext cx="2763976" cy="1430127"/>
          </a:xfrm>
          <a:prstGeom prst="wedgeRoundRectCallout">
            <a:avLst>
              <a:gd name="adj1" fmla="val -14496"/>
              <a:gd name="adj2" fmla="val 84575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dirty="0" smtClean="0"/>
              <a:t>CCTV</a:t>
            </a:r>
            <a:r>
              <a:rPr lang="ko-KR" altLang="en-US" dirty="0" smtClean="0"/>
              <a:t>를 이용한 </a:t>
            </a:r>
            <a:r>
              <a:rPr lang="en-US" altLang="ko-KR" dirty="0" smtClean="0"/>
              <a:t>Indicator Monitoring</a:t>
            </a:r>
          </a:p>
          <a:p>
            <a:pPr algn="ctr"/>
            <a:endParaRPr lang="en-US" altLang="ko-KR" sz="1200" dirty="0"/>
          </a:p>
          <a:p>
            <a:pPr algn="ctr"/>
            <a:r>
              <a:rPr lang="ko-KR" altLang="en-US" sz="1200" dirty="0" smtClean="0"/>
              <a:t>사출기 및 로봇 제어용 </a:t>
            </a:r>
            <a:r>
              <a:rPr lang="en-US" altLang="ko-KR" sz="1200" dirty="0" smtClean="0"/>
              <a:t>Indicator</a:t>
            </a:r>
            <a:r>
              <a:rPr lang="ko-KR" altLang="en-US" sz="1200" dirty="0" smtClean="0"/>
              <a:t>의 상태를 </a:t>
            </a:r>
            <a:r>
              <a:rPr lang="en-US" altLang="ko-KR" sz="1200" dirty="0" smtClean="0"/>
              <a:t>CCTV</a:t>
            </a:r>
            <a:r>
              <a:rPr lang="ko-KR" altLang="en-US" sz="1200" dirty="0" smtClean="0"/>
              <a:t>로 실시간 모니터링</a:t>
            </a:r>
          </a:p>
        </p:txBody>
      </p:sp>
      <p:sp>
        <p:nvSpPr>
          <p:cNvPr id="18" name="모서리가 둥근 직사각형 17"/>
          <p:cNvSpPr/>
          <p:nvPr/>
        </p:nvSpPr>
        <p:spPr>
          <a:xfrm>
            <a:off x="5830610" y="4450426"/>
            <a:ext cx="274914" cy="183558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smtClean="0"/>
          </a:p>
        </p:txBody>
      </p:sp>
      <p:sp>
        <p:nvSpPr>
          <p:cNvPr id="21" name="모서리가 둥근 직사각형 20"/>
          <p:cNvSpPr/>
          <p:nvPr/>
        </p:nvSpPr>
        <p:spPr>
          <a:xfrm>
            <a:off x="6086162" y="4446995"/>
            <a:ext cx="274914" cy="183558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smtClean="0"/>
          </a:p>
        </p:txBody>
      </p:sp>
      <p:sp>
        <p:nvSpPr>
          <p:cNvPr id="22" name="모서리가 둥근 직사각형 21"/>
          <p:cNvSpPr/>
          <p:nvPr/>
        </p:nvSpPr>
        <p:spPr>
          <a:xfrm>
            <a:off x="5575058" y="4439842"/>
            <a:ext cx="274914" cy="183558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smtClean="0"/>
          </a:p>
        </p:txBody>
      </p:sp>
      <p:sp>
        <p:nvSpPr>
          <p:cNvPr id="24" name="모서리가 둥근 직사각형 23"/>
          <p:cNvSpPr/>
          <p:nvPr/>
        </p:nvSpPr>
        <p:spPr>
          <a:xfrm>
            <a:off x="4459743" y="2209800"/>
            <a:ext cx="2098170" cy="3505986"/>
          </a:xfrm>
          <a:prstGeom prst="roundRect">
            <a:avLst>
              <a:gd name="adj" fmla="val 5793"/>
            </a:avLst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smtClean="0"/>
          </a:p>
        </p:txBody>
      </p:sp>
      <p:cxnSp>
        <p:nvCxnSpPr>
          <p:cNvPr id="36" name="꺾인 연결선 35"/>
          <p:cNvCxnSpPr>
            <a:stCxn id="15" idx="3"/>
            <a:endCxn id="18" idx="2"/>
          </p:cNvCxnSpPr>
          <p:nvPr/>
        </p:nvCxnSpPr>
        <p:spPr>
          <a:xfrm flipV="1">
            <a:off x="1729475" y="4633984"/>
            <a:ext cx="4238592" cy="588256"/>
          </a:xfrm>
          <a:prstGeom prst="bentConnector2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꺾인 연결선 37"/>
          <p:cNvCxnSpPr>
            <a:stCxn id="15" idx="3"/>
            <a:endCxn id="21" idx="2"/>
          </p:cNvCxnSpPr>
          <p:nvPr/>
        </p:nvCxnSpPr>
        <p:spPr>
          <a:xfrm flipV="1">
            <a:off x="1729475" y="4630553"/>
            <a:ext cx="4494144" cy="591687"/>
          </a:xfrm>
          <a:prstGeom prst="bentConnector2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꺾인 연결선 39"/>
          <p:cNvCxnSpPr>
            <a:stCxn id="15" idx="3"/>
            <a:endCxn id="22" idx="2"/>
          </p:cNvCxnSpPr>
          <p:nvPr/>
        </p:nvCxnSpPr>
        <p:spPr>
          <a:xfrm flipV="1">
            <a:off x="1729475" y="4623400"/>
            <a:ext cx="3983040" cy="598840"/>
          </a:xfrm>
          <a:prstGeom prst="bentConnector2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위쪽 화살표 43"/>
          <p:cNvSpPr/>
          <p:nvPr/>
        </p:nvSpPr>
        <p:spPr>
          <a:xfrm>
            <a:off x="485653" y="3928816"/>
            <a:ext cx="942975" cy="638668"/>
          </a:xfrm>
          <a:prstGeom prst="up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smtClean="0"/>
          </a:p>
        </p:txBody>
      </p:sp>
      <p:sp>
        <p:nvSpPr>
          <p:cNvPr id="20" name="사각형 설명선 19"/>
          <p:cNvSpPr/>
          <p:nvPr/>
        </p:nvSpPr>
        <p:spPr>
          <a:xfrm>
            <a:off x="1200403" y="5605374"/>
            <a:ext cx="3344333" cy="982669"/>
          </a:xfrm>
          <a:prstGeom prst="wedgeRectCallout">
            <a:avLst>
              <a:gd name="adj1" fmla="val -25219"/>
              <a:gd name="adj2" fmla="val -84468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3600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200" dirty="0" err="1" smtClean="0"/>
              <a:t>사물인터넷</a:t>
            </a:r>
            <a:r>
              <a:rPr lang="ko-KR" altLang="en-US" sz="1200" dirty="0" smtClean="0"/>
              <a:t> 기반의 </a:t>
            </a:r>
            <a:r>
              <a:rPr lang="en-US" altLang="ko-KR" sz="1200" dirty="0" err="1" smtClean="0"/>
              <a:t>Micom</a:t>
            </a:r>
            <a:r>
              <a:rPr lang="ko-KR" altLang="en-US" sz="1200" dirty="0" smtClean="0"/>
              <a:t>을 이용하여 </a:t>
            </a:r>
            <a:r>
              <a:rPr lang="en-US" altLang="ko-KR" sz="1200" dirty="0" smtClean="0"/>
              <a:t>Indicator</a:t>
            </a:r>
            <a:r>
              <a:rPr lang="ko-KR" altLang="en-US" sz="1200" dirty="0" smtClean="0"/>
              <a:t>의 각 버튼에 대한 접점을 직접 연결하여 제어 할 수 있도록 함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</p:txBody>
      </p:sp>
      <p:sp>
        <p:nvSpPr>
          <p:cNvPr id="35" name="사각형 설명선 34"/>
          <p:cNvSpPr/>
          <p:nvPr/>
        </p:nvSpPr>
        <p:spPr>
          <a:xfrm>
            <a:off x="1662402" y="2954529"/>
            <a:ext cx="2616365" cy="782356"/>
          </a:xfrm>
          <a:prstGeom prst="wedgeRectCallout">
            <a:avLst>
              <a:gd name="adj1" fmla="val -67371"/>
              <a:gd name="adj2" fmla="val -1997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3600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200" dirty="0" smtClean="0"/>
              <a:t>Indicator</a:t>
            </a:r>
            <a:r>
              <a:rPr lang="ko-KR" altLang="en-US" sz="1200" dirty="0" smtClean="0"/>
              <a:t>에서 수집된 정보에 대해 </a:t>
            </a:r>
            <a:r>
              <a:rPr lang="en-US" altLang="ko-KR" sz="1200" dirty="0" err="1" smtClean="0"/>
              <a:t>Wifi</a:t>
            </a:r>
            <a:r>
              <a:rPr lang="ko-KR" altLang="en-US" sz="1200" dirty="0" smtClean="0"/>
              <a:t>를 통해 정보를 </a:t>
            </a:r>
            <a:r>
              <a:rPr lang="en-US" altLang="ko-KR" sz="1200" dirty="0" smtClean="0"/>
              <a:t>DB</a:t>
            </a:r>
            <a:r>
              <a:rPr lang="ko-KR" altLang="en-US" sz="1200" dirty="0" smtClean="0"/>
              <a:t>로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처리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</p:txBody>
      </p:sp>
    </p:spTree>
    <p:extLst>
      <p:ext uri="{BB962C8B-B14F-4D97-AF65-F5344CB8AC3E}">
        <p14:creationId xmlns:p14="http://schemas.microsoft.com/office/powerpoint/2010/main" val="4094795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모서리가 둥근 직사각형 36"/>
          <p:cNvSpPr/>
          <p:nvPr/>
        </p:nvSpPr>
        <p:spPr>
          <a:xfrm>
            <a:off x="7732446" y="2484547"/>
            <a:ext cx="254000" cy="1388533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200" dirty="0" smtClean="0"/>
              <a:t>생산품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 </a:t>
            </a:r>
            <a:r>
              <a:rPr lang="ko-KR" altLang="en-US" dirty="0" smtClean="0"/>
              <a:t>시스템 구성도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65666" y="1103900"/>
            <a:ext cx="19704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/>
              <a:t>후처리 관리 시스템</a:t>
            </a:r>
            <a:endParaRPr lang="ko-KR" altLang="en-US" sz="1600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843234" y="2411797"/>
            <a:ext cx="5205120" cy="2927880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4004733" y="3378200"/>
            <a:ext cx="982134" cy="154093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smtClean="0"/>
          </a:p>
        </p:txBody>
      </p:sp>
      <p:sp>
        <p:nvSpPr>
          <p:cNvPr id="9" name="직사각형 8"/>
          <p:cNvSpPr/>
          <p:nvPr/>
        </p:nvSpPr>
        <p:spPr>
          <a:xfrm>
            <a:off x="3987800" y="3378200"/>
            <a:ext cx="457994" cy="1540933"/>
          </a:xfrm>
          <a:custGeom>
            <a:avLst/>
            <a:gdLst>
              <a:gd name="connsiteX0" fmla="*/ 0 w 457994"/>
              <a:gd name="connsiteY0" fmla="*/ 0 h 1540933"/>
              <a:gd name="connsiteX1" fmla="*/ 457994 w 457994"/>
              <a:gd name="connsiteY1" fmla="*/ 0 h 1540933"/>
              <a:gd name="connsiteX2" fmla="*/ 457994 w 457994"/>
              <a:gd name="connsiteY2" fmla="*/ 1540933 h 1540933"/>
              <a:gd name="connsiteX3" fmla="*/ 0 w 457994"/>
              <a:gd name="connsiteY3" fmla="*/ 1540933 h 1540933"/>
              <a:gd name="connsiteX4" fmla="*/ 0 w 457994"/>
              <a:gd name="connsiteY4" fmla="*/ 0 h 1540933"/>
              <a:gd name="connsiteX0" fmla="*/ 0 w 457994"/>
              <a:gd name="connsiteY0" fmla="*/ 0 h 1540933"/>
              <a:gd name="connsiteX1" fmla="*/ 119327 w 457994"/>
              <a:gd name="connsiteY1" fmla="*/ 0 h 1540933"/>
              <a:gd name="connsiteX2" fmla="*/ 457994 w 457994"/>
              <a:gd name="connsiteY2" fmla="*/ 1540933 h 1540933"/>
              <a:gd name="connsiteX3" fmla="*/ 0 w 457994"/>
              <a:gd name="connsiteY3" fmla="*/ 1540933 h 1540933"/>
              <a:gd name="connsiteX4" fmla="*/ 0 w 457994"/>
              <a:gd name="connsiteY4" fmla="*/ 0 h 1540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994" h="1540933">
                <a:moveTo>
                  <a:pt x="0" y="0"/>
                </a:moveTo>
                <a:lnTo>
                  <a:pt x="119327" y="0"/>
                </a:lnTo>
                <a:lnTo>
                  <a:pt x="457994" y="1540933"/>
                </a:lnTo>
                <a:lnTo>
                  <a:pt x="0" y="154093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smtClean="0"/>
          </a:p>
        </p:txBody>
      </p:sp>
      <p:sp>
        <p:nvSpPr>
          <p:cNvPr id="25" name="직사각형 8"/>
          <p:cNvSpPr/>
          <p:nvPr/>
        </p:nvSpPr>
        <p:spPr>
          <a:xfrm flipH="1">
            <a:off x="4529666" y="3378200"/>
            <a:ext cx="457994" cy="1540933"/>
          </a:xfrm>
          <a:custGeom>
            <a:avLst/>
            <a:gdLst>
              <a:gd name="connsiteX0" fmla="*/ 0 w 457994"/>
              <a:gd name="connsiteY0" fmla="*/ 0 h 1540933"/>
              <a:gd name="connsiteX1" fmla="*/ 457994 w 457994"/>
              <a:gd name="connsiteY1" fmla="*/ 0 h 1540933"/>
              <a:gd name="connsiteX2" fmla="*/ 457994 w 457994"/>
              <a:gd name="connsiteY2" fmla="*/ 1540933 h 1540933"/>
              <a:gd name="connsiteX3" fmla="*/ 0 w 457994"/>
              <a:gd name="connsiteY3" fmla="*/ 1540933 h 1540933"/>
              <a:gd name="connsiteX4" fmla="*/ 0 w 457994"/>
              <a:gd name="connsiteY4" fmla="*/ 0 h 1540933"/>
              <a:gd name="connsiteX0" fmla="*/ 0 w 457994"/>
              <a:gd name="connsiteY0" fmla="*/ 0 h 1540933"/>
              <a:gd name="connsiteX1" fmla="*/ 119327 w 457994"/>
              <a:gd name="connsiteY1" fmla="*/ 0 h 1540933"/>
              <a:gd name="connsiteX2" fmla="*/ 457994 w 457994"/>
              <a:gd name="connsiteY2" fmla="*/ 1540933 h 1540933"/>
              <a:gd name="connsiteX3" fmla="*/ 0 w 457994"/>
              <a:gd name="connsiteY3" fmla="*/ 1540933 h 1540933"/>
              <a:gd name="connsiteX4" fmla="*/ 0 w 457994"/>
              <a:gd name="connsiteY4" fmla="*/ 0 h 1540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994" h="1540933">
                <a:moveTo>
                  <a:pt x="0" y="0"/>
                </a:moveTo>
                <a:lnTo>
                  <a:pt x="119327" y="0"/>
                </a:lnTo>
                <a:lnTo>
                  <a:pt x="457994" y="1540933"/>
                </a:lnTo>
                <a:lnTo>
                  <a:pt x="0" y="154093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smtClean="0"/>
          </a:p>
        </p:txBody>
      </p:sp>
      <p:sp>
        <p:nvSpPr>
          <p:cNvPr id="10" name="모서리가 둥근 직사각형 9"/>
          <p:cNvSpPr/>
          <p:nvPr/>
        </p:nvSpPr>
        <p:spPr>
          <a:xfrm>
            <a:off x="4368800" y="3875737"/>
            <a:ext cx="254000" cy="138853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200" dirty="0" smtClean="0"/>
              <a:t>생산품</a:t>
            </a:r>
          </a:p>
        </p:txBody>
      </p:sp>
      <p:sp>
        <p:nvSpPr>
          <p:cNvPr id="27" name="사각형 설명선 26"/>
          <p:cNvSpPr/>
          <p:nvPr/>
        </p:nvSpPr>
        <p:spPr>
          <a:xfrm>
            <a:off x="842508" y="2328333"/>
            <a:ext cx="3344333" cy="723634"/>
          </a:xfrm>
          <a:prstGeom prst="wedgeRectCallout">
            <a:avLst>
              <a:gd name="adj1" fmla="val 46681"/>
              <a:gd name="adj2" fmla="val 193412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3600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200" smtClean="0"/>
              <a:t>생산되는 품목이 동일한 방향으로 정렬될 수 있도록 가이드를 제작</a:t>
            </a:r>
            <a:endParaRPr lang="ko-KR" altLang="en-US" sz="1200" dirty="0" smtClean="0"/>
          </a:p>
        </p:txBody>
      </p:sp>
      <p:sp>
        <p:nvSpPr>
          <p:cNvPr id="11" name="타원 10"/>
          <p:cNvSpPr/>
          <p:nvPr/>
        </p:nvSpPr>
        <p:spPr>
          <a:xfrm>
            <a:off x="4004733" y="4673600"/>
            <a:ext cx="212064" cy="21206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smtClean="0"/>
          </a:p>
        </p:txBody>
      </p:sp>
      <p:sp>
        <p:nvSpPr>
          <p:cNvPr id="29" name="타원 28"/>
          <p:cNvSpPr/>
          <p:nvPr/>
        </p:nvSpPr>
        <p:spPr>
          <a:xfrm>
            <a:off x="4758267" y="4673600"/>
            <a:ext cx="212064" cy="21206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smtClean="0"/>
          </a:p>
        </p:txBody>
      </p:sp>
      <p:sp>
        <p:nvSpPr>
          <p:cNvPr id="19" name="직사각형 18"/>
          <p:cNvSpPr/>
          <p:nvPr/>
        </p:nvSpPr>
        <p:spPr>
          <a:xfrm>
            <a:off x="288265" y="3784601"/>
            <a:ext cx="3039135" cy="50799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200" dirty="0" smtClean="0"/>
              <a:t>생산되는 제품이 통과하는 시점을 판단하는</a:t>
            </a:r>
            <a:endParaRPr lang="en-US" altLang="ko-KR" sz="1200" dirty="0" smtClean="0"/>
          </a:p>
          <a:p>
            <a:pPr algn="ctr"/>
            <a:r>
              <a:rPr lang="ko-KR" altLang="en-US" sz="1200" dirty="0" smtClean="0"/>
              <a:t>센서</a:t>
            </a:r>
          </a:p>
        </p:txBody>
      </p:sp>
      <p:sp>
        <p:nvSpPr>
          <p:cNvPr id="23" name="오른쪽 화살표 22"/>
          <p:cNvSpPr/>
          <p:nvPr/>
        </p:nvSpPr>
        <p:spPr>
          <a:xfrm>
            <a:off x="6053667" y="2154347"/>
            <a:ext cx="719666" cy="1989668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smtClean="0"/>
          </a:p>
        </p:txBody>
      </p:sp>
      <p:sp>
        <p:nvSpPr>
          <p:cNvPr id="34" name="모서리가 둥근 직사각형 33"/>
          <p:cNvSpPr/>
          <p:nvPr/>
        </p:nvSpPr>
        <p:spPr>
          <a:xfrm rot="16200000">
            <a:off x="7732447" y="2484548"/>
            <a:ext cx="254000" cy="138853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200" dirty="0" smtClean="0"/>
              <a:t>생산품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411370" y="4037913"/>
            <a:ext cx="8707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 smtClean="0"/>
              <a:t>생산품</a:t>
            </a:r>
            <a:r>
              <a:rPr lang="en-US" altLang="ko-KR" sz="1000" dirty="0" smtClean="0"/>
              <a:t> </a:t>
            </a:r>
            <a:r>
              <a:rPr lang="ko-KR" altLang="en-US" sz="1000" dirty="0" smtClean="0"/>
              <a:t>회전</a:t>
            </a:r>
            <a:endParaRPr lang="ko-KR" altLang="en-US" sz="1000" dirty="0"/>
          </a:p>
        </p:txBody>
      </p:sp>
      <p:sp>
        <p:nvSpPr>
          <p:cNvPr id="31" name="아래로 구부러진 화살표 30"/>
          <p:cNvSpPr/>
          <p:nvPr/>
        </p:nvSpPr>
        <p:spPr>
          <a:xfrm>
            <a:off x="7139781" y="2319714"/>
            <a:ext cx="1413933" cy="567267"/>
          </a:xfrm>
          <a:prstGeom prst="curvedDown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smtClean="0">
              <a:solidFill>
                <a:schemeClr val="tx1"/>
              </a:solidFill>
            </a:endParaRPr>
          </a:p>
        </p:txBody>
      </p:sp>
      <p:sp>
        <p:nvSpPr>
          <p:cNvPr id="39" name="아래로 구부러진 화살표 38"/>
          <p:cNvSpPr/>
          <p:nvPr/>
        </p:nvSpPr>
        <p:spPr>
          <a:xfrm rot="10800000">
            <a:off x="7139780" y="3428923"/>
            <a:ext cx="1413933" cy="567267"/>
          </a:xfrm>
          <a:prstGeom prst="curvedDown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smtClean="0">
              <a:solidFill>
                <a:schemeClr val="tx1"/>
              </a:solidFill>
            </a:endParaRPr>
          </a:p>
        </p:txBody>
      </p:sp>
      <p:sp>
        <p:nvSpPr>
          <p:cNvPr id="41" name="오른쪽 화살표 40"/>
          <p:cNvSpPr/>
          <p:nvPr/>
        </p:nvSpPr>
        <p:spPr>
          <a:xfrm>
            <a:off x="9062504" y="2154347"/>
            <a:ext cx="719666" cy="1989668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smtClean="0"/>
          </a:p>
        </p:txBody>
      </p:sp>
      <p:sp>
        <p:nvSpPr>
          <p:cNvPr id="42" name="모서리가 둥근 직사각형 41"/>
          <p:cNvSpPr/>
          <p:nvPr/>
        </p:nvSpPr>
        <p:spPr>
          <a:xfrm rot="16200000">
            <a:off x="10715885" y="2484548"/>
            <a:ext cx="254000" cy="138853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200" dirty="0" smtClean="0"/>
              <a:t>생산품</a:t>
            </a:r>
          </a:p>
        </p:txBody>
      </p:sp>
      <p:sp>
        <p:nvSpPr>
          <p:cNvPr id="32" name="오각형 31"/>
          <p:cNvSpPr/>
          <p:nvPr/>
        </p:nvSpPr>
        <p:spPr>
          <a:xfrm>
            <a:off x="11537152" y="3051814"/>
            <a:ext cx="248448" cy="254001"/>
          </a:xfrm>
          <a:prstGeom prst="homePlat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smtClean="0"/>
          </a:p>
        </p:txBody>
      </p:sp>
      <p:sp>
        <p:nvSpPr>
          <p:cNvPr id="43" name="오각형 42"/>
          <p:cNvSpPr/>
          <p:nvPr/>
        </p:nvSpPr>
        <p:spPr>
          <a:xfrm flipH="1">
            <a:off x="9894339" y="3051814"/>
            <a:ext cx="248448" cy="254001"/>
          </a:xfrm>
          <a:prstGeom prst="homePlat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smtClean="0"/>
          </a:p>
        </p:txBody>
      </p:sp>
      <p:sp>
        <p:nvSpPr>
          <p:cNvPr id="46" name="직사각형 45"/>
          <p:cNvSpPr/>
          <p:nvPr/>
        </p:nvSpPr>
        <p:spPr>
          <a:xfrm>
            <a:off x="9211733" y="1475298"/>
            <a:ext cx="2387600" cy="55601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200" dirty="0" smtClean="0"/>
              <a:t>제거 되어야 될 부분 제거 후</a:t>
            </a:r>
            <a:endParaRPr lang="en-US" altLang="ko-KR" sz="1200" dirty="0" smtClean="0"/>
          </a:p>
          <a:p>
            <a:pPr algn="ctr"/>
            <a:r>
              <a:rPr lang="ko-KR" altLang="en-US" sz="1200" dirty="0" smtClean="0"/>
              <a:t>포장</a:t>
            </a:r>
          </a:p>
        </p:txBody>
      </p:sp>
      <p:cxnSp>
        <p:nvCxnSpPr>
          <p:cNvPr id="49" name="직선 화살표 연결선 48"/>
          <p:cNvCxnSpPr>
            <a:stCxn id="46" idx="2"/>
            <a:endCxn id="43" idx="0"/>
          </p:cNvCxnSpPr>
          <p:nvPr/>
        </p:nvCxnSpPr>
        <p:spPr>
          <a:xfrm flipH="1">
            <a:off x="10080675" y="2031313"/>
            <a:ext cx="324858" cy="1020501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화살표 연결선 50"/>
          <p:cNvCxnSpPr>
            <a:stCxn id="46" idx="2"/>
            <a:endCxn id="32" idx="0"/>
          </p:cNvCxnSpPr>
          <p:nvPr/>
        </p:nvCxnSpPr>
        <p:spPr>
          <a:xfrm>
            <a:off x="10405533" y="2031313"/>
            <a:ext cx="1193731" cy="1020501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화살표 연결선 52"/>
          <p:cNvCxnSpPr>
            <a:stCxn id="19" idx="3"/>
            <a:endCxn id="11" idx="1"/>
          </p:cNvCxnSpPr>
          <p:nvPr/>
        </p:nvCxnSpPr>
        <p:spPr>
          <a:xfrm>
            <a:off x="3327400" y="4038601"/>
            <a:ext cx="708389" cy="66605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화살표 연결선 54"/>
          <p:cNvCxnSpPr>
            <a:endCxn id="29" idx="1"/>
          </p:cNvCxnSpPr>
          <p:nvPr/>
        </p:nvCxnSpPr>
        <p:spPr>
          <a:xfrm>
            <a:off x="3344333" y="4034709"/>
            <a:ext cx="1444990" cy="66994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아래쪽 화살표 2"/>
          <p:cNvSpPr/>
          <p:nvPr/>
        </p:nvSpPr>
        <p:spPr>
          <a:xfrm>
            <a:off x="10007600" y="4382923"/>
            <a:ext cx="1591664" cy="803936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smtClean="0"/>
          </a:p>
        </p:txBody>
      </p:sp>
      <p:grpSp>
        <p:nvGrpSpPr>
          <p:cNvPr id="12" name="그룹 11"/>
          <p:cNvGrpSpPr/>
          <p:nvPr/>
        </p:nvGrpSpPr>
        <p:grpSpPr>
          <a:xfrm>
            <a:off x="8603324" y="5520267"/>
            <a:ext cx="3453210" cy="296334"/>
            <a:chOff x="8603324" y="5842000"/>
            <a:chExt cx="3453210" cy="296334"/>
          </a:xfrm>
        </p:grpSpPr>
        <p:sp>
          <p:nvSpPr>
            <p:cNvPr id="7" name="직사각형 6"/>
            <p:cNvSpPr/>
            <p:nvPr/>
          </p:nvSpPr>
          <p:spPr>
            <a:xfrm>
              <a:off x="8603324" y="5842000"/>
              <a:ext cx="3453210" cy="296334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smtClean="0"/>
            </a:p>
          </p:txBody>
        </p:sp>
        <p:sp>
          <p:nvSpPr>
            <p:cNvPr id="4" name="타원 3"/>
            <p:cNvSpPr/>
            <p:nvPr/>
          </p:nvSpPr>
          <p:spPr>
            <a:xfrm>
              <a:off x="9211733" y="5842000"/>
              <a:ext cx="296334" cy="296334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smtClean="0"/>
            </a:p>
          </p:txBody>
        </p:sp>
        <p:sp>
          <p:nvSpPr>
            <p:cNvPr id="30" name="타원 29"/>
            <p:cNvSpPr/>
            <p:nvPr/>
          </p:nvSpPr>
          <p:spPr>
            <a:xfrm>
              <a:off x="9508067" y="5842000"/>
              <a:ext cx="296334" cy="296334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smtClean="0"/>
            </a:p>
          </p:txBody>
        </p:sp>
        <p:sp>
          <p:nvSpPr>
            <p:cNvPr id="33" name="타원 32"/>
            <p:cNvSpPr/>
            <p:nvPr/>
          </p:nvSpPr>
          <p:spPr>
            <a:xfrm>
              <a:off x="9804401" y="5842000"/>
              <a:ext cx="296334" cy="296334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smtClean="0"/>
            </a:p>
          </p:txBody>
        </p:sp>
        <p:sp>
          <p:nvSpPr>
            <p:cNvPr id="35" name="타원 34"/>
            <p:cNvSpPr/>
            <p:nvPr/>
          </p:nvSpPr>
          <p:spPr>
            <a:xfrm>
              <a:off x="10100735" y="5842000"/>
              <a:ext cx="296334" cy="296334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smtClean="0"/>
            </a:p>
          </p:txBody>
        </p:sp>
        <p:sp>
          <p:nvSpPr>
            <p:cNvPr id="36" name="타원 35"/>
            <p:cNvSpPr/>
            <p:nvPr/>
          </p:nvSpPr>
          <p:spPr>
            <a:xfrm>
              <a:off x="10397069" y="5842000"/>
              <a:ext cx="296334" cy="296334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smtClean="0"/>
            </a:p>
          </p:txBody>
        </p:sp>
        <p:sp>
          <p:nvSpPr>
            <p:cNvPr id="38" name="타원 37"/>
            <p:cNvSpPr/>
            <p:nvPr/>
          </p:nvSpPr>
          <p:spPr>
            <a:xfrm>
              <a:off x="10693403" y="5842000"/>
              <a:ext cx="296334" cy="296334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smtClean="0"/>
            </a:p>
          </p:txBody>
        </p:sp>
        <p:sp>
          <p:nvSpPr>
            <p:cNvPr id="40" name="타원 39"/>
            <p:cNvSpPr/>
            <p:nvPr/>
          </p:nvSpPr>
          <p:spPr>
            <a:xfrm>
              <a:off x="10989737" y="5842000"/>
              <a:ext cx="296334" cy="296334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smtClean="0"/>
            </a:p>
          </p:txBody>
        </p:sp>
        <p:sp>
          <p:nvSpPr>
            <p:cNvPr id="44" name="타원 43"/>
            <p:cNvSpPr/>
            <p:nvPr/>
          </p:nvSpPr>
          <p:spPr>
            <a:xfrm>
              <a:off x="11286071" y="5842000"/>
              <a:ext cx="296334" cy="296334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smtClean="0"/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9906038" y="5816998"/>
            <a:ext cx="9989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 smtClean="0"/>
              <a:t>운반용</a:t>
            </a:r>
            <a:r>
              <a:rPr lang="en-US" altLang="ko-KR" sz="1000" dirty="0" smtClean="0"/>
              <a:t> </a:t>
            </a:r>
            <a:r>
              <a:rPr lang="ko-KR" altLang="en-US" sz="1000" dirty="0" smtClean="0"/>
              <a:t>트레이</a:t>
            </a:r>
            <a:endParaRPr lang="ko-KR" altLang="en-US" sz="1000" dirty="0"/>
          </a:p>
        </p:txBody>
      </p:sp>
      <p:sp>
        <p:nvSpPr>
          <p:cNvPr id="47" name="오른쪽 화살표 46"/>
          <p:cNvSpPr/>
          <p:nvPr/>
        </p:nvSpPr>
        <p:spPr>
          <a:xfrm flipH="1">
            <a:off x="7792540" y="4673600"/>
            <a:ext cx="719666" cy="1989668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smtClean="0"/>
          </a:p>
        </p:txBody>
      </p:sp>
      <p:sp>
        <p:nvSpPr>
          <p:cNvPr id="48" name="직사각형 47"/>
          <p:cNvSpPr/>
          <p:nvPr/>
        </p:nvSpPr>
        <p:spPr>
          <a:xfrm>
            <a:off x="6147888" y="4919133"/>
            <a:ext cx="1433025" cy="165855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3600" dirty="0" smtClean="0"/>
              <a:t>포장 박스</a:t>
            </a:r>
          </a:p>
        </p:txBody>
      </p:sp>
    </p:spTree>
    <p:extLst>
      <p:ext uri="{BB962C8B-B14F-4D97-AF65-F5344CB8AC3E}">
        <p14:creationId xmlns:p14="http://schemas.microsoft.com/office/powerpoint/2010/main" val="9774512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 </a:t>
            </a:r>
            <a:r>
              <a:rPr lang="ko-KR" altLang="en-US" dirty="0" smtClean="0"/>
              <a:t>시스템 구성도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65666" y="1103900"/>
            <a:ext cx="15600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/>
              <a:t>전체 제안 구조</a:t>
            </a:r>
            <a:endParaRPr lang="ko-KR" altLang="en-US" sz="1600" dirty="0"/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09" t="11201" r="26041" b="8642"/>
          <a:stretch/>
        </p:blipFill>
        <p:spPr>
          <a:xfrm>
            <a:off x="3183466" y="1024467"/>
            <a:ext cx="5809384" cy="5497180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644553" y="5300100"/>
            <a:ext cx="3656513" cy="104990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3600" dirty="0" smtClean="0"/>
              <a:t>포장 박스</a:t>
            </a:r>
          </a:p>
        </p:txBody>
      </p:sp>
      <p:grpSp>
        <p:nvGrpSpPr>
          <p:cNvPr id="12" name="그룹 11"/>
          <p:cNvGrpSpPr/>
          <p:nvPr/>
        </p:nvGrpSpPr>
        <p:grpSpPr>
          <a:xfrm>
            <a:off x="1066800" y="3547533"/>
            <a:ext cx="3234266" cy="1346167"/>
            <a:chOff x="1066800" y="3547533"/>
            <a:chExt cx="3234266" cy="1346167"/>
          </a:xfrm>
        </p:grpSpPr>
        <p:sp>
          <p:nvSpPr>
            <p:cNvPr id="4" name="직사각형 3"/>
            <p:cNvSpPr/>
            <p:nvPr/>
          </p:nvSpPr>
          <p:spPr>
            <a:xfrm>
              <a:off x="2209800" y="3547533"/>
              <a:ext cx="2091266" cy="829734"/>
            </a:xfrm>
            <a:custGeom>
              <a:avLst/>
              <a:gdLst>
                <a:gd name="connsiteX0" fmla="*/ 0 w 2091266"/>
                <a:gd name="connsiteY0" fmla="*/ 0 h 829734"/>
                <a:gd name="connsiteX1" fmla="*/ 2091266 w 2091266"/>
                <a:gd name="connsiteY1" fmla="*/ 0 h 829734"/>
                <a:gd name="connsiteX2" fmla="*/ 2091266 w 2091266"/>
                <a:gd name="connsiteY2" fmla="*/ 829734 h 829734"/>
                <a:gd name="connsiteX3" fmla="*/ 0 w 2091266"/>
                <a:gd name="connsiteY3" fmla="*/ 829734 h 829734"/>
                <a:gd name="connsiteX4" fmla="*/ 0 w 2091266"/>
                <a:gd name="connsiteY4" fmla="*/ 0 h 829734"/>
                <a:gd name="connsiteX0" fmla="*/ 8467 w 2091266"/>
                <a:gd name="connsiteY0" fmla="*/ 474133 h 829734"/>
                <a:gd name="connsiteX1" fmla="*/ 2091266 w 2091266"/>
                <a:gd name="connsiteY1" fmla="*/ 0 h 829734"/>
                <a:gd name="connsiteX2" fmla="*/ 2091266 w 2091266"/>
                <a:gd name="connsiteY2" fmla="*/ 829734 h 829734"/>
                <a:gd name="connsiteX3" fmla="*/ 0 w 2091266"/>
                <a:gd name="connsiteY3" fmla="*/ 829734 h 829734"/>
                <a:gd name="connsiteX4" fmla="*/ 8467 w 2091266"/>
                <a:gd name="connsiteY4" fmla="*/ 474133 h 829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1266" h="829734">
                  <a:moveTo>
                    <a:pt x="8467" y="474133"/>
                  </a:moveTo>
                  <a:lnTo>
                    <a:pt x="2091266" y="0"/>
                  </a:lnTo>
                  <a:lnTo>
                    <a:pt x="2091266" y="829734"/>
                  </a:lnTo>
                  <a:lnTo>
                    <a:pt x="0" y="829734"/>
                  </a:lnTo>
                  <a:lnTo>
                    <a:pt x="8467" y="474133"/>
                  </a:lnTo>
                  <a:close/>
                </a:path>
              </a:pathLst>
            </a:cu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400" dirty="0" smtClean="0"/>
                <a:t>가이드</a:t>
              </a:r>
            </a:p>
          </p:txBody>
        </p:sp>
        <p:sp>
          <p:nvSpPr>
            <p:cNvPr id="7" name="타원 6"/>
            <p:cNvSpPr/>
            <p:nvPr/>
          </p:nvSpPr>
          <p:spPr>
            <a:xfrm>
              <a:off x="1066800" y="3649100"/>
              <a:ext cx="1244600" cy="1244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400" dirty="0" smtClean="0"/>
                <a:t>제거 솔</a:t>
              </a:r>
            </a:p>
          </p:txBody>
        </p:sp>
      </p:grpSp>
      <p:grpSp>
        <p:nvGrpSpPr>
          <p:cNvPr id="35" name="그룹 34"/>
          <p:cNvGrpSpPr/>
          <p:nvPr/>
        </p:nvGrpSpPr>
        <p:grpSpPr>
          <a:xfrm flipH="1">
            <a:off x="8322351" y="3547533"/>
            <a:ext cx="3234266" cy="1346167"/>
            <a:chOff x="1066800" y="3547533"/>
            <a:chExt cx="3234266" cy="1346167"/>
          </a:xfrm>
        </p:grpSpPr>
        <p:sp>
          <p:nvSpPr>
            <p:cNvPr id="36" name="직사각형 3"/>
            <p:cNvSpPr/>
            <p:nvPr/>
          </p:nvSpPr>
          <p:spPr>
            <a:xfrm>
              <a:off x="2209800" y="3547533"/>
              <a:ext cx="2091266" cy="829734"/>
            </a:xfrm>
            <a:custGeom>
              <a:avLst/>
              <a:gdLst>
                <a:gd name="connsiteX0" fmla="*/ 0 w 2091266"/>
                <a:gd name="connsiteY0" fmla="*/ 0 h 829734"/>
                <a:gd name="connsiteX1" fmla="*/ 2091266 w 2091266"/>
                <a:gd name="connsiteY1" fmla="*/ 0 h 829734"/>
                <a:gd name="connsiteX2" fmla="*/ 2091266 w 2091266"/>
                <a:gd name="connsiteY2" fmla="*/ 829734 h 829734"/>
                <a:gd name="connsiteX3" fmla="*/ 0 w 2091266"/>
                <a:gd name="connsiteY3" fmla="*/ 829734 h 829734"/>
                <a:gd name="connsiteX4" fmla="*/ 0 w 2091266"/>
                <a:gd name="connsiteY4" fmla="*/ 0 h 829734"/>
                <a:gd name="connsiteX0" fmla="*/ 8467 w 2091266"/>
                <a:gd name="connsiteY0" fmla="*/ 474133 h 829734"/>
                <a:gd name="connsiteX1" fmla="*/ 2091266 w 2091266"/>
                <a:gd name="connsiteY1" fmla="*/ 0 h 829734"/>
                <a:gd name="connsiteX2" fmla="*/ 2091266 w 2091266"/>
                <a:gd name="connsiteY2" fmla="*/ 829734 h 829734"/>
                <a:gd name="connsiteX3" fmla="*/ 0 w 2091266"/>
                <a:gd name="connsiteY3" fmla="*/ 829734 h 829734"/>
                <a:gd name="connsiteX4" fmla="*/ 8467 w 2091266"/>
                <a:gd name="connsiteY4" fmla="*/ 474133 h 829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1266" h="829734">
                  <a:moveTo>
                    <a:pt x="8467" y="474133"/>
                  </a:moveTo>
                  <a:lnTo>
                    <a:pt x="2091266" y="0"/>
                  </a:lnTo>
                  <a:lnTo>
                    <a:pt x="2091266" y="829734"/>
                  </a:lnTo>
                  <a:lnTo>
                    <a:pt x="0" y="829734"/>
                  </a:lnTo>
                  <a:lnTo>
                    <a:pt x="8467" y="474133"/>
                  </a:lnTo>
                  <a:close/>
                </a:path>
              </a:pathLst>
            </a:cu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400" dirty="0" smtClean="0"/>
                <a:t>가이드</a:t>
              </a:r>
            </a:p>
          </p:txBody>
        </p:sp>
        <p:sp>
          <p:nvSpPr>
            <p:cNvPr id="38" name="타원 37"/>
            <p:cNvSpPr/>
            <p:nvPr/>
          </p:nvSpPr>
          <p:spPr>
            <a:xfrm>
              <a:off x="1066800" y="3649100"/>
              <a:ext cx="1244600" cy="1244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400" dirty="0" smtClean="0"/>
                <a:t>제거 솔</a:t>
              </a:r>
            </a:p>
          </p:txBody>
        </p:sp>
      </p:grpSp>
      <p:sp>
        <p:nvSpPr>
          <p:cNvPr id="40" name="직사각형 39"/>
          <p:cNvSpPr/>
          <p:nvPr/>
        </p:nvSpPr>
        <p:spPr>
          <a:xfrm>
            <a:off x="791832" y="2291777"/>
            <a:ext cx="3039135" cy="50799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200" dirty="0" smtClean="0"/>
              <a:t>양방향 생산을 고려하여</a:t>
            </a:r>
            <a:endParaRPr lang="en-US" altLang="ko-KR" sz="1200" dirty="0" smtClean="0"/>
          </a:p>
          <a:p>
            <a:pPr algn="ctr"/>
            <a:r>
              <a:rPr lang="ko-KR" altLang="en-US" sz="1200" dirty="0" err="1" smtClean="0"/>
              <a:t>후가공</a:t>
            </a:r>
            <a:r>
              <a:rPr lang="ko-KR" altLang="en-US" sz="1200" dirty="0" smtClean="0"/>
              <a:t> 기기를 </a:t>
            </a:r>
            <a:r>
              <a:rPr lang="en-US" altLang="ko-KR" sz="1200" dirty="0" smtClean="0"/>
              <a:t>1</a:t>
            </a:r>
            <a:r>
              <a:rPr lang="ko-KR" altLang="en-US" sz="1200" dirty="0" smtClean="0"/>
              <a:t>쌍으로 함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</p:txBody>
      </p:sp>
      <p:cxnSp>
        <p:nvCxnSpPr>
          <p:cNvPr id="14" name="직선 화살표 연결선 13"/>
          <p:cNvCxnSpPr>
            <a:stCxn id="40" idx="2"/>
            <a:endCxn id="7" idx="0"/>
          </p:cNvCxnSpPr>
          <p:nvPr/>
        </p:nvCxnSpPr>
        <p:spPr>
          <a:xfrm flipH="1">
            <a:off x="1689100" y="2799776"/>
            <a:ext cx="622300" cy="84932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/>
          <p:cNvCxnSpPr>
            <a:stCxn id="40" idx="2"/>
            <a:endCxn id="36" idx="1"/>
          </p:cNvCxnSpPr>
          <p:nvPr/>
        </p:nvCxnSpPr>
        <p:spPr>
          <a:xfrm>
            <a:off x="2311400" y="2799776"/>
            <a:ext cx="6010951" cy="74775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아래쪽 화살표 16"/>
          <p:cNvSpPr/>
          <p:nvPr/>
        </p:nvSpPr>
        <p:spPr>
          <a:xfrm>
            <a:off x="3538249" y="5125025"/>
            <a:ext cx="948267" cy="502157"/>
          </a:xfrm>
          <a:prstGeom prst="down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200" smtClean="0"/>
              <a:t>투하</a:t>
            </a:r>
          </a:p>
        </p:txBody>
      </p:sp>
      <p:grpSp>
        <p:nvGrpSpPr>
          <p:cNvPr id="23" name="그룹 22"/>
          <p:cNvGrpSpPr/>
          <p:nvPr/>
        </p:nvGrpSpPr>
        <p:grpSpPr>
          <a:xfrm>
            <a:off x="261044" y="4958775"/>
            <a:ext cx="3453210" cy="296334"/>
            <a:chOff x="8603324" y="5842000"/>
            <a:chExt cx="3453210" cy="296334"/>
          </a:xfrm>
        </p:grpSpPr>
        <p:sp>
          <p:nvSpPr>
            <p:cNvPr id="24" name="직사각형 23"/>
            <p:cNvSpPr/>
            <p:nvPr/>
          </p:nvSpPr>
          <p:spPr>
            <a:xfrm>
              <a:off x="8603324" y="5842000"/>
              <a:ext cx="3453210" cy="296334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smtClean="0"/>
            </a:p>
          </p:txBody>
        </p:sp>
        <p:sp>
          <p:nvSpPr>
            <p:cNvPr id="25" name="타원 24"/>
            <p:cNvSpPr/>
            <p:nvPr/>
          </p:nvSpPr>
          <p:spPr>
            <a:xfrm>
              <a:off x="9211733" y="5842000"/>
              <a:ext cx="296334" cy="296334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smtClean="0"/>
            </a:p>
          </p:txBody>
        </p:sp>
        <p:sp>
          <p:nvSpPr>
            <p:cNvPr id="26" name="타원 25"/>
            <p:cNvSpPr/>
            <p:nvPr/>
          </p:nvSpPr>
          <p:spPr>
            <a:xfrm>
              <a:off x="9508067" y="5842000"/>
              <a:ext cx="296334" cy="296334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smtClean="0"/>
            </a:p>
          </p:txBody>
        </p:sp>
        <p:sp>
          <p:nvSpPr>
            <p:cNvPr id="27" name="타원 26"/>
            <p:cNvSpPr/>
            <p:nvPr/>
          </p:nvSpPr>
          <p:spPr>
            <a:xfrm>
              <a:off x="9804401" y="5842000"/>
              <a:ext cx="296334" cy="296334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smtClean="0"/>
            </a:p>
          </p:txBody>
        </p:sp>
        <p:sp>
          <p:nvSpPr>
            <p:cNvPr id="29" name="타원 28"/>
            <p:cNvSpPr/>
            <p:nvPr/>
          </p:nvSpPr>
          <p:spPr>
            <a:xfrm>
              <a:off x="10100735" y="5842000"/>
              <a:ext cx="296334" cy="296334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smtClean="0"/>
            </a:p>
          </p:txBody>
        </p:sp>
        <p:sp>
          <p:nvSpPr>
            <p:cNvPr id="31" name="타원 30"/>
            <p:cNvSpPr/>
            <p:nvPr/>
          </p:nvSpPr>
          <p:spPr>
            <a:xfrm>
              <a:off x="10397069" y="5842000"/>
              <a:ext cx="296334" cy="296334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smtClean="0"/>
            </a:p>
          </p:txBody>
        </p:sp>
        <p:sp>
          <p:nvSpPr>
            <p:cNvPr id="32" name="타원 31"/>
            <p:cNvSpPr/>
            <p:nvPr/>
          </p:nvSpPr>
          <p:spPr>
            <a:xfrm>
              <a:off x="10693403" y="5842000"/>
              <a:ext cx="296334" cy="296334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smtClean="0"/>
            </a:p>
          </p:txBody>
        </p:sp>
        <p:sp>
          <p:nvSpPr>
            <p:cNvPr id="33" name="타원 32"/>
            <p:cNvSpPr/>
            <p:nvPr/>
          </p:nvSpPr>
          <p:spPr>
            <a:xfrm>
              <a:off x="10989737" y="5842000"/>
              <a:ext cx="296334" cy="296334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smtClean="0"/>
            </a:p>
          </p:txBody>
        </p:sp>
        <p:sp>
          <p:nvSpPr>
            <p:cNvPr id="34" name="타원 33"/>
            <p:cNvSpPr/>
            <p:nvPr/>
          </p:nvSpPr>
          <p:spPr>
            <a:xfrm>
              <a:off x="11286071" y="5842000"/>
              <a:ext cx="296334" cy="296334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smtClean="0"/>
            </a:p>
          </p:txBody>
        </p:sp>
      </p:grpSp>
      <p:cxnSp>
        <p:nvCxnSpPr>
          <p:cNvPr id="21" name="직선 화살표 연결선 20"/>
          <p:cNvCxnSpPr/>
          <p:nvPr/>
        </p:nvCxnSpPr>
        <p:spPr>
          <a:xfrm>
            <a:off x="472196" y="5244969"/>
            <a:ext cx="3073400" cy="0"/>
          </a:xfrm>
          <a:prstGeom prst="straightConnector1">
            <a:avLst/>
          </a:prstGeom>
          <a:ln w="762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2208238" y="5253436"/>
            <a:ext cx="44114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 smtClean="0"/>
              <a:t>이동</a:t>
            </a:r>
            <a:endParaRPr lang="ko-KR" altLang="en-US" sz="1000" dirty="0"/>
          </a:p>
        </p:txBody>
      </p:sp>
      <p:sp>
        <p:nvSpPr>
          <p:cNvPr id="37" name="직사각형 36"/>
          <p:cNvSpPr/>
          <p:nvPr/>
        </p:nvSpPr>
        <p:spPr>
          <a:xfrm>
            <a:off x="7766079" y="5300100"/>
            <a:ext cx="3656513" cy="104990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3600" dirty="0" smtClean="0"/>
              <a:t>포장 박스</a:t>
            </a:r>
          </a:p>
        </p:txBody>
      </p:sp>
      <p:sp>
        <p:nvSpPr>
          <p:cNvPr id="39" name="아래쪽 화살표 38"/>
          <p:cNvSpPr/>
          <p:nvPr/>
        </p:nvSpPr>
        <p:spPr>
          <a:xfrm>
            <a:off x="7670865" y="5125025"/>
            <a:ext cx="948267" cy="502157"/>
          </a:xfrm>
          <a:prstGeom prst="down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200" smtClean="0"/>
              <a:t>투하</a:t>
            </a:r>
          </a:p>
        </p:txBody>
      </p:sp>
      <p:grpSp>
        <p:nvGrpSpPr>
          <p:cNvPr id="41" name="그룹 40"/>
          <p:cNvGrpSpPr/>
          <p:nvPr/>
        </p:nvGrpSpPr>
        <p:grpSpPr>
          <a:xfrm>
            <a:off x="8462062" y="4958775"/>
            <a:ext cx="3453210" cy="296334"/>
            <a:chOff x="8603324" y="5842000"/>
            <a:chExt cx="3453210" cy="296334"/>
          </a:xfrm>
        </p:grpSpPr>
        <p:sp>
          <p:nvSpPr>
            <p:cNvPr id="42" name="직사각형 41"/>
            <p:cNvSpPr/>
            <p:nvPr/>
          </p:nvSpPr>
          <p:spPr>
            <a:xfrm>
              <a:off x="8603324" y="5842000"/>
              <a:ext cx="3453210" cy="296334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smtClean="0"/>
            </a:p>
          </p:txBody>
        </p:sp>
        <p:sp>
          <p:nvSpPr>
            <p:cNvPr id="43" name="타원 42"/>
            <p:cNvSpPr/>
            <p:nvPr/>
          </p:nvSpPr>
          <p:spPr>
            <a:xfrm>
              <a:off x="9211733" y="5842000"/>
              <a:ext cx="296334" cy="296334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smtClean="0"/>
            </a:p>
          </p:txBody>
        </p:sp>
        <p:sp>
          <p:nvSpPr>
            <p:cNvPr id="45" name="타원 44"/>
            <p:cNvSpPr/>
            <p:nvPr/>
          </p:nvSpPr>
          <p:spPr>
            <a:xfrm>
              <a:off x="9508067" y="5842000"/>
              <a:ext cx="296334" cy="296334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smtClean="0"/>
            </a:p>
          </p:txBody>
        </p:sp>
        <p:sp>
          <p:nvSpPr>
            <p:cNvPr id="46" name="타원 45"/>
            <p:cNvSpPr/>
            <p:nvPr/>
          </p:nvSpPr>
          <p:spPr>
            <a:xfrm>
              <a:off x="9804401" y="5842000"/>
              <a:ext cx="296334" cy="296334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smtClean="0"/>
            </a:p>
          </p:txBody>
        </p:sp>
        <p:sp>
          <p:nvSpPr>
            <p:cNvPr id="49" name="타원 48"/>
            <p:cNvSpPr/>
            <p:nvPr/>
          </p:nvSpPr>
          <p:spPr>
            <a:xfrm>
              <a:off x="10100735" y="5842000"/>
              <a:ext cx="296334" cy="296334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smtClean="0"/>
            </a:p>
          </p:txBody>
        </p:sp>
        <p:sp>
          <p:nvSpPr>
            <p:cNvPr id="51" name="타원 50"/>
            <p:cNvSpPr/>
            <p:nvPr/>
          </p:nvSpPr>
          <p:spPr>
            <a:xfrm>
              <a:off x="10397069" y="5842000"/>
              <a:ext cx="296334" cy="296334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smtClean="0"/>
            </a:p>
          </p:txBody>
        </p:sp>
        <p:sp>
          <p:nvSpPr>
            <p:cNvPr id="52" name="타원 51"/>
            <p:cNvSpPr/>
            <p:nvPr/>
          </p:nvSpPr>
          <p:spPr>
            <a:xfrm>
              <a:off x="10693403" y="5842000"/>
              <a:ext cx="296334" cy="296334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smtClean="0"/>
            </a:p>
          </p:txBody>
        </p:sp>
        <p:sp>
          <p:nvSpPr>
            <p:cNvPr id="53" name="타원 52"/>
            <p:cNvSpPr/>
            <p:nvPr/>
          </p:nvSpPr>
          <p:spPr>
            <a:xfrm>
              <a:off x="10989737" y="5842000"/>
              <a:ext cx="296334" cy="296334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smtClean="0"/>
            </a:p>
          </p:txBody>
        </p:sp>
        <p:sp>
          <p:nvSpPr>
            <p:cNvPr id="54" name="타원 53"/>
            <p:cNvSpPr/>
            <p:nvPr/>
          </p:nvSpPr>
          <p:spPr>
            <a:xfrm>
              <a:off x="11286071" y="5842000"/>
              <a:ext cx="296334" cy="296334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smtClean="0"/>
            </a:p>
          </p:txBody>
        </p:sp>
      </p:grpSp>
      <p:cxnSp>
        <p:nvCxnSpPr>
          <p:cNvPr id="55" name="직선 화살표 연결선 54"/>
          <p:cNvCxnSpPr/>
          <p:nvPr/>
        </p:nvCxnSpPr>
        <p:spPr>
          <a:xfrm>
            <a:off x="8673214" y="5244969"/>
            <a:ext cx="3073400" cy="0"/>
          </a:xfrm>
          <a:prstGeom prst="straightConnector1">
            <a:avLst/>
          </a:prstGeom>
          <a:ln w="76200">
            <a:solidFill>
              <a:srgbClr val="FF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10409256" y="5253436"/>
            <a:ext cx="44114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 smtClean="0"/>
              <a:t>이동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21750895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그룹 20"/>
          <p:cNvGrpSpPr/>
          <p:nvPr/>
        </p:nvGrpSpPr>
        <p:grpSpPr>
          <a:xfrm>
            <a:off x="480741" y="1368240"/>
            <a:ext cx="1651414" cy="369332"/>
            <a:chOff x="285720" y="2147208"/>
            <a:chExt cx="1651414" cy="369332"/>
          </a:xfrm>
        </p:grpSpPr>
        <p:sp>
          <p:nvSpPr>
            <p:cNvPr id="22" name="TextBox 21"/>
            <p:cNvSpPr txBox="1"/>
            <p:nvPr/>
          </p:nvSpPr>
          <p:spPr>
            <a:xfrm>
              <a:off x="285720" y="2147208"/>
              <a:ext cx="16514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dirty="0" smtClean="0"/>
                <a:t>역할별</a:t>
              </a:r>
              <a:r>
                <a:rPr lang="en-US" altLang="ko-KR" b="1" dirty="0" smtClean="0"/>
                <a:t> </a:t>
              </a:r>
              <a:r>
                <a:rPr lang="ko-KR" altLang="en-US" b="1" dirty="0" smtClean="0"/>
                <a:t>구성도</a:t>
              </a:r>
              <a:endParaRPr lang="ko-KR" altLang="en-US" b="1" dirty="0"/>
            </a:p>
          </p:txBody>
        </p:sp>
        <p:cxnSp>
          <p:nvCxnSpPr>
            <p:cNvPr id="23" name="직선 연결선 22"/>
            <p:cNvCxnSpPr/>
            <p:nvPr/>
          </p:nvCxnSpPr>
          <p:spPr>
            <a:xfrm>
              <a:off x="383721" y="2147208"/>
              <a:ext cx="40821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 </a:t>
            </a:r>
            <a:r>
              <a:rPr lang="ko-KR" altLang="en-US" dirty="0"/>
              <a:t>시스템 </a:t>
            </a:r>
            <a:r>
              <a:rPr lang="ko-KR" altLang="en-US" dirty="0" smtClean="0"/>
              <a:t>구성도</a:t>
            </a:r>
            <a:endParaRPr lang="ko-KR" altLang="en-US" dirty="0"/>
          </a:p>
        </p:txBody>
      </p:sp>
      <p:sp>
        <p:nvSpPr>
          <p:cNvPr id="3" name="모서리가 둥근 직사각형 2"/>
          <p:cNvSpPr/>
          <p:nvPr/>
        </p:nvSpPr>
        <p:spPr>
          <a:xfrm>
            <a:off x="2739506" y="2029768"/>
            <a:ext cx="5817995" cy="562708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mtClean="0"/>
              <a:t>원격 설비 관리 시스템</a:t>
            </a:r>
          </a:p>
        </p:txBody>
      </p:sp>
      <p:grpSp>
        <p:nvGrpSpPr>
          <p:cNvPr id="5" name="그룹 4"/>
          <p:cNvGrpSpPr/>
          <p:nvPr/>
        </p:nvGrpSpPr>
        <p:grpSpPr>
          <a:xfrm>
            <a:off x="480741" y="3320701"/>
            <a:ext cx="10335525" cy="2775113"/>
            <a:chOff x="480741" y="3320701"/>
            <a:chExt cx="10335525" cy="2775113"/>
          </a:xfrm>
        </p:grpSpPr>
        <p:sp>
          <p:nvSpPr>
            <p:cNvPr id="4" name="모서리가 둥근 직사각형 3"/>
            <p:cNvSpPr/>
            <p:nvPr/>
          </p:nvSpPr>
          <p:spPr>
            <a:xfrm>
              <a:off x="480741" y="3320701"/>
              <a:ext cx="3242877" cy="2773345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en-US" altLang="ko-KR" sz="1600" dirty="0" smtClean="0"/>
                <a:t>CCTV</a:t>
              </a:r>
              <a:r>
                <a:rPr lang="ko-KR" altLang="en-US" sz="1600" dirty="0" smtClean="0"/>
                <a:t>로 화면 모니터링</a:t>
              </a:r>
              <a:endParaRPr lang="en-US" altLang="ko-KR" sz="1600" dirty="0" smtClean="0"/>
            </a:p>
            <a:p>
              <a:pPr marL="742950" lvl="1" indent="-285750">
                <a:buFont typeface="Wingdings" panose="05000000000000000000" pitchFamily="2" charset="2"/>
                <a:buChar char="§"/>
              </a:pPr>
              <a:r>
                <a:rPr lang="ko-KR" altLang="en-US" sz="1600" dirty="0" smtClean="0"/>
                <a:t>설정된 정보를 </a:t>
              </a:r>
              <a:r>
                <a:rPr lang="en-US" altLang="ko-KR" sz="1600" dirty="0" smtClean="0"/>
                <a:t>CCTV</a:t>
              </a:r>
              <a:r>
                <a:rPr lang="ko-KR" altLang="en-US" sz="1600" dirty="0" smtClean="0"/>
                <a:t>를 통해서 확인</a:t>
              </a:r>
              <a:endParaRPr lang="en-US" altLang="ko-KR" sz="1600" dirty="0"/>
            </a:p>
            <a:p>
              <a:pPr marL="742950" lvl="1" indent="-285750">
                <a:buFont typeface="Wingdings" panose="05000000000000000000" pitchFamily="2" charset="2"/>
                <a:buChar char="§"/>
              </a:pPr>
              <a:r>
                <a:rPr lang="ko-KR" altLang="en-US" sz="1600" dirty="0" smtClean="0"/>
                <a:t>온라인 설정의 부족한</a:t>
              </a:r>
              <a:r>
                <a:rPr lang="en-US" altLang="ko-KR" sz="1600" dirty="0" smtClean="0"/>
                <a:t> </a:t>
              </a:r>
              <a:r>
                <a:rPr lang="ko-KR" altLang="en-US" sz="1600" dirty="0" smtClean="0"/>
                <a:t>부분을 보완</a:t>
              </a:r>
              <a:endParaRPr lang="en-US" altLang="ko-KR" sz="1600" dirty="0" smtClean="0"/>
            </a:p>
            <a:p>
              <a:pPr marL="742950" lvl="1" indent="-285750">
                <a:buFont typeface="Wingdings" panose="05000000000000000000" pitchFamily="2" charset="2"/>
                <a:buChar char="§"/>
              </a:pPr>
              <a:r>
                <a:rPr lang="ko-KR" altLang="en-US" sz="1600" dirty="0" smtClean="0"/>
                <a:t>현장 상황에 대한 모니터링</a:t>
              </a:r>
              <a:endParaRPr lang="en-US" altLang="ko-KR" sz="1600" dirty="0" smtClean="0"/>
            </a:p>
          </p:txBody>
        </p:sp>
        <p:sp>
          <p:nvSpPr>
            <p:cNvPr id="30" name="모서리가 둥근 직사각형 29"/>
            <p:cNvSpPr/>
            <p:nvPr/>
          </p:nvSpPr>
          <p:spPr>
            <a:xfrm>
              <a:off x="4027065" y="3320701"/>
              <a:ext cx="3242877" cy="2773345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en-US" altLang="ko-KR" sz="1600" dirty="0" smtClean="0"/>
                <a:t>Digital Control</a:t>
              </a:r>
            </a:p>
            <a:p>
              <a:pPr marL="742950" lvl="1" indent="-285750">
                <a:buFont typeface="Wingdings" panose="05000000000000000000" pitchFamily="2" charset="2"/>
                <a:buChar char="§"/>
              </a:pPr>
              <a:r>
                <a:rPr lang="ko-KR" altLang="en-US" sz="1600" dirty="0" smtClean="0"/>
                <a:t>기존</a:t>
              </a:r>
              <a:r>
                <a:rPr lang="en-US" altLang="ko-KR" sz="1600" dirty="0" smtClean="0"/>
                <a:t> </a:t>
              </a:r>
              <a:r>
                <a:rPr lang="ko-KR" altLang="en-US" sz="1600" dirty="0" smtClean="0"/>
                <a:t>설비된 장비의 스위치 부분에 대해 추가적인 디지털 스위치를 부착하여 제어</a:t>
              </a:r>
              <a:endParaRPr lang="en-US" altLang="ko-KR" sz="1600" dirty="0" smtClean="0"/>
            </a:p>
            <a:p>
              <a:pPr marL="742950" lvl="1" indent="-285750">
                <a:buFont typeface="Wingdings" panose="05000000000000000000" pitchFamily="2" charset="2"/>
                <a:buChar char="§"/>
              </a:pPr>
              <a:r>
                <a:rPr lang="en-US" altLang="ko-KR" sz="1600" dirty="0" smtClean="0"/>
                <a:t>Keyboard </a:t>
              </a:r>
              <a:r>
                <a:rPr lang="ko-KR" altLang="en-US" sz="1600" dirty="0" smtClean="0"/>
                <a:t>형식의 </a:t>
              </a:r>
              <a:r>
                <a:rPr lang="en-US" altLang="ko-KR" sz="1600" dirty="0" smtClean="0"/>
                <a:t>Indicator</a:t>
              </a:r>
              <a:r>
                <a:rPr lang="ko-KR" altLang="en-US" sz="1600" dirty="0" smtClean="0"/>
                <a:t> 일 경우 출력된 정보를 분석하여 제어</a:t>
              </a:r>
              <a:endParaRPr lang="en-US" altLang="ko-KR" sz="1600" dirty="0" smtClean="0"/>
            </a:p>
          </p:txBody>
        </p:sp>
        <p:sp>
          <p:nvSpPr>
            <p:cNvPr id="9" name="모서리가 둥근 직사각형 8"/>
            <p:cNvSpPr/>
            <p:nvPr/>
          </p:nvSpPr>
          <p:spPr>
            <a:xfrm>
              <a:off x="7573389" y="3322469"/>
              <a:ext cx="3242877" cy="2773345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ko-KR" altLang="en-US" sz="1600" dirty="0" smtClean="0"/>
                <a:t>생산량 측정</a:t>
              </a:r>
              <a:endParaRPr lang="en-US" altLang="ko-KR" sz="1600" dirty="0" smtClean="0"/>
            </a:p>
            <a:p>
              <a:pPr marL="742950" lvl="1" indent="-285750">
                <a:buFont typeface="Wingdings" panose="05000000000000000000" pitchFamily="2" charset="2"/>
                <a:buChar char="§"/>
              </a:pPr>
              <a:r>
                <a:rPr lang="ko-KR" altLang="en-US" sz="1600" dirty="0" smtClean="0"/>
                <a:t>기존의 생산된 정보에 대한 추출 정보를 </a:t>
              </a:r>
              <a:r>
                <a:rPr lang="en-US" altLang="ko-KR" sz="1600" dirty="0" smtClean="0"/>
                <a:t>DB</a:t>
              </a:r>
              <a:r>
                <a:rPr lang="ko-KR" altLang="en-US" sz="1600" dirty="0" smtClean="0"/>
                <a:t>화 함</a:t>
              </a:r>
              <a:r>
                <a:rPr lang="en-US" altLang="ko-KR" sz="1600" dirty="0" smtClean="0"/>
                <a:t>.</a:t>
              </a:r>
            </a:p>
            <a:p>
              <a:pPr marL="742950" lvl="1" indent="-285750">
                <a:buFont typeface="Wingdings" panose="05000000000000000000" pitchFamily="2" charset="2"/>
                <a:buChar char="§"/>
              </a:pPr>
              <a:r>
                <a:rPr lang="ko-KR" altLang="en-US" sz="1600" dirty="0" smtClean="0"/>
                <a:t>설정된 정보와 작업자간의 </a:t>
              </a:r>
              <a:r>
                <a:rPr lang="en-US" altLang="ko-KR" sz="1600" dirty="0" smtClean="0"/>
                <a:t>DB</a:t>
              </a:r>
              <a:r>
                <a:rPr lang="ko-KR" altLang="en-US" sz="1600" dirty="0" smtClean="0"/>
                <a:t>의 통합</a:t>
              </a:r>
              <a:endParaRPr lang="en-US" altLang="ko-KR" sz="1600" dirty="0" smtClean="0"/>
            </a:p>
            <a:p>
              <a:pPr marL="742950" lvl="1" indent="-285750">
                <a:buFont typeface="Wingdings" panose="05000000000000000000" pitchFamily="2" charset="2"/>
                <a:buChar char="§"/>
              </a:pPr>
              <a:r>
                <a:rPr lang="ko-KR" altLang="en-US" sz="1600" dirty="0" smtClean="0"/>
                <a:t>저장된 정보로 생산량에 대한 통계자료 생성</a:t>
              </a:r>
              <a:endParaRPr lang="en-US" altLang="ko-KR" sz="1600" dirty="0" smtClean="0"/>
            </a:p>
          </p:txBody>
        </p:sp>
      </p:grpSp>
      <p:cxnSp>
        <p:nvCxnSpPr>
          <p:cNvPr id="7" name="꺾인 연결선 6"/>
          <p:cNvCxnSpPr>
            <a:stCxn id="3" idx="2"/>
            <a:endCxn id="4" idx="0"/>
          </p:cNvCxnSpPr>
          <p:nvPr/>
        </p:nvCxnSpPr>
        <p:spPr>
          <a:xfrm rot="5400000">
            <a:off x="3511230" y="1183426"/>
            <a:ext cx="728225" cy="3546324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꺾인 연결선 9"/>
          <p:cNvCxnSpPr>
            <a:stCxn id="3" idx="2"/>
            <a:endCxn id="30" idx="0"/>
          </p:cNvCxnSpPr>
          <p:nvPr/>
        </p:nvCxnSpPr>
        <p:spPr>
          <a:xfrm rot="5400000">
            <a:off x="5284392" y="2956588"/>
            <a:ext cx="728225" cy="1270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꺾인 연결선 11"/>
          <p:cNvCxnSpPr>
            <a:stCxn id="3" idx="2"/>
            <a:endCxn id="9" idx="0"/>
          </p:cNvCxnSpPr>
          <p:nvPr/>
        </p:nvCxnSpPr>
        <p:spPr>
          <a:xfrm rot="16200000" flipH="1">
            <a:off x="7056670" y="1184310"/>
            <a:ext cx="729993" cy="3546324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1529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그룹 20"/>
          <p:cNvGrpSpPr/>
          <p:nvPr/>
        </p:nvGrpSpPr>
        <p:grpSpPr>
          <a:xfrm>
            <a:off x="480741" y="1368240"/>
            <a:ext cx="1107996" cy="369332"/>
            <a:chOff x="285720" y="2147208"/>
            <a:chExt cx="1107996" cy="369332"/>
          </a:xfrm>
        </p:grpSpPr>
        <p:sp>
          <p:nvSpPr>
            <p:cNvPr id="22" name="TextBox 21"/>
            <p:cNvSpPr txBox="1"/>
            <p:nvPr/>
          </p:nvSpPr>
          <p:spPr>
            <a:xfrm>
              <a:off x="285720" y="2147208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dirty="0" smtClean="0"/>
                <a:t>하드웨어</a:t>
              </a:r>
              <a:endParaRPr lang="ko-KR" altLang="en-US" b="1" dirty="0"/>
            </a:p>
          </p:txBody>
        </p:sp>
        <p:cxnSp>
          <p:nvCxnSpPr>
            <p:cNvPr id="23" name="직선 연결선 22"/>
            <p:cNvCxnSpPr/>
            <p:nvPr/>
          </p:nvCxnSpPr>
          <p:spPr>
            <a:xfrm>
              <a:off x="383721" y="2147208"/>
              <a:ext cx="40821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4. </a:t>
            </a:r>
            <a:r>
              <a:rPr lang="ko-KR" altLang="en-US" dirty="0" smtClean="0"/>
              <a:t>제안 내용</a:t>
            </a:r>
            <a:endParaRPr lang="ko-KR" altLang="en-US" dirty="0"/>
          </a:p>
        </p:txBody>
      </p:sp>
      <p:graphicFrame>
        <p:nvGraphicFramePr>
          <p:cNvPr id="4" name="다이어그램 3"/>
          <p:cNvGraphicFramePr/>
          <p:nvPr>
            <p:extLst>
              <p:ext uri="{D42A27DB-BD31-4B8C-83A1-F6EECF244321}">
                <p14:modId xmlns:p14="http://schemas.microsoft.com/office/powerpoint/2010/main" val="3245898040"/>
              </p:ext>
            </p:extLst>
          </p:nvPr>
        </p:nvGraphicFramePr>
        <p:xfrm>
          <a:off x="2032000" y="1253065"/>
          <a:ext cx="8128000" cy="53678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53070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그룹 20"/>
          <p:cNvGrpSpPr/>
          <p:nvPr/>
        </p:nvGrpSpPr>
        <p:grpSpPr>
          <a:xfrm>
            <a:off x="480741" y="1368240"/>
            <a:ext cx="1195071" cy="369332"/>
            <a:chOff x="285720" y="2147208"/>
            <a:chExt cx="1195071" cy="369332"/>
          </a:xfrm>
        </p:grpSpPr>
        <p:sp>
          <p:nvSpPr>
            <p:cNvPr id="22" name="TextBox 21"/>
            <p:cNvSpPr txBox="1"/>
            <p:nvPr/>
          </p:nvSpPr>
          <p:spPr>
            <a:xfrm>
              <a:off x="285720" y="2147208"/>
              <a:ext cx="11950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 smtClean="0"/>
                <a:t>Database</a:t>
              </a:r>
              <a:endParaRPr lang="ko-KR" altLang="en-US" b="1" dirty="0"/>
            </a:p>
          </p:txBody>
        </p:sp>
        <p:cxnSp>
          <p:nvCxnSpPr>
            <p:cNvPr id="23" name="직선 연결선 22"/>
            <p:cNvCxnSpPr/>
            <p:nvPr/>
          </p:nvCxnSpPr>
          <p:spPr>
            <a:xfrm>
              <a:off x="383721" y="2147208"/>
              <a:ext cx="40821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4. </a:t>
            </a:r>
            <a:r>
              <a:rPr lang="ko-KR" altLang="en-US" dirty="0" smtClean="0"/>
              <a:t>제안 내용</a:t>
            </a:r>
            <a:endParaRPr lang="ko-KR" altLang="en-US" dirty="0"/>
          </a:p>
        </p:txBody>
      </p:sp>
      <p:graphicFrame>
        <p:nvGraphicFramePr>
          <p:cNvPr id="4" name="다이어그램 3"/>
          <p:cNvGraphicFramePr/>
          <p:nvPr>
            <p:extLst>
              <p:ext uri="{D42A27DB-BD31-4B8C-83A1-F6EECF244321}">
                <p14:modId xmlns:p14="http://schemas.microsoft.com/office/powerpoint/2010/main" val="1327592679"/>
              </p:ext>
            </p:extLst>
          </p:nvPr>
        </p:nvGraphicFramePr>
        <p:xfrm>
          <a:off x="2032000" y="1253065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79912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그룹 20"/>
          <p:cNvGrpSpPr/>
          <p:nvPr/>
        </p:nvGrpSpPr>
        <p:grpSpPr>
          <a:xfrm>
            <a:off x="480741" y="1368240"/>
            <a:ext cx="646331" cy="369332"/>
            <a:chOff x="285720" y="2147208"/>
            <a:chExt cx="646331" cy="369332"/>
          </a:xfrm>
        </p:grpSpPr>
        <p:sp>
          <p:nvSpPr>
            <p:cNvPr id="22" name="TextBox 21"/>
            <p:cNvSpPr txBox="1"/>
            <p:nvPr/>
          </p:nvSpPr>
          <p:spPr>
            <a:xfrm>
              <a:off x="285720" y="2147208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dirty="0" smtClean="0"/>
                <a:t>기타</a:t>
              </a:r>
              <a:endParaRPr lang="ko-KR" altLang="en-US" b="1" dirty="0"/>
            </a:p>
          </p:txBody>
        </p:sp>
        <p:cxnSp>
          <p:nvCxnSpPr>
            <p:cNvPr id="23" name="직선 연결선 22"/>
            <p:cNvCxnSpPr/>
            <p:nvPr/>
          </p:nvCxnSpPr>
          <p:spPr>
            <a:xfrm>
              <a:off x="383721" y="2147208"/>
              <a:ext cx="40821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4. </a:t>
            </a:r>
            <a:r>
              <a:rPr lang="ko-KR" altLang="en-US" dirty="0" smtClean="0"/>
              <a:t>제안 내용</a:t>
            </a:r>
            <a:endParaRPr lang="ko-KR" altLang="en-US" dirty="0"/>
          </a:p>
        </p:txBody>
      </p:sp>
      <p:graphicFrame>
        <p:nvGraphicFramePr>
          <p:cNvPr id="4" name="다이어그램 3"/>
          <p:cNvGraphicFramePr/>
          <p:nvPr>
            <p:extLst>
              <p:ext uri="{D42A27DB-BD31-4B8C-83A1-F6EECF244321}">
                <p14:modId xmlns:p14="http://schemas.microsoft.com/office/powerpoint/2010/main" val="3566517218"/>
              </p:ext>
            </p:extLst>
          </p:nvPr>
        </p:nvGraphicFramePr>
        <p:xfrm>
          <a:off x="2040466" y="1737573"/>
          <a:ext cx="8128000" cy="32492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모서리가 둥근 직사각형 2"/>
          <p:cNvSpPr/>
          <p:nvPr/>
        </p:nvSpPr>
        <p:spPr>
          <a:xfrm>
            <a:off x="914400" y="5139267"/>
            <a:ext cx="10185400" cy="126153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400" dirty="0" smtClean="0"/>
              <a:t>PC</a:t>
            </a:r>
            <a:r>
              <a:rPr lang="ko-KR" altLang="en-US" sz="2400" dirty="0" smtClean="0"/>
              <a:t>환경이 아닌 </a:t>
            </a:r>
            <a:r>
              <a:rPr lang="ko-KR" altLang="en-US" sz="2400" dirty="0" err="1" smtClean="0"/>
              <a:t>임베디드</a:t>
            </a:r>
            <a:r>
              <a:rPr lang="ko-KR" altLang="en-US" sz="2400" dirty="0" smtClean="0"/>
              <a:t> 환경으로 설비 비용의 최소화 및 </a:t>
            </a:r>
            <a:r>
              <a:rPr lang="en-US" altLang="ko-KR" sz="2400" dirty="0" smtClean="0"/>
              <a:t>AS</a:t>
            </a:r>
            <a:r>
              <a:rPr lang="ko-KR" altLang="en-US" sz="2400" dirty="0" smtClean="0"/>
              <a:t>의 최소화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279175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5. </a:t>
            </a:r>
            <a:r>
              <a:rPr lang="ko-KR" altLang="en-US" dirty="0" smtClean="0"/>
              <a:t>결론</a:t>
            </a:r>
            <a:endParaRPr lang="ko-KR" altLang="en-US" dirty="0"/>
          </a:p>
        </p:txBody>
      </p:sp>
      <p:sp>
        <p:nvSpPr>
          <p:cNvPr id="3" name="Rectangle 44"/>
          <p:cNvSpPr>
            <a:spLocks noChangeArrowheads="1"/>
          </p:cNvSpPr>
          <p:nvPr/>
        </p:nvSpPr>
        <p:spPr bwMode="auto">
          <a:xfrm>
            <a:off x="2150533" y="1634067"/>
            <a:ext cx="7467600" cy="1752600"/>
          </a:xfrm>
          <a:prstGeom prst="rect">
            <a:avLst/>
          </a:prstGeom>
          <a:solidFill>
            <a:srgbClr val="EAEAEA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Rectangle 43"/>
          <p:cNvSpPr>
            <a:spLocks noChangeArrowheads="1"/>
          </p:cNvSpPr>
          <p:nvPr/>
        </p:nvSpPr>
        <p:spPr bwMode="auto">
          <a:xfrm>
            <a:off x="2150533" y="3615267"/>
            <a:ext cx="7467600" cy="2438400"/>
          </a:xfrm>
          <a:prstGeom prst="rect">
            <a:avLst/>
          </a:prstGeom>
          <a:solidFill>
            <a:srgbClr val="EAEAEA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" name="Rectangle 31"/>
          <p:cNvSpPr>
            <a:spLocks noChangeArrowheads="1"/>
          </p:cNvSpPr>
          <p:nvPr/>
        </p:nvSpPr>
        <p:spPr bwMode="auto">
          <a:xfrm>
            <a:off x="2836333" y="1938867"/>
            <a:ext cx="2819400" cy="457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1200" dirty="0" smtClean="0"/>
              <a:t>스마트폰 연결로 원격지에서의 관리</a:t>
            </a:r>
            <a:endParaRPr lang="ko-KR" altLang="en-US" sz="1200" dirty="0"/>
          </a:p>
        </p:txBody>
      </p:sp>
      <p:sp>
        <p:nvSpPr>
          <p:cNvPr id="6" name="Rectangle 32"/>
          <p:cNvSpPr>
            <a:spLocks noChangeArrowheads="1"/>
          </p:cNvSpPr>
          <p:nvPr/>
        </p:nvSpPr>
        <p:spPr bwMode="auto">
          <a:xfrm>
            <a:off x="1921933" y="1862667"/>
            <a:ext cx="381000" cy="12954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eaVert" wrap="none" anchor="ctr"/>
          <a:lstStyle/>
          <a:p>
            <a:pPr algn="ctr"/>
            <a:r>
              <a:rPr lang="ko-KR" altLang="en-US" sz="1200" b="1" dirty="0" smtClean="0"/>
              <a:t>사용자 측면</a:t>
            </a:r>
            <a:endParaRPr lang="ko-KR" altLang="en-US" sz="1200" b="1" dirty="0"/>
          </a:p>
        </p:txBody>
      </p:sp>
      <p:sp>
        <p:nvSpPr>
          <p:cNvPr id="7" name="Rectangle 33"/>
          <p:cNvSpPr>
            <a:spLocks noChangeArrowheads="1"/>
          </p:cNvSpPr>
          <p:nvPr/>
        </p:nvSpPr>
        <p:spPr bwMode="auto">
          <a:xfrm>
            <a:off x="2836333" y="2700867"/>
            <a:ext cx="2819400" cy="457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1200" dirty="0" smtClean="0"/>
              <a:t>사용자 환경에 대한 적응</a:t>
            </a:r>
            <a:endParaRPr lang="ko-KR" altLang="en-US" sz="1200" dirty="0"/>
          </a:p>
        </p:txBody>
      </p:sp>
      <p:sp>
        <p:nvSpPr>
          <p:cNvPr id="8" name="Rectangle 34"/>
          <p:cNvSpPr>
            <a:spLocks noChangeArrowheads="1"/>
          </p:cNvSpPr>
          <p:nvPr/>
        </p:nvSpPr>
        <p:spPr bwMode="auto">
          <a:xfrm>
            <a:off x="6493933" y="1938867"/>
            <a:ext cx="2819400" cy="457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1200" dirty="0" smtClean="0"/>
              <a:t>기기 </a:t>
            </a:r>
            <a:r>
              <a:rPr lang="en-US" altLang="ko-KR" sz="1200" dirty="0" smtClean="0"/>
              <a:t>Customizing</a:t>
            </a:r>
            <a:r>
              <a:rPr lang="ko-KR" altLang="en-US" sz="1200" dirty="0" smtClean="0"/>
              <a:t>의 최소화로</a:t>
            </a:r>
            <a:endParaRPr lang="en-US" altLang="ko-KR" sz="1200" dirty="0" smtClean="0"/>
          </a:p>
          <a:p>
            <a:pPr algn="ctr"/>
            <a:r>
              <a:rPr lang="ko-KR" altLang="en-US" sz="1200" dirty="0" smtClean="0"/>
              <a:t>고장 위험요소의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최소화</a:t>
            </a:r>
            <a:endParaRPr lang="ko-KR" altLang="en-US" sz="1200" dirty="0"/>
          </a:p>
        </p:txBody>
      </p:sp>
      <p:sp>
        <p:nvSpPr>
          <p:cNvPr id="9" name="Rectangle 35"/>
          <p:cNvSpPr>
            <a:spLocks noChangeArrowheads="1"/>
          </p:cNvSpPr>
          <p:nvPr/>
        </p:nvSpPr>
        <p:spPr bwMode="auto">
          <a:xfrm>
            <a:off x="6493933" y="2700867"/>
            <a:ext cx="2819400" cy="457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1200" dirty="0" smtClean="0"/>
              <a:t>다양한 기능 수여</a:t>
            </a:r>
            <a:endParaRPr lang="ko-KR" altLang="en-US" sz="1200" dirty="0"/>
          </a:p>
        </p:txBody>
      </p:sp>
      <p:sp>
        <p:nvSpPr>
          <p:cNvPr id="10" name="Rectangle 36"/>
          <p:cNvSpPr>
            <a:spLocks noChangeArrowheads="1"/>
          </p:cNvSpPr>
          <p:nvPr/>
        </p:nvSpPr>
        <p:spPr bwMode="auto">
          <a:xfrm>
            <a:off x="1921933" y="4148667"/>
            <a:ext cx="381000" cy="12954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eaVert" wrap="none" anchor="ctr"/>
          <a:lstStyle/>
          <a:p>
            <a:pPr algn="ctr"/>
            <a:r>
              <a:rPr lang="ko-KR" altLang="en-US" sz="1200" b="1"/>
              <a:t>운 영 측 면</a:t>
            </a:r>
          </a:p>
        </p:txBody>
      </p:sp>
      <p:sp>
        <p:nvSpPr>
          <p:cNvPr id="11" name="Rectangle 37"/>
          <p:cNvSpPr>
            <a:spLocks noChangeArrowheads="1"/>
          </p:cNvSpPr>
          <p:nvPr/>
        </p:nvSpPr>
        <p:spPr bwMode="auto">
          <a:xfrm>
            <a:off x="2836333" y="3843867"/>
            <a:ext cx="2819400" cy="457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1200" dirty="0"/>
              <a:t>다양한 </a:t>
            </a:r>
            <a:r>
              <a:rPr lang="ko-KR" altLang="en-US" sz="1200" dirty="0" smtClean="0"/>
              <a:t>업무에 </a:t>
            </a:r>
            <a:r>
              <a:rPr lang="ko-KR" altLang="en-US" sz="1200" dirty="0"/>
              <a:t>적용 가능</a:t>
            </a:r>
          </a:p>
        </p:txBody>
      </p:sp>
      <p:sp>
        <p:nvSpPr>
          <p:cNvPr id="12" name="Rectangle 38"/>
          <p:cNvSpPr>
            <a:spLocks noChangeArrowheads="1"/>
          </p:cNvSpPr>
          <p:nvPr/>
        </p:nvSpPr>
        <p:spPr bwMode="auto">
          <a:xfrm>
            <a:off x="2836333" y="4605867"/>
            <a:ext cx="2819400" cy="457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1200" dirty="0" err="1" smtClean="0"/>
              <a:t>고장시</a:t>
            </a:r>
            <a:r>
              <a:rPr lang="ko-KR" altLang="en-US" sz="1200" dirty="0" smtClean="0"/>
              <a:t> 빠른 대처</a:t>
            </a:r>
            <a:endParaRPr lang="ko-KR" altLang="en-US" sz="1200" dirty="0"/>
          </a:p>
        </p:txBody>
      </p:sp>
      <p:sp>
        <p:nvSpPr>
          <p:cNvPr id="13" name="Rectangle 39"/>
          <p:cNvSpPr>
            <a:spLocks noChangeArrowheads="1"/>
          </p:cNvSpPr>
          <p:nvPr/>
        </p:nvSpPr>
        <p:spPr bwMode="auto">
          <a:xfrm>
            <a:off x="2836333" y="5367867"/>
            <a:ext cx="2819400" cy="457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1200"/>
              <a:t>설시 시공의 단조로움</a:t>
            </a:r>
            <a:endParaRPr lang="ko-KR" altLang="en-US" sz="1200" dirty="0"/>
          </a:p>
        </p:txBody>
      </p:sp>
      <p:sp>
        <p:nvSpPr>
          <p:cNvPr id="14" name="Rectangle 40"/>
          <p:cNvSpPr>
            <a:spLocks noChangeArrowheads="1"/>
          </p:cNvSpPr>
          <p:nvPr/>
        </p:nvSpPr>
        <p:spPr bwMode="auto">
          <a:xfrm>
            <a:off x="6493933" y="3843867"/>
            <a:ext cx="2819400" cy="457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1200" dirty="0" smtClean="0"/>
              <a:t>고객별 </a:t>
            </a:r>
            <a:r>
              <a:rPr lang="en-US" altLang="ko-KR" sz="1200" dirty="0" smtClean="0"/>
              <a:t>Customizing </a:t>
            </a:r>
            <a:r>
              <a:rPr lang="ko-KR" altLang="en-US" sz="1200" dirty="0" smtClean="0"/>
              <a:t>가능</a:t>
            </a:r>
            <a:endParaRPr lang="ko-KR" altLang="en-US" sz="1200" dirty="0"/>
          </a:p>
        </p:txBody>
      </p:sp>
      <p:sp>
        <p:nvSpPr>
          <p:cNvPr id="15" name="Rectangle 41"/>
          <p:cNvSpPr>
            <a:spLocks noChangeArrowheads="1"/>
          </p:cNvSpPr>
          <p:nvPr/>
        </p:nvSpPr>
        <p:spPr bwMode="auto">
          <a:xfrm>
            <a:off x="6493933" y="4605867"/>
            <a:ext cx="2819400" cy="457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1200" dirty="0" smtClean="0"/>
              <a:t>추가 기능에 대한 신속한 대응</a:t>
            </a:r>
            <a:endParaRPr lang="ko-KR" altLang="en-US" sz="1200" dirty="0"/>
          </a:p>
        </p:txBody>
      </p:sp>
      <p:sp>
        <p:nvSpPr>
          <p:cNvPr id="16" name="Rectangle 42"/>
          <p:cNvSpPr>
            <a:spLocks noChangeArrowheads="1"/>
          </p:cNvSpPr>
          <p:nvPr/>
        </p:nvSpPr>
        <p:spPr bwMode="auto">
          <a:xfrm>
            <a:off x="6493933" y="5367867"/>
            <a:ext cx="2819400" cy="457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1200" dirty="0" smtClean="0"/>
              <a:t>원가 절감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8199439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ot="0" spcFirstLastPara="0" vertOverflow="overflow" horzOverflow="overflow" vert="horz" wrap="square" lIns="0" tIns="0" rIns="0" bIns="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200" smtClean="0"/>
        </a:defPPr>
      </a:lstStyle>
      <a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a:style>
    </a:spDef>
    <a:txDef>
      <a:spPr>
        <a:noFill/>
      </a:spPr>
      <a:bodyPr wrap="none" rtlCol="0">
        <a:spAutoFit/>
      </a:bodyPr>
      <a:lstStyle>
        <a:defPPr>
          <a:defRPr sz="12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6445</TotalTime>
  <Words>693</Words>
  <Application>Microsoft Office PowerPoint</Application>
  <PresentationFormat>사용자 지정</PresentationFormat>
  <Paragraphs>133</Paragraphs>
  <Slides>14</Slides>
  <Notes>0</Notes>
  <HiddenSlides>0</HiddenSlides>
  <MMClips>0</MMClips>
  <ScaleCrop>false</ScaleCrop>
  <HeadingPairs>
    <vt:vector size="6" baseType="variant"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16" baseType="lpstr">
      <vt:lpstr>Office 테마</vt:lpstr>
      <vt:lpstr>Image</vt:lpstr>
      <vt:lpstr>PowerPoint 프레젠테이션</vt:lpstr>
      <vt:lpstr>목차</vt:lpstr>
      <vt:lpstr>1. 서비스 소개</vt:lpstr>
      <vt:lpstr>2. 기능 소개</vt:lpstr>
      <vt:lpstr>3. 시스템 구성도</vt:lpstr>
      <vt:lpstr>3. 시스템 구성도</vt:lpstr>
      <vt:lpstr>3. 시스템 구성도</vt:lpstr>
      <vt:lpstr>3. 시스템 구성도</vt:lpstr>
      <vt:lpstr>3. 시스템 구성도</vt:lpstr>
      <vt:lpstr>3. 시스템 구성도</vt:lpstr>
      <vt:lpstr>4. 제안 내용</vt:lpstr>
      <vt:lpstr>4. 제안 내용</vt:lpstr>
      <vt:lpstr>4. 제안 내용</vt:lpstr>
      <vt:lpstr>5. 결론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김현승</dc:creator>
  <cp:lastModifiedBy>USER03</cp:lastModifiedBy>
  <cp:revision>215</cp:revision>
  <cp:lastPrinted>2017-03-18T07:49:53Z</cp:lastPrinted>
  <dcterms:created xsi:type="dcterms:W3CDTF">2016-04-24T07:10:43Z</dcterms:created>
  <dcterms:modified xsi:type="dcterms:W3CDTF">2018-09-22T13:14:45Z</dcterms:modified>
</cp:coreProperties>
</file>