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57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1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73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961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75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6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44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1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25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96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70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4F2BE-DAC8-4D02-AEF1-FCD22D271D18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C3A05-A16B-4031-AF30-90EC8A9603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40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축사 </a:t>
            </a:r>
            <a:r>
              <a:rPr lang="ko-KR" altLang="en-US" dirty="0" smtClean="0"/>
              <a:t>환경감시 시스템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630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모서리가 둥근 직사각형 159"/>
          <p:cNvSpPr/>
          <p:nvPr/>
        </p:nvSpPr>
        <p:spPr>
          <a:xfrm>
            <a:off x="6275069" y="1232049"/>
            <a:ext cx="4938122" cy="1355382"/>
          </a:xfrm>
          <a:prstGeom prst="roundRect">
            <a:avLst>
              <a:gd name="adj" fmla="val 7267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372606" y="1729940"/>
            <a:ext cx="2171848" cy="4535324"/>
          </a:xfrm>
          <a:prstGeom prst="roundRect">
            <a:avLst>
              <a:gd name="adj" fmla="val 7267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구성도</a:t>
            </a:r>
            <a:endParaRPr lang="ko-KR" altLang="en-US" dirty="0"/>
          </a:p>
        </p:txBody>
      </p:sp>
      <p:grpSp>
        <p:nvGrpSpPr>
          <p:cNvPr id="59" name="그룹 58"/>
          <p:cNvGrpSpPr/>
          <p:nvPr/>
        </p:nvGrpSpPr>
        <p:grpSpPr>
          <a:xfrm>
            <a:off x="5406108" y="3622460"/>
            <a:ext cx="5767056" cy="2174562"/>
            <a:chOff x="3491847" y="4329777"/>
            <a:chExt cx="5735229" cy="2162561"/>
          </a:xfrm>
        </p:grpSpPr>
        <p:sp>
          <p:nvSpPr>
            <p:cNvPr id="58" name="타원 57"/>
            <p:cNvSpPr/>
            <p:nvPr/>
          </p:nvSpPr>
          <p:spPr>
            <a:xfrm rot="20939354">
              <a:off x="4922541" y="5151920"/>
              <a:ext cx="4304535" cy="134041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5" name="직사각형 30"/>
            <p:cNvSpPr/>
            <p:nvPr/>
          </p:nvSpPr>
          <p:spPr>
            <a:xfrm>
              <a:off x="6545947" y="4652505"/>
              <a:ext cx="2496671" cy="1569733"/>
            </a:xfrm>
            <a:custGeom>
              <a:avLst/>
              <a:gdLst>
                <a:gd name="connsiteX0" fmla="*/ 0 w 1125071"/>
                <a:gd name="connsiteY0" fmla="*/ 0 h 511897"/>
                <a:gd name="connsiteX1" fmla="*/ 1125071 w 1125071"/>
                <a:gd name="connsiteY1" fmla="*/ 0 h 511897"/>
                <a:gd name="connsiteX2" fmla="*/ 1125071 w 1125071"/>
                <a:gd name="connsiteY2" fmla="*/ 511897 h 511897"/>
                <a:gd name="connsiteX3" fmla="*/ 0 w 1125071"/>
                <a:gd name="connsiteY3" fmla="*/ 511897 h 511897"/>
                <a:gd name="connsiteX4" fmla="*/ 0 w 1125071"/>
                <a:gd name="connsiteY4" fmla="*/ 0 h 511897"/>
                <a:gd name="connsiteX0" fmla="*/ 0 w 2756647"/>
                <a:gd name="connsiteY0" fmla="*/ 842683 h 1354580"/>
                <a:gd name="connsiteX1" fmla="*/ 2756647 w 2756647"/>
                <a:gd name="connsiteY1" fmla="*/ 0 h 1354580"/>
                <a:gd name="connsiteX2" fmla="*/ 1125071 w 2756647"/>
                <a:gd name="connsiteY2" fmla="*/ 1354580 h 1354580"/>
                <a:gd name="connsiteX3" fmla="*/ 0 w 2756647"/>
                <a:gd name="connsiteY3" fmla="*/ 1354580 h 1354580"/>
                <a:gd name="connsiteX4" fmla="*/ 0 w 2756647"/>
                <a:gd name="connsiteY4" fmla="*/ 842683 h 1354580"/>
                <a:gd name="connsiteX0" fmla="*/ 0 w 2756647"/>
                <a:gd name="connsiteY0" fmla="*/ 842683 h 1354580"/>
                <a:gd name="connsiteX1" fmla="*/ 2756647 w 2756647"/>
                <a:gd name="connsiteY1" fmla="*/ 0 h 1354580"/>
                <a:gd name="connsiteX2" fmla="*/ 2729754 w 2756647"/>
                <a:gd name="connsiteY2" fmla="*/ 260886 h 1354580"/>
                <a:gd name="connsiteX3" fmla="*/ 0 w 2756647"/>
                <a:gd name="connsiteY3" fmla="*/ 1354580 h 1354580"/>
                <a:gd name="connsiteX4" fmla="*/ 0 w 2756647"/>
                <a:gd name="connsiteY4" fmla="*/ 842683 h 1354580"/>
                <a:gd name="connsiteX0" fmla="*/ 0 w 2756647"/>
                <a:gd name="connsiteY0" fmla="*/ 842683 h 1354580"/>
                <a:gd name="connsiteX1" fmla="*/ 2756647 w 2756647"/>
                <a:gd name="connsiteY1" fmla="*/ 0 h 1354580"/>
                <a:gd name="connsiteX2" fmla="*/ 2720789 w 2756647"/>
                <a:gd name="connsiteY2" fmla="*/ 269850 h 1354580"/>
                <a:gd name="connsiteX3" fmla="*/ 0 w 2756647"/>
                <a:gd name="connsiteY3" fmla="*/ 1354580 h 1354580"/>
                <a:gd name="connsiteX4" fmla="*/ 0 w 2756647"/>
                <a:gd name="connsiteY4" fmla="*/ 842683 h 1354580"/>
                <a:gd name="connsiteX0" fmla="*/ 0 w 2774576"/>
                <a:gd name="connsiteY0" fmla="*/ 26894 h 1354580"/>
                <a:gd name="connsiteX1" fmla="*/ 2774576 w 2774576"/>
                <a:gd name="connsiteY1" fmla="*/ 0 h 1354580"/>
                <a:gd name="connsiteX2" fmla="*/ 2738718 w 2774576"/>
                <a:gd name="connsiteY2" fmla="*/ 269850 h 1354580"/>
                <a:gd name="connsiteX3" fmla="*/ 17929 w 2774576"/>
                <a:gd name="connsiteY3" fmla="*/ 1354580 h 1354580"/>
                <a:gd name="connsiteX4" fmla="*/ 0 w 2774576"/>
                <a:gd name="connsiteY4" fmla="*/ 26894 h 1354580"/>
                <a:gd name="connsiteX0" fmla="*/ 0 w 2738718"/>
                <a:gd name="connsiteY0" fmla="*/ 242047 h 1569733"/>
                <a:gd name="connsiteX1" fmla="*/ 2496670 w 2738718"/>
                <a:gd name="connsiteY1" fmla="*/ 0 h 1569733"/>
                <a:gd name="connsiteX2" fmla="*/ 2738718 w 2738718"/>
                <a:gd name="connsiteY2" fmla="*/ 485003 h 1569733"/>
                <a:gd name="connsiteX3" fmla="*/ 17929 w 2738718"/>
                <a:gd name="connsiteY3" fmla="*/ 1569733 h 1569733"/>
                <a:gd name="connsiteX4" fmla="*/ 0 w 2738718"/>
                <a:gd name="connsiteY4" fmla="*/ 242047 h 1569733"/>
                <a:gd name="connsiteX0" fmla="*/ 0 w 2496671"/>
                <a:gd name="connsiteY0" fmla="*/ 242047 h 1569733"/>
                <a:gd name="connsiteX1" fmla="*/ 2496670 w 2496671"/>
                <a:gd name="connsiteY1" fmla="*/ 0 h 1569733"/>
                <a:gd name="connsiteX2" fmla="*/ 2496671 w 2496671"/>
                <a:gd name="connsiteY2" fmla="*/ 386392 h 1569733"/>
                <a:gd name="connsiteX3" fmla="*/ 17929 w 2496671"/>
                <a:gd name="connsiteY3" fmla="*/ 1569733 h 1569733"/>
                <a:gd name="connsiteX4" fmla="*/ 0 w 2496671"/>
                <a:gd name="connsiteY4" fmla="*/ 242047 h 156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6671" h="1569733">
                  <a:moveTo>
                    <a:pt x="0" y="242047"/>
                  </a:moveTo>
                  <a:lnTo>
                    <a:pt x="2496670" y="0"/>
                  </a:lnTo>
                  <a:cubicBezTo>
                    <a:pt x="2496670" y="128797"/>
                    <a:pt x="2496671" y="257595"/>
                    <a:pt x="2496671" y="386392"/>
                  </a:cubicBezTo>
                  <a:lnTo>
                    <a:pt x="17929" y="1569733"/>
                  </a:lnTo>
                  <a:lnTo>
                    <a:pt x="0" y="24204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6" name="자유형 5"/>
            <p:cNvSpPr/>
            <p:nvPr/>
          </p:nvSpPr>
          <p:spPr>
            <a:xfrm>
              <a:off x="5600172" y="4329777"/>
              <a:ext cx="3567953" cy="564777"/>
            </a:xfrm>
            <a:custGeom>
              <a:avLst/>
              <a:gdLst>
                <a:gd name="connsiteX0" fmla="*/ 0 w 3845859"/>
                <a:gd name="connsiteY0" fmla="*/ 0 h 1380565"/>
                <a:gd name="connsiteX1" fmla="*/ 3352800 w 3845859"/>
                <a:gd name="connsiteY1" fmla="*/ 143435 h 1380565"/>
                <a:gd name="connsiteX2" fmla="*/ 3845859 w 3845859"/>
                <a:gd name="connsiteY2" fmla="*/ 546847 h 1380565"/>
                <a:gd name="connsiteX3" fmla="*/ 1228165 w 3845859"/>
                <a:gd name="connsiteY3" fmla="*/ 1380565 h 1380565"/>
                <a:gd name="connsiteX4" fmla="*/ 0 w 3845859"/>
                <a:gd name="connsiteY4" fmla="*/ 0 h 1380565"/>
                <a:gd name="connsiteX0" fmla="*/ 0 w 3845859"/>
                <a:gd name="connsiteY0" fmla="*/ 0 h 564777"/>
                <a:gd name="connsiteX1" fmla="*/ 3352800 w 3845859"/>
                <a:gd name="connsiteY1" fmla="*/ 143435 h 564777"/>
                <a:gd name="connsiteX2" fmla="*/ 3845859 w 3845859"/>
                <a:gd name="connsiteY2" fmla="*/ 546847 h 564777"/>
                <a:gd name="connsiteX3" fmla="*/ 1255059 w 3845859"/>
                <a:gd name="connsiteY3" fmla="*/ 564777 h 564777"/>
                <a:gd name="connsiteX4" fmla="*/ 0 w 3845859"/>
                <a:gd name="connsiteY4" fmla="*/ 0 h 564777"/>
                <a:gd name="connsiteX0" fmla="*/ 0 w 3567953"/>
                <a:gd name="connsiteY0" fmla="*/ 0 h 564777"/>
                <a:gd name="connsiteX1" fmla="*/ 3352800 w 3567953"/>
                <a:gd name="connsiteY1" fmla="*/ 143435 h 564777"/>
                <a:gd name="connsiteX2" fmla="*/ 3567953 w 3567953"/>
                <a:gd name="connsiteY2" fmla="*/ 331694 h 564777"/>
                <a:gd name="connsiteX3" fmla="*/ 1255059 w 3567953"/>
                <a:gd name="connsiteY3" fmla="*/ 564777 h 564777"/>
                <a:gd name="connsiteX4" fmla="*/ 0 w 3567953"/>
                <a:gd name="connsiteY4" fmla="*/ 0 h 56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7953" h="564777">
                  <a:moveTo>
                    <a:pt x="0" y="0"/>
                  </a:moveTo>
                  <a:lnTo>
                    <a:pt x="3352800" y="143435"/>
                  </a:lnTo>
                  <a:lnTo>
                    <a:pt x="3567953" y="331694"/>
                  </a:lnTo>
                  <a:lnTo>
                    <a:pt x="1255059" y="5647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7" name="위쪽 화살표 6"/>
            <p:cNvSpPr/>
            <p:nvPr/>
          </p:nvSpPr>
          <p:spPr>
            <a:xfrm>
              <a:off x="4359762" y="4339650"/>
              <a:ext cx="2474259" cy="1882589"/>
            </a:xfrm>
            <a:prstGeom prst="upArrow">
              <a:avLst>
                <a:gd name="adj1" fmla="val 76169"/>
                <a:gd name="adj2" fmla="val 28664"/>
              </a:avLst>
            </a:prstGeom>
            <a:solidFill>
              <a:schemeClr val="bg1"/>
            </a:solidFill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8" name="자유형 7"/>
            <p:cNvSpPr/>
            <p:nvPr/>
          </p:nvSpPr>
          <p:spPr>
            <a:xfrm>
              <a:off x="6900055" y="5441400"/>
              <a:ext cx="259976" cy="215153"/>
            </a:xfrm>
            <a:custGeom>
              <a:avLst/>
              <a:gdLst>
                <a:gd name="connsiteX0" fmla="*/ 0 w 259976"/>
                <a:gd name="connsiteY0" fmla="*/ 0 h 251011"/>
                <a:gd name="connsiteX1" fmla="*/ 0 w 259976"/>
                <a:gd name="connsiteY1" fmla="*/ 251011 h 251011"/>
                <a:gd name="connsiteX2" fmla="*/ 259976 w 259976"/>
                <a:gd name="connsiteY2" fmla="*/ 251011 h 251011"/>
                <a:gd name="connsiteX3" fmla="*/ 224117 w 259976"/>
                <a:gd name="connsiteY3" fmla="*/ 134470 h 251011"/>
                <a:gd name="connsiteX4" fmla="*/ 170329 w 259976"/>
                <a:gd name="connsiteY4" fmla="*/ 53788 h 251011"/>
                <a:gd name="connsiteX5" fmla="*/ 98611 w 259976"/>
                <a:gd name="connsiteY5" fmla="*/ 8964 h 251011"/>
                <a:gd name="connsiteX6" fmla="*/ 0 w 259976"/>
                <a:gd name="connsiteY6" fmla="*/ 0 h 251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976" h="251011">
                  <a:moveTo>
                    <a:pt x="0" y="0"/>
                  </a:moveTo>
                  <a:lnTo>
                    <a:pt x="0" y="251011"/>
                  </a:lnTo>
                  <a:lnTo>
                    <a:pt x="259976" y="251011"/>
                  </a:lnTo>
                  <a:lnTo>
                    <a:pt x="224117" y="134470"/>
                  </a:lnTo>
                  <a:lnTo>
                    <a:pt x="170329" y="53788"/>
                  </a:lnTo>
                  <a:lnTo>
                    <a:pt x="98611" y="89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9" name="자유형 8"/>
            <p:cNvSpPr/>
            <p:nvPr/>
          </p:nvSpPr>
          <p:spPr>
            <a:xfrm>
              <a:off x="7302896" y="5306928"/>
              <a:ext cx="259976" cy="215153"/>
            </a:xfrm>
            <a:custGeom>
              <a:avLst/>
              <a:gdLst>
                <a:gd name="connsiteX0" fmla="*/ 0 w 259976"/>
                <a:gd name="connsiteY0" fmla="*/ 0 h 251011"/>
                <a:gd name="connsiteX1" fmla="*/ 0 w 259976"/>
                <a:gd name="connsiteY1" fmla="*/ 251011 h 251011"/>
                <a:gd name="connsiteX2" fmla="*/ 259976 w 259976"/>
                <a:gd name="connsiteY2" fmla="*/ 251011 h 251011"/>
                <a:gd name="connsiteX3" fmla="*/ 224117 w 259976"/>
                <a:gd name="connsiteY3" fmla="*/ 134470 h 251011"/>
                <a:gd name="connsiteX4" fmla="*/ 170329 w 259976"/>
                <a:gd name="connsiteY4" fmla="*/ 53788 h 251011"/>
                <a:gd name="connsiteX5" fmla="*/ 98611 w 259976"/>
                <a:gd name="connsiteY5" fmla="*/ 8964 h 251011"/>
                <a:gd name="connsiteX6" fmla="*/ 0 w 259976"/>
                <a:gd name="connsiteY6" fmla="*/ 0 h 251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976" h="251011">
                  <a:moveTo>
                    <a:pt x="0" y="0"/>
                  </a:moveTo>
                  <a:lnTo>
                    <a:pt x="0" y="251011"/>
                  </a:lnTo>
                  <a:lnTo>
                    <a:pt x="259976" y="251011"/>
                  </a:lnTo>
                  <a:lnTo>
                    <a:pt x="224117" y="134470"/>
                  </a:lnTo>
                  <a:lnTo>
                    <a:pt x="170329" y="53788"/>
                  </a:lnTo>
                  <a:lnTo>
                    <a:pt x="98611" y="89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3491847" y="4867659"/>
              <a:ext cx="1453902" cy="1374749"/>
              <a:chOff x="231463" y="4930588"/>
              <a:chExt cx="1453902" cy="1374749"/>
            </a:xfrm>
          </p:grpSpPr>
          <p:sp>
            <p:nvSpPr>
              <p:cNvPr id="16" name="순서도: 직접 액세스 저장소 15"/>
              <p:cNvSpPr/>
              <p:nvPr/>
            </p:nvSpPr>
            <p:spPr>
              <a:xfrm rot="16200000">
                <a:off x="171240" y="5450250"/>
                <a:ext cx="915310" cy="794864"/>
              </a:xfrm>
              <a:prstGeom prst="flowChartMagneticDrum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7" name="자유형 16"/>
              <p:cNvSpPr/>
              <p:nvPr/>
            </p:nvSpPr>
            <p:spPr>
              <a:xfrm>
                <a:off x="969076" y="4930588"/>
                <a:ext cx="716289" cy="1203937"/>
              </a:xfrm>
              <a:custGeom>
                <a:avLst/>
                <a:gdLst>
                  <a:gd name="connsiteX0" fmla="*/ 0 w 412377"/>
                  <a:gd name="connsiteY0" fmla="*/ 1156447 h 1201271"/>
                  <a:gd name="connsiteX1" fmla="*/ 358588 w 412377"/>
                  <a:gd name="connsiteY1" fmla="*/ 1156447 h 1201271"/>
                  <a:gd name="connsiteX2" fmla="*/ 358588 w 412377"/>
                  <a:gd name="connsiteY2" fmla="*/ 0 h 1201271"/>
                  <a:gd name="connsiteX3" fmla="*/ 412377 w 412377"/>
                  <a:gd name="connsiteY3" fmla="*/ 0 h 1201271"/>
                  <a:gd name="connsiteX4" fmla="*/ 412377 w 412377"/>
                  <a:gd name="connsiteY4" fmla="*/ 1201271 h 1201271"/>
                  <a:gd name="connsiteX5" fmla="*/ 17930 w 412377"/>
                  <a:gd name="connsiteY5" fmla="*/ 1201271 h 1201271"/>
                  <a:gd name="connsiteX6" fmla="*/ 0 w 412377"/>
                  <a:gd name="connsiteY6" fmla="*/ 1156447 h 1201271"/>
                  <a:gd name="connsiteX0" fmla="*/ 0 w 716289"/>
                  <a:gd name="connsiteY0" fmla="*/ 1156447 h 1201271"/>
                  <a:gd name="connsiteX1" fmla="*/ 662500 w 716289"/>
                  <a:gd name="connsiteY1" fmla="*/ 1156447 h 1201271"/>
                  <a:gd name="connsiteX2" fmla="*/ 662500 w 716289"/>
                  <a:gd name="connsiteY2" fmla="*/ 0 h 1201271"/>
                  <a:gd name="connsiteX3" fmla="*/ 716289 w 716289"/>
                  <a:gd name="connsiteY3" fmla="*/ 0 h 1201271"/>
                  <a:gd name="connsiteX4" fmla="*/ 716289 w 716289"/>
                  <a:gd name="connsiteY4" fmla="*/ 1201271 h 1201271"/>
                  <a:gd name="connsiteX5" fmla="*/ 321842 w 716289"/>
                  <a:gd name="connsiteY5" fmla="*/ 1201271 h 1201271"/>
                  <a:gd name="connsiteX6" fmla="*/ 0 w 716289"/>
                  <a:gd name="connsiteY6" fmla="*/ 1156447 h 1201271"/>
                  <a:gd name="connsiteX0" fmla="*/ 0 w 716289"/>
                  <a:gd name="connsiteY0" fmla="*/ 1156447 h 1203937"/>
                  <a:gd name="connsiteX1" fmla="*/ 662500 w 716289"/>
                  <a:gd name="connsiteY1" fmla="*/ 1156447 h 1203937"/>
                  <a:gd name="connsiteX2" fmla="*/ 662500 w 716289"/>
                  <a:gd name="connsiteY2" fmla="*/ 0 h 1203937"/>
                  <a:gd name="connsiteX3" fmla="*/ 716289 w 716289"/>
                  <a:gd name="connsiteY3" fmla="*/ 0 h 1203937"/>
                  <a:gd name="connsiteX4" fmla="*/ 716289 w 716289"/>
                  <a:gd name="connsiteY4" fmla="*/ 1201271 h 1203937"/>
                  <a:gd name="connsiteX5" fmla="*/ 9933 w 716289"/>
                  <a:gd name="connsiteY5" fmla="*/ 1203937 h 1203937"/>
                  <a:gd name="connsiteX6" fmla="*/ 0 w 716289"/>
                  <a:gd name="connsiteY6" fmla="*/ 1156447 h 120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6289" h="1203937">
                    <a:moveTo>
                      <a:pt x="0" y="1156447"/>
                    </a:moveTo>
                    <a:lnTo>
                      <a:pt x="662500" y="1156447"/>
                    </a:lnTo>
                    <a:lnTo>
                      <a:pt x="662500" y="0"/>
                    </a:lnTo>
                    <a:lnTo>
                      <a:pt x="716289" y="0"/>
                    </a:lnTo>
                    <a:lnTo>
                      <a:pt x="716289" y="1201271"/>
                    </a:lnTo>
                    <a:lnTo>
                      <a:pt x="9933" y="1203937"/>
                    </a:lnTo>
                    <a:lnTo>
                      <a:pt x="0" y="1156447"/>
                    </a:lnTo>
                    <a:close/>
                  </a:path>
                </a:pathLst>
              </a:cu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3673830" y="57409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bg1"/>
                  </a:solidFill>
                </a:rPr>
                <a:t>물통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07960" y="5741879"/>
              <a:ext cx="5693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err="1" smtClean="0">
                  <a:solidFill>
                    <a:schemeClr val="bg1"/>
                  </a:solidFill>
                </a:rPr>
                <a:t>사료통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7165688" y="6147180"/>
              <a:ext cx="115396" cy="1153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26" name="이등변 삼각형 25"/>
            <p:cNvSpPr/>
            <p:nvPr/>
          </p:nvSpPr>
          <p:spPr>
            <a:xfrm>
              <a:off x="4395355" y="4339649"/>
              <a:ext cx="2438665" cy="525241"/>
            </a:xfrm>
            <a:prstGeom prst="triangle">
              <a:avLst/>
            </a:prstGeom>
            <a:solidFill>
              <a:schemeClr val="accent1"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27" name="순서도: 직접 액세스 저장소 26"/>
            <p:cNvSpPr/>
            <p:nvPr/>
          </p:nvSpPr>
          <p:spPr>
            <a:xfrm>
              <a:off x="8876137" y="4735428"/>
              <a:ext cx="166481" cy="286902"/>
            </a:xfrm>
            <a:prstGeom prst="flowChartMagneticDrum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37" name="직사각형 120"/>
            <p:cNvSpPr/>
            <p:nvPr/>
          </p:nvSpPr>
          <p:spPr>
            <a:xfrm>
              <a:off x="7591832" y="4876548"/>
              <a:ext cx="454619" cy="372674"/>
            </a:xfrm>
            <a:custGeom>
              <a:avLst/>
              <a:gdLst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329131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224628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68171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24628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19" h="372674">
                  <a:moveTo>
                    <a:pt x="0" y="43543"/>
                  </a:moveTo>
                  <a:lnTo>
                    <a:pt x="445911" y="0"/>
                  </a:lnTo>
                  <a:lnTo>
                    <a:pt x="454619" y="242045"/>
                  </a:lnTo>
                  <a:lnTo>
                    <a:pt x="0" y="372674"/>
                  </a:lnTo>
                  <a:lnTo>
                    <a:pt x="0" y="43543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120"/>
            <p:cNvSpPr/>
            <p:nvPr/>
          </p:nvSpPr>
          <p:spPr>
            <a:xfrm>
              <a:off x="8326698" y="4816378"/>
              <a:ext cx="295835" cy="242511"/>
            </a:xfrm>
            <a:custGeom>
              <a:avLst/>
              <a:gdLst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329131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224628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68171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24628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19" h="372674">
                  <a:moveTo>
                    <a:pt x="0" y="43543"/>
                  </a:moveTo>
                  <a:lnTo>
                    <a:pt x="445911" y="0"/>
                  </a:lnTo>
                  <a:lnTo>
                    <a:pt x="454619" y="242045"/>
                  </a:lnTo>
                  <a:lnTo>
                    <a:pt x="0" y="372674"/>
                  </a:lnTo>
                  <a:lnTo>
                    <a:pt x="0" y="43543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120"/>
            <p:cNvSpPr/>
            <p:nvPr/>
          </p:nvSpPr>
          <p:spPr>
            <a:xfrm>
              <a:off x="5258970" y="5021523"/>
              <a:ext cx="696318" cy="570807"/>
            </a:xfrm>
            <a:custGeom>
              <a:avLst/>
              <a:gdLst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329131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224628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68171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24628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19" h="372674">
                  <a:moveTo>
                    <a:pt x="0" y="43543"/>
                  </a:moveTo>
                  <a:lnTo>
                    <a:pt x="445911" y="0"/>
                  </a:lnTo>
                  <a:lnTo>
                    <a:pt x="454619" y="242045"/>
                  </a:lnTo>
                  <a:lnTo>
                    <a:pt x="0" y="372674"/>
                  </a:lnTo>
                  <a:lnTo>
                    <a:pt x="0" y="43543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120"/>
            <p:cNvSpPr/>
            <p:nvPr/>
          </p:nvSpPr>
          <p:spPr>
            <a:xfrm>
              <a:off x="6219937" y="4958106"/>
              <a:ext cx="322487" cy="371442"/>
            </a:xfrm>
            <a:custGeom>
              <a:avLst/>
              <a:gdLst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329131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224628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68171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24628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45911"/>
                <a:gd name="connsiteY0" fmla="*/ 43543 h 372674"/>
                <a:gd name="connsiteX1" fmla="*/ 445911 w 445911"/>
                <a:gd name="connsiteY1" fmla="*/ 0 h 372674"/>
                <a:gd name="connsiteX2" fmla="*/ 323557 w 445911"/>
                <a:gd name="connsiteY2" fmla="*/ 250782 h 372674"/>
                <a:gd name="connsiteX3" fmla="*/ 0 w 445911"/>
                <a:gd name="connsiteY3" fmla="*/ 372674 h 372674"/>
                <a:gd name="connsiteX4" fmla="*/ 0 w 445911"/>
                <a:gd name="connsiteY4" fmla="*/ 43543 h 372674"/>
                <a:gd name="connsiteX0" fmla="*/ 0 w 323557"/>
                <a:gd name="connsiteY0" fmla="*/ 43543 h 372674"/>
                <a:gd name="connsiteX1" fmla="*/ 306111 w 323557"/>
                <a:gd name="connsiteY1" fmla="*/ 0 h 372674"/>
                <a:gd name="connsiteX2" fmla="*/ 323557 w 323557"/>
                <a:gd name="connsiteY2" fmla="*/ 250782 h 372674"/>
                <a:gd name="connsiteX3" fmla="*/ 0 w 323557"/>
                <a:gd name="connsiteY3" fmla="*/ 372674 h 372674"/>
                <a:gd name="connsiteX4" fmla="*/ 0 w 323557"/>
                <a:gd name="connsiteY4" fmla="*/ 43543 h 372674"/>
                <a:gd name="connsiteX0" fmla="*/ 0 w 323557"/>
                <a:gd name="connsiteY0" fmla="*/ 43543 h 372674"/>
                <a:gd name="connsiteX1" fmla="*/ 306111 w 323557"/>
                <a:gd name="connsiteY1" fmla="*/ 0 h 372674"/>
                <a:gd name="connsiteX2" fmla="*/ 323557 w 323557"/>
                <a:gd name="connsiteY2" fmla="*/ 250782 h 372674"/>
                <a:gd name="connsiteX3" fmla="*/ 0 w 323557"/>
                <a:gd name="connsiteY3" fmla="*/ 372674 h 372674"/>
                <a:gd name="connsiteX4" fmla="*/ 0 w 323557"/>
                <a:gd name="connsiteY4" fmla="*/ 43543 h 372674"/>
                <a:gd name="connsiteX0" fmla="*/ 0 w 323557"/>
                <a:gd name="connsiteY0" fmla="*/ 43543 h 372674"/>
                <a:gd name="connsiteX1" fmla="*/ 306111 w 323557"/>
                <a:gd name="connsiteY1" fmla="*/ 0 h 372674"/>
                <a:gd name="connsiteX2" fmla="*/ 323557 w 323557"/>
                <a:gd name="connsiteY2" fmla="*/ 250782 h 372674"/>
                <a:gd name="connsiteX3" fmla="*/ 0 w 323557"/>
                <a:gd name="connsiteY3" fmla="*/ 372674 h 372674"/>
                <a:gd name="connsiteX4" fmla="*/ 0 w 323557"/>
                <a:gd name="connsiteY4" fmla="*/ 43543 h 37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557" h="372674">
                  <a:moveTo>
                    <a:pt x="0" y="43543"/>
                  </a:moveTo>
                  <a:lnTo>
                    <a:pt x="306111" y="0"/>
                  </a:lnTo>
                  <a:lnTo>
                    <a:pt x="323557" y="250782"/>
                  </a:lnTo>
                  <a:lnTo>
                    <a:pt x="0" y="372674"/>
                  </a:lnTo>
                  <a:lnTo>
                    <a:pt x="0" y="43543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6380102" y="4878866"/>
              <a:ext cx="1211730" cy="1343372"/>
              <a:chOff x="3119718" y="4941795"/>
              <a:chExt cx="1211730" cy="1343372"/>
            </a:xfrm>
          </p:grpSpPr>
          <p:sp>
            <p:nvSpPr>
              <p:cNvPr id="43" name="순서도: 직접 액세스 저장소 42"/>
              <p:cNvSpPr/>
              <p:nvPr/>
            </p:nvSpPr>
            <p:spPr>
              <a:xfrm rot="16200000">
                <a:off x="3476361" y="5430080"/>
                <a:ext cx="915310" cy="794864"/>
              </a:xfrm>
              <a:prstGeom prst="flowChartMagneticDrum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44" name="직사각형 58"/>
              <p:cNvSpPr/>
              <p:nvPr/>
            </p:nvSpPr>
            <p:spPr>
              <a:xfrm>
                <a:off x="3119718" y="4941795"/>
                <a:ext cx="853142" cy="1315330"/>
              </a:xfrm>
              <a:custGeom>
                <a:avLst/>
                <a:gdLst>
                  <a:gd name="connsiteX0" fmla="*/ 0 w 1211730"/>
                  <a:gd name="connsiteY0" fmla="*/ 0 h 78201"/>
                  <a:gd name="connsiteX1" fmla="*/ 1211730 w 1211730"/>
                  <a:gd name="connsiteY1" fmla="*/ 0 h 78201"/>
                  <a:gd name="connsiteX2" fmla="*/ 1211730 w 1211730"/>
                  <a:gd name="connsiteY2" fmla="*/ 78201 h 78201"/>
                  <a:gd name="connsiteX3" fmla="*/ 0 w 1211730"/>
                  <a:gd name="connsiteY3" fmla="*/ 78201 h 78201"/>
                  <a:gd name="connsiteX4" fmla="*/ 0 w 1211730"/>
                  <a:gd name="connsiteY4" fmla="*/ 0 h 78201"/>
                  <a:gd name="connsiteX0" fmla="*/ 0 w 1211730"/>
                  <a:gd name="connsiteY0" fmla="*/ 0 h 1234648"/>
                  <a:gd name="connsiteX1" fmla="*/ 1211730 w 1211730"/>
                  <a:gd name="connsiteY1" fmla="*/ 0 h 1234648"/>
                  <a:gd name="connsiteX2" fmla="*/ 853142 w 1211730"/>
                  <a:gd name="connsiteY2" fmla="*/ 1234648 h 1234648"/>
                  <a:gd name="connsiteX3" fmla="*/ 0 w 1211730"/>
                  <a:gd name="connsiteY3" fmla="*/ 78201 h 1234648"/>
                  <a:gd name="connsiteX4" fmla="*/ 0 w 1211730"/>
                  <a:gd name="connsiteY4" fmla="*/ 0 h 1234648"/>
                  <a:gd name="connsiteX0" fmla="*/ 0 w 853142"/>
                  <a:gd name="connsiteY0" fmla="*/ 0 h 1234648"/>
                  <a:gd name="connsiteX1" fmla="*/ 835212 w 853142"/>
                  <a:gd name="connsiteY1" fmla="*/ 1120589 h 1234648"/>
                  <a:gd name="connsiteX2" fmla="*/ 853142 w 853142"/>
                  <a:gd name="connsiteY2" fmla="*/ 1234648 h 1234648"/>
                  <a:gd name="connsiteX3" fmla="*/ 0 w 853142"/>
                  <a:gd name="connsiteY3" fmla="*/ 78201 h 1234648"/>
                  <a:gd name="connsiteX4" fmla="*/ 0 w 853142"/>
                  <a:gd name="connsiteY4" fmla="*/ 0 h 1234648"/>
                  <a:gd name="connsiteX0" fmla="*/ 8965 w 853142"/>
                  <a:gd name="connsiteY0" fmla="*/ 0 h 1315330"/>
                  <a:gd name="connsiteX1" fmla="*/ 835212 w 853142"/>
                  <a:gd name="connsiteY1" fmla="*/ 1201271 h 1315330"/>
                  <a:gd name="connsiteX2" fmla="*/ 853142 w 853142"/>
                  <a:gd name="connsiteY2" fmla="*/ 1315330 h 1315330"/>
                  <a:gd name="connsiteX3" fmla="*/ 0 w 853142"/>
                  <a:gd name="connsiteY3" fmla="*/ 158883 h 1315330"/>
                  <a:gd name="connsiteX4" fmla="*/ 8965 w 853142"/>
                  <a:gd name="connsiteY4" fmla="*/ 0 h 1315330"/>
                  <a:gd name="connsiteX0" fmla="*/ 8965 w 853142"/>
                  <a:gd name="connsiteY0" fmla="*/ 0 h 1315330"/>
                  <a:gd name="connsiteX1" fmla="*/ 835212 w 853142"/>
                  <a:gd name="connsiteY1" fmla="*/ 1201271 h 1315330"/>
                  <a:gd name="connsiteX2" fmla="*/ 853142 w 853142"/>
                  <a:gd name="connsiteY2" fmla="*/ 1315330 h 1315330"/>
                  <a:gd name="connsiteX3" fmla="*/ 0 w 853142"/>
                  <a:gd name="connsiteY3" fmla="*/ 87166 h 1315330"/>
                  <a:gd name="connsiteX4" fmla="*/ 8965 w 853142"/>
                  <a:gd name="connsiteY4" fmla="*/ 0 h 1315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142" h="1315330">
                    <a:moveTo>
                      <a:pt x="8965" y="0"/>
                    </a:moveTo>
                    <a:lnTo>
                      <a:pt x="835212" y="1201271"/>
                    </a:lnTo>
                    <a:lnTo>
                      <a:pt x="853142" y="1315330"/>
                    </a:lnTo>
                    <a:lnTo>
                      <a:pt x="0" y="87166"/>
                    </a:lnTo>
                    <a:lnTo>
                      <a:pt x="8965" y="0"/>
                    </a:lnTo>
                    <a:close/>
                  </a:path>
                </a:pathLst>
              </a:cu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/>
              </a:p>
            </p:txBody>
          </p:sp>
        </p:grpSp>
        <p:sp>
          <p:nvSpPr>
            <p:cNvPr id="45" name="직사각형 120"/>
            <p:cNvSpPr/>
            <p:nvPr/>
          </p:nvSpPr>
          <p:spPr>
            <a:xfrm>
              <a:off x="6841521" y="4472611"/>
              <a:ext cx="652774" cy="214341"/>
            </a:xfrm>
            <a:custGeom>
              <a:avLst/>
              <a:gdLst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329131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0 h 329131"/>
                <a:gd name="connsiteX1" fmla="*/ 454619 w 454619"/>
                <a:gd name="connsiteY1" fmla="*/ 0 h 329131"/>
                <a:gd name="connsiteX2" fmla="*/ 454619 w 454619"/>
                <a:gd name="connsiteY2" fmla="*/ 224628 h 329131"/>
                <a:gd name="connsiteX3" fmla="*/ 0 w 454619"/>
                <a:gd name="connsiteY3" fmla="*/ 329131 h 329131"/>
                <a:gd name="connsiteX4" fmla="*/ 0 w 454619"/>
                <a:gd name="connsiteY4" fmla="*/ 0 h 329131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68171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24628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372674"/>
                <a:gd name="connsiteX1" fmla="*/ 445911 w 454619"/>
                <a:gd name="connsiteY1" fmla="*/ 0 h 372674"/>
                <a:gd name="connsiteX2" fmla="*/ 454619 w 454619"/>
                <a:gd name="connsiteY2" fmla="*/ 242045 h 372674"/>
                <a:gd name="connsiteX3" fmla="*/ 0 w 454619"/>
                <a:gd name="connsiteY3" fmla="*/ 372674 h 372674"/>
                <a:gd name="connsiteX4" fmla="*/ 0 w 454619"/>
                <a:gd name="connsiteY4" fmla="*/ 43543 h 372674"/>
                <a:gd name="connsiteX0" fmla="*/ 0 w 454619"/>
                <a:gd name="connsiteY0" fmla="*/ 43543 h 242045"/>
                <a:gd name="connsiteX1" fmla="*/ 445911 w 454619"/>
                <a:gd name="connsiteY1" fmla="*/ 0 h 242045"/>
                <a:gd name="connsiteX2" fmla="*/ 454619 w 454619"/>
                <a:gd name="connsiteY2" fmla="*/ 242045 h 242045"/>
                <a:gd name="connsiteX3" fmla="*/ 22743 w 454619"/>
                <a:gd name="connsiteY3" fmla="*/ 213473 h 242045"/>
                <a:gd name="connsiteX4" fmla="*/ 0 w 454619"/>
                <a:gd name="connsiteY4" fmla="*/ 43543 h 242045"/>
                <a:gd name="connsiteX0" fmla="*/ 0 w 445911"/>
                <a:gd name="connsiteY0" fmla="*/ 43543 h 213473"/>
                <a:gd name="connsiteX1" fmla="*/ 445911 w 445911"/>
                <a:gd name="connsiteY1" fmla="*/ 0 h 213473"/>
                <a:gd name="connsiteX2" fmla="*/ 409133 w 445911"/>
                <a:gd name="connsiteY2" fmla="*/ 162445 h 213473"/>
                <a:gd name="connsiteX3" fmla="*/ 22743 w 445911"/>
                <a:gd name="connsiteY3" fmla="*/ 213473 h 213473"/>
                <a:gd name="connsiteX4" fmla="*/ 0 w 445911"/>
                <a:gd name="connsiteY4" fmla="*/ 43543 h 213473"/>
                <a:gd name="connsiteX0" fmla="*/ 0 w 409133"/>
                <a:gd name="connsiteY0" fmla="*/ 9429 h 179359"/>
                <a:gd name="connsiteX1" fmla="*/ 332196 w 409133"/>
                <a:gd name="connsiteY1" fmla="*/ 0 h 179359"/>
                <a:gd name="connsiteX2" fmla="*/ 409133 w 409133"/>
                <a:gd name="connsiteY2" fmla="*/ 128331 h 179359"/>
                <a:gd name="connsiteX3" fmla="*/ 22743 w 409133"/>
                <a:gd name="connsiteY3" fmla="*/ 179359 h 179359"/>
                <a:gd name="connsiteX4" fmla="*/ 0 w 409133"/>
                <a:gd name="connsiteY4" fmla="*/ 9429 h 179359"/>
                <a:gd name="connsiteX0" fmla="*/ 0 w 352275"/>
                <a:gd name="connsiteY0" fmla="*/ 9429 h 179359"/>
                <a:gd name="connsiteX1" fmla="*/ 332196 w 352275"/>
                <a:gd name="connsiteY1" fmla="*/ 0 h 179359"/>
                <a:gd name="connsiteX2" fmla="*/ 352275 w 352275"/>
                <a:gd name="connsiteY2" fmla="*/ 122646 h 179359"/>
                <a:gd name="connsiteX3" fmla="*/ 22743 w 352275"/>
                <a:gd name="connsiteY3" fmla="*/ 179359 h 179359"/>
                <a:gd name="connsiteX4" fmla="*/ 0 w 352275"/>
                <a:gd name="connsiteY4" fmla="*/ 9429 h 179359"/>
                <a:gd name="connsiteX0" fmla="*/ 0 w 352275"/>
                <a:gd name="connsiteY0" fmla="*/ 9429 h 179359"/>
                <a:gd name="connsiteX1" fmla="*/ 263967 w 352275"/>
                <a:gd name="connsiteY1" fmla="*/ 0 h 179359"/>
                <a:gd name="connsiteX2" fmla="*/ 352275 w 352275"/>
                <a:gd name="connsiteY2" fmla="*/ 122646 h 179359"/>
                <a:gd name="connsiteX3" fmla="*/ 22743 w 352275"/>
                <a:gd name="connsiteY3" fmla="*/ 179359 h 179359"/>
                <a:gd name="connsiteX4" fmla="*/ 0 w 352275"/>
                <a:gd name="connsiteY4" fmla="*/ 9429 h 179359"/>
                <a:gd name="connsiteX0" fmla="*/ 0 w 352275"/>
                <a:gd name="connsiteY0" fmla="*/ 0 h 169930"/>
                <a:gd name="connsiteX1" fmla="*/ 258282 w 352275"/>
                <a:gd name="connsiteY1" fmla="*/ 7628 h 169930"/>
                <a:gd name="connsiteX2" fmla="*/ 352275 w 352275"/>
                <a:gd name="connsiteY2" fmla="*/ 113217 h 169930"/>
                <a:gd name="connsiteX3" fmla="*/ 22743 w 352275"/>
                <a:gd name="connsiteY3" fmla="*/ 169930 h 169930"/>
                <a:gd name="connsiteX4" fmla="*/ 0 w 352275"/>
                <a:gd name="connsiteY4" fmla="*/ 0 h 169930"/>
                <a:gd name="connsiteX0" fmla="*/ 0 w 352275"/>
                <a:gd name="connsiteY0" fmla="*/ 0 h 147187"/>
                <a:gd name="connsiteX1" fmla="*/ 258282 w 352275"/>
                <a:gd name="connsiteY1" fmla="*/ 7628 h 147187"/>
                <a:gd name="connsiteX2" fmla="*/ 352275 w 352275"/>
                <a:gd name="connsiteY2" fmla="*/ 113217 h 147187"/>
                <a:gd name="connsiteX3" fmla="*/ 102343 w 352275"/>
                <a:gd name="connsiteY3" fmla="*/ 147187 h 147187"/>
                <a:gd name="connsiteX4" fmla="*/ 0 w 352275"/>
                <a:gd name="connsiteY4" fmla="*/ 0 h 147187"/>
                <a:gd name="connsiteX0" fmla="*/ 0 w 352275"/>
                <a:gd name="connsiteY0" fmla="*/ 0 h 124444"/>
                <a:gd name="connsiteX1" fmla="*/ 258282 w 352275"/>
                <a:gd name="connsiteY1" fmla="*/ 7628 h 124444"/>
                <a:gd name="connsiteX2" fmla="*/ 352275 w 352275"/>
                <a:gd name="connsiteY2" fmla="*/ 113217 h 124444"/>
                <a:gd name="connsiteX3" fmla="*/ 125086 w 352275"/>
                <a:gd name="connsiteY3" fmla="*/ 124444 h 124444"/>
                <a:gd name="connsiteX4" fmla="*/ 0 w 352275"/>
                <a:gd name="connsiteY4" fmla="*/ 0 h 124444"/>
                <a:gd name="connsiteX0" fmla="*/ 0 w 414819"/>
                <a:gd name="connsiteY0" fmla="*/ 15115 h 116816"/>
                <a:gd name="connsiteX1" fmla="*/ 320826 w 414819"/>
                <a:gd name="connsiteY1" fmla="*/ 0 h 116816"/>
                <a:gd name="connsiteX2" fmla="*/ 414819 w 414819"/>
                <a:gd name="connsiteY2" fmla="*/ 105589 h 116816"/>
                <a:gd name="connsiteX3" fmla="*/ 187630 w 414819"/>
                <a:gd name="connsiteY3" fmla="*/ 116816 h 116816"/>
                <a:gd name="connsiteX4" fmla="*/ 0 w 414819"/>
                <a:gd name="connsiteY4" fmla="*/ 15115 h 116816"/>
                <a:gd name="connsiteX0" fmla="*/ 0 w 414819"/>
                <a:gd name="connsiteY0" fmla="*/ 0 h 124444"/>
                <a:gd name="connsiteX1" fmla="*/ 320826 w 414819"/>
                <a:gd name="connsiteY1" fmla="*/ 7628 h 124444"/>
                <a:gd name="connsiteX2" fmla="*/ 414819 w 414819"/>
                <a:gd name="connsiteY2" fmla="*/ 113217 h 124444"/>
                <a:gd name="connsiteX3" fmla="*/ 187630 w 414819"/>
                <a:gd name="connsiteY3" fmla="*/ 124444 h 124444"/>
                <a:gd name="connsiteX4" fmla="*/ 0 w 414819"/>
                <a:gd name="connsiteY4" fmla="*/ 0 h 124444"/>
                <a:gd name="connsiteX0" fmla="*/ 0 w 414819"/>
                <a:gd name="connsiteY0" fmla="*/ 0 h 124444"/>
                <a:gd name="connsiteX1" fmla="*/ 354941 w 414819"/>
                <a:gd name="connsiteY1" fmla="*/ 7628 h 124444"/>
                <a:gd name="connsiteX2" fmla="*/ 414819 w 414819"/>
                <a:gd name="connsiteY2" fmla="*/ 113217 h 124444"/>
                <a:gd name="connsiteX3" fmla="*/ 187630 w 414819"/>
                <a:gd name="connsiteY3" fmla="*/ 124444 h 124444"/>
                <a:gd name="connsiteX4" fmla="*/ 0 w 414819"/>
                <a:gd name="connsiteY4" fmla="*/ 0 h 124444"/>
                <a:gd name="connsiteX0" fmla="*/ 0 w 426190"/>
                <a:gd name="connsiteY0" fmla="*/ 0 h 124444"/>
                <a:gd name="connsiteX1" fmla="*/ 354941 w 426190"/>
                <a:gd name="connsiteY1" fmla="*/ 7628 h 124444"/>
                <a:gd name="connsiteX2" fmla="*/ 426190 w 426190"/>
                <a:gd name="connsiteY2" fmla="*/ 90474 h 124444"/>
                <a:gd name="connsiteX3" fmla="*/ 187630 w 426190"/>
                <a:gd name="connsiteY3" fmla="*/ 124444 h 124444"/>
                <a:gd name="connsiteX4" fmla="*/ 0 w 426190"/>
                <a:gd name="connsiteY4" fmla="*/ 0 h 12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190" h="124444">
                  <a:moveTo>
                    <a:pt x="0" y="0"/>
                  </a:moveTo>
                  <a:lnTo>
                    <a:pt x="354941" y="7628"/>
                  </a:lnTo>
                  <a:lnTo>
                    <a:pt x="426190" y="90474"/>
                  </a:lnTo>
                  <a:lnTo>
                    <a:pt x="187630" y="12444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999866" y="5764582"/>
              <a:ext cx="441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bg1"/>
                  </a:solidFill>
                </a:rPr>
                <a:t>사료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0" name="그림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39" y="5930908"/>
            <a:ext cx="711732" cy="465591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144" y="5149847"/>
            <a:ext cx="326658" cy="278476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144" y="4515033"/>
            <a:ext cx="326658" cy="278476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53" y="3754799"/>
            <a:ext cx="326658" cy="278476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883" y="5149847"/>
            <a:ext cx="326658" cy="278476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883" y="4515033"/>
            <a:ext cx="326658" cy="278476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180" y="4192806"/>
            <a:ext cx="199248" cy="169859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180" y="3954362"/>
            <a:ext cx="199248" cy="169859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936" y="3787915"/>
            <a:ext cx="199248" cy="169859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5824464" y="3337215"/>
            <a:ext cx="90120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오염 측정 센서</a:t>
            </a:r>
            <a:endParaRPr lang="en-US" altLang="ko-KR" sz="800" dirty="0" smtClean="0"/>
          </a:p>
          <a:p>
            <a:pPr algn="ctr"/>
            <a:r>
              <a:rPr lang="en-US" altLang="ko-KR" sz="800" dirty="0" smtClean="0"/>
              <a:t>-----------------</a:t>
            </a:r>
          </a:p>
          <a:p>
            <a:pPr algn="ctr"/>
            <a:r>
              <a:rPr lang="ko-KR" altLang="en-US" sz="800" dirty="0" smtClean="0"/>
              <a:t>미세먼지 측정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가스 측정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악취</a:t>
            </a:r>
            <a:r>
              <a:rPr lang="en-US" altLang="ko-KR" sz="800" dirty="0" smtClean="0"/>
              <a:t>)</a:t>
            </a:r>
          </a:p>
        </p:txBody>
      </p:sp>
      <p:cxnSp>
        <p:nvCxnSpPr>
          <p:cNvPr id="72" name="꺾인 연결선 71"/>
          <p:cNvCxnSpPr>
            <a:stCxn id="70" idx="2"/>
            <a:endCxn id="62" idx="1"/>
          </p:cNvCxnSpPr>
          <p:nvPr/>
        </p:nvCxnSpPr>
        <p:spPr>
          <a:xfrm rot="16200000" flipH="1">
            <a:off x="5972466" y="4224592"/>
            <a:ext cx="732281" cy="1270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>
            <a:stCxn id="70" idx="2"/>
            <a:endCxn id="61" idx="1"/>
          </p:cNvCxnSpPr>
          <p:nvPr/>
        </p:nvCxnSpPr>
        <p:spPr>
          <a:xfrm rot="16200000" flipH="1">
            <a:off x="5655059" y="4541999"/>
            <a:ext cx="1367095" cy="1270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>
            <a:stCxn id="70" idx="3"/>
            <a:endCxn id="65" idx="1"/>
          </p:cNvCxnSpPr>
          <p:nvPr/>
        </p:nvCxnSpPr>
        <p:spPr>
          <a:xfrm>
            <a:off x="6725673" y="3629603"/>
            <a:ext cx="1566210" cy="10246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>
            <a:stCxn id="70" idx="3"/>
            <a:endCxn id="63" idx="1"/>
          </p:cNvCxnSpPr>
          <p:nvPr/>
        </p:nvCxnSpPr>
        <p:spPr>
          <a:xfrm>
            <a:off x="6725673" y="3629603"/>
            <a:ext cx="564180" cy="264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>
            <a:stCxn id="70" idx="3"/>
            <a:endCxn id="64" idx="1"/>
          </p:cNvCxnSpPr>
          <p:nvPr/>
        </p:nvCxnSpPr>
        <p:spPr>
          <a:xfrm>
            <a:off x="6725673" y="3629603"/>
            <a:ext cx="1566210" cy="16594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7036285" y="6458724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중앙 정보수집장치</a:t>
            </a:r>
            <a:endParaRPr lang="ko-KR" altLang="en-US" sz="800" dirty="0"/>
          </a:p>
        </p:txBody>
      </p:sp>
      <p:grpSp>
        <p:nvGrpSpPr>
          <p:cNvPr id="10" name="그룹 9"/>
          <p:cNvGrpSpPr/>
          <p:nvPr/>
        </p:nvGrpSpPr>
        <p:grpSpPr>
          <a:xfrm>
            <a:off x="6619452" y="3185630"/>
            <a:ext cx="497252" cy="412307"/>
            <a:chOff x="2496959" y="1766047"/>
            <a:chExt cx="994503" cy="972433"/>
          </a:xfrm>
        </p:grpSpPr>
        <p:pic>
          <p:nvPicPr>
            <p:cNvPr id="11" name="그림 10" descr="... 1,280 × 1,024 pixels, file size: 5.01 MB, MIME type: image/&lt;strong&gt;png&lt;/strong&gt;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035" y="1766047"/>
              <a:ext cx="672353" cy="53788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496959" y="2266647"/>
              <a:ext cx="994503" cy="471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700" dirty="0" smtClean="0"/>
                <a:t>WIFI/RF</a:t>
              </a:r>
              <a:endParaRPr lang="ko-KR" altLang="en-US" sz="700" dirty="0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7905783" y="5957549"/>
            <a:ext cx="497252" cy="412307"/>
            <a:chOff x="2496959" y="1766047"/>
            <a:chExt cx="994503" cy="972433"/>
          </a:xfrm>
        </p:grpSpPr>
        <p:pic>
          <p:nvPicPr>
            <p:cNvPr id="89" name="그림 88" descr="... 1,280 × 1,024 pixels, file size: 5.01 MB, MIME type: image/&lt;strong&gt;png&lt;/strong&gt;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035" y="1766047"/>
              <a:ext cx="672353" cy="537882"/>
            </a:xfrm>
            <a:prstGeom prst="rect">
              <a:avLst/>
            </a:prstGeom>
          </p:spPr>
        </p:pic>
        <p:sp>
          <p:nvSpPr>
            <p:cNvPr id="90" name="TextBox 89"/>
            <p:cNvSpPr txBox="1"/>
            <p:nvPr/>
          </p:nvSpPr>
          <p:spPr>
            <a:xfrm>
              <a:off x="2496959" y="2266647"/>
              <a:ext cx="994503" cy="471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700" dirty="0" smtClean="0"/>
                <a:t>WIFI/RF</a:t>
              </a:r>
              <a:endParaRPr lang="ko-KR" altLang="en-US" sz="700" dirty="0"/>
            </a:p>
          </p:txBody>
        </p:sp>
      </p:grpSp>
      <p:sp>
        <p:nvSpPr>
          <p:cNvPr id="92" name="자유형 91"/>
          <p:cNvSpPr/>
          <p:nvPr/>
        </p:nvSpPr>
        <p:spPr>
          <a:xfrm>
            <a:off x="8617515" y="5294581"/>
            <a:ext cx="2220638" cy="1115059"/>
          </a:xfrm>
          <a:custGeom>
            <a:avLst/>
            <a:gdLst>
              <a:gd name="connsiteX0" fmla="*/ 26 w 2220638"/>
              <a:gd name="connsiteY0" fmla="*/ 780045 h 1115059"/>
              <a:gd name="connsiteX1" fmla="*/ 414497 w 2220638"/>
              <a:gd name="connsiteY1" fmla="*/ 339936 h 1115059"/>
              <a:gd name="connsiteX2" fmla="*/ 1046885 w 2220638"/>
              <a:gd name="connsiteY2" fmla="*/ 233114 h 1115059"/>
              <a:gd name="connsiteX3" fmla="*/ 1465629 w 2220638"/>
              <a:gd name="connsiteY3" fmla="*/ 23742 h 1115059"/>
              <a:gd name="connsiteX4" fmla="*/ 2213386 w 2220638"/>
              <a:gd name="connsiteY4" fmla="*/ 49379 h 1115059"/>
              <a:gd name="connsiteX5" fmla="*/ 1798915 w 2220638"/>
              <a:gd name="connsiteY5" fmla="*/ 421121 h 1115059"/>
              <a:gd name="connsiteX6" fmla="*/ 1046885 w 2220638"/>
              <a:gd name="connsiteY6" fmla="*/ 510852 h 1115059"/>
              <a:gd name="connsiteX7" fmla="*/ 397405 w 2220638"/>
              <a:gd name="connsiteY7" fmla="*/ 1109058 h 1115059"/>
              <a:gd name="connsiteX8" fmla="*/ 26 w 2220638"/>
              <a:gd name="connsiteY8" fmla="*/ 780045 h 111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638" h="1115059">
                <a:moveTo>
                  <a:pt x="26" y="780045"/>
                </a:moveTo>
                <a:cubicBezTo>
                  <a:pt x="2875" y="651858"/>
                  <a:pt x="240021" y="431091"/>
                  <a:pt x="414497" y="339936"/>
                </a:cubicBezTo>
                <a:cubicBezTo>
                  <a:pt x="588974" y="248781"/>
                  <a:pt x="871696" y="285813"/>
                  <a:pt x="1046885" y="233114"/>
                </a:cubicBezTo>
                <a:cubicBezTo>
                  <a:pt x="1222074" y="180415"/>
                  <a:pt x="1271212" y="54364"/>
                  <a:pt x="1465629" y="23742"/>
                </a:cubicBezTo>
                <a:cubicBezTo>
                  <a:pt x="1660046" y="-6880"/>
                  <a:pt x="2157838" y="-16851"/>
                  <a:pt x="2213386" y="49379"/>
                </a:cubicBezTo>
                <a:cubicBezTo>
                  <a:pt x="2268934" y="115609"/>
                  <a:pt x="1993332" y="344209"/>
                  <a:pt x="1798915" y="421121"/>
                </a:cubicBezTo>
                <a:cubicBezTo>
                  <a:pt x="1604498" y="498033"/>
                  <a:pt x="1280470" y="396196"/>
                  <a:pt x="1046885" y="510852"/>
                </a:cubicBezTo>
                <a:cubicBezTo>
                  <a:pt x="813300" y="625508"/>
                  <a:pt x="572594" y="1061344"/>
                  <a:pt x="397405" y="1109058"/>
                </a:cubicBezTo>
                <a:cubicBezTo>
                  <a:pt x="222216" y="1156772"/>
                  <a:pt x="-2823" y="908232"/>
                  <a:pt x="26" y="7800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4" name="그림 9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74" y="5800847"/>
            <a:ext cx="326658" cy="278476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>
            <a:off x="9483416" y="6171062"/>
            <a:ext cx="89319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오염 측정 센서</a:t>
            </a:r>
            <a:endParaRPr lang="en-US" altLang="ko-KR" sz="800" dirty="0" smtClean="0"/>
          </a:p>
          <a:p>
            <a:pPr algn="ctr"/>
            <a:r>
              <a:rPr lang="en-US" altLang="ko-KR" sz="800" dirty="0" smtClean="0"/>
              <a:t>-----------------</a:t>
            </a:r>
          </a:p>
          <a:p>
            <a:pPr algn="ctr"/>
            <a:r>
              <a:rPr lang="en-US" altLang="ko-KR" sz="800" dirty="0" err="1" smtClean="0"/>
              <a:t>Ph</a:t>
            </a:r>
            <a:r>
              <a:rPr lang="ko-KR" altLang="en-US" sz="800" dirty="0" smtClean="0"/>
              <a:t>감지</a:t>
            </a:r>
            <a:endParaRPr lang="en-US" altLang="ko-KR" sz="800" dirty="0" smtClean="0"/>
          </a:p>
        </p:txBody>
      </p:sp>
      <p:cxnSp>
        <p:nvCxnSpPr>
          <p:cNvPr id="102" name="꺾인 연결선 101"/>
          <p:cNvCxnSpPr>
            <a:stCxn id="94" idx="2"/>
            <a:endCxn id="100" idx="1"/>
          </p:cNvCxnSpPr>
          <p:nvPr/>
        </p:nvCxnSpPr>
        <p:spPr>
          <a:xfrm rot="16200000" flipH="1">
            <a:off x="9157723" y="6076202"/>
            <a:ext cx="322572" cy="328813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구름 102"/>
          <p:cNvSpPr/>
          <p:nvPr/>
        </p:nvSpPr>
        <p:spPr>
          <a:xfrm>
            <a:off x="4064609" y="2654735"/>
            <a:ext cx="1448512" cy="749742"/>
          </a:xfrm>
          <a:prstGeom prst="cloud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</a:rPr>
              <a:t>Internet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32" name="꺾인 연결선 131"/>
          <p:cNvCxnSpPr>
            <a:stCxn id="60" idx="1"/>
            <a:endCxn id="103" idx="1"/>
          </p:cNvCxnSpPr>
          <p:nvPr/>
        </p:nvCxnSpPr>
        <p:spPr>
          <a:xfrm rot="10800000">
            <a:off x="4788865" y="3403680"/>
            <a:ext cx="2434174" cy="2760025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6329846" y="5985307"/>
            <a:ext cx="7697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ym typeface="Wingdings" panose="05000000000000000000" pitchFamily="2" charset="2"/>
              </a:rPr>
              <a:t> </a:t>
            </a:r>
            <a:r>
              <a:rPr lang="ko-KR" altLang="en-US" sz="800" dirty="0" smtClean="0">
                <a:sym typeface="Wingdings" panose="05000000000000000000" pitchFamily="2" charset="2"/>
              </a:rPr>
              <a:t>정보 전송</a:t>
            </a:r>
            <a:endParaRPr lang="ko-KR" altLang="en-US" sz="800" dirty="0"/>
          </a:p>
        </p:txBody>
      </p:sp>
      <p:sp>
        <p:nvSpPr>
          <p:cNvPr id="134" name="TextBox 133"/>
          <p:cNvSpPr txBox="1"/>
          <p:nvPr/>
        </p:nvSpPr>
        <p:spPr>
          <a:xfrm>
            <a:off x="2556267" y="3788157"/>
            <a:ext cx="7697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ym typeface="Wingdings" panose="05000000000000000000" pitchFamily="2" charset="2"/>
              </a:rPr>
              <a:t>오염 경고 </a:t>
            </a:r>
            <a:r>
              <a:rPr lang="en-US" altLang="ko-KR" sz="800" dirty="0" smtClean="0">
                <a:sym typeface="Wingdings" panose="05000000000000000000" pitchFamily="2" charset="2"/>
              </a:rPr>
              <a:t></a:t>
            </a:r>
            <a:endParaRPr lang="ko-KR" altLang="en-US" sz="800" dirty="0"/>
          </a:p>
        </p:txBody>
      </p:sp>
      <p:pic>
        <p:nvPicPr>
          <p:cNvPr id="136" name="그림 1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82" y="2034738"/>
            <a:ext cx="1093097" cy="1290213"/>
          </a:xfrm>
          <a:prstGeom prst="rect">
            <a:avLst/>
          </a:prstGeom>
        </p:spPr>
      </p:pic>
      <p:sp>
        <p:nvSpPr>
          <p:cNvPr id="138" name="TextBox 137"/>
          <p:cNvSpPr txBox="1"/>
          <p:nvPr/>
        </p:nvSpPr>
        <p:spPr>
          <a:xfrm>
            <a:off x="1086024" y="6304516"/>
            <a:ext cx="6896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DATA </a:t>
            </a:r>
            <a:r>
              <a:rPr lang="ko-KR" altLang="en-US" sz="800" dirty="0" smtClean="0"/>
              <a:t>센터</a:t>
            </a:r>
            <a:endParaRPr lang="ko-KR" altLang="en-US" sz="800" dirty="0"/>
          </a:p>
        </p:txBody>
      </p:sp>
      <p:sp>
        <p:nvSpPr>
          <p:cNvPr id="139" name="TextBox 138"/>
          <p:cNvSpPr txBox="1"/>
          <p:nvPr/>
        </p:nvSpPr>
        <p:spPr>
          <a:xfrm>
            <a:off x="1235906" y="340701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서버</a:t>
            </a:r>
            <a:endParaRPr lang="ko-KR" altLang="en-US" sz="800" dirty="0"/>
          </a:p>
        </p:txBody>
      </p:sp>
      <p:pic>
        <p:nvPicPr>
          <p:cNvPr id="141" name="그림 1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2" y="4377571"/>
            <a:ext cx="2017572" cy="1369825"/>
          </a:xfrm>
          <a:prstGeom prst="rect">
            <a:avLst/>
          </a:prstGeom>
        </p:spPr>
      </p:pic>
      <p:sp>
        <p:nvSpPr>
          <p:cNvPr id="142" name="TextBox 141"/>
          <p:cNvSpPr txBox="1"/>
          <p:nvPr/>
        </p:nvSpPr>
        <p:spPr>
          <a:xfrm>
            <a:off x="759353" y="5685239"/>
            <a:ext cx="13131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DATA </a:t>
            </a:r>
            <a:r>
              <a:rPr lang="ko-KR" altLang="en-US" sz="800" dirty="0" smtClean="0"/>
              <a:t>관제 및 현황 파악</a:t>
            </a:r>
            <a:endParaRPr lang="ko-KR" altLang="en-US" sz="800" dirty="0"/>
          </a:p>
        </p:txBody>
      </p:sp>
      <p:cxnSp>
        <p:nvCxnSpPr>
          <p:cNvPr id="145" name="꺾인 연결선 144"/>
          <p:cNvCxnSpPr>
            <a:stCxn id="137" idx="3"/>
            <a:endCxn id="103" idx="2"/>
          </p:cNvCxnSpPr>
          <p:nvPr/>
        </p:nvCxnSpPr>
        <p:spPr>
          <a:xfrm flipV="1">
            <a:off x="2544454" y="3029606"/>
            <a:ext cx="1524648" cy="96799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그룹 151"/>
          <p:cNvGrpSpPr/>
          <p:nvPr/>
        </p:nvGrpSpPr>
        <p:grpSpPr>
          <a:xfrm>
            <a:off x="6836551" y="1477814"/>
            <a:ext cx="819537" cy="816330"/>
            <a:chOff x="6835442" y="1218408"/>
            <a:chExt cx="819537" cy="816330"/>
          </a:xfrm>
        </p:grpSpPr>
        <p:pic>
          <p:nvPicPr>
            <p:cNvPr id="146" name="그림 1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4726" y="1218408"/>
              <a:ext cx="730253" cy="730253"/>
            </a:xfrm>
            <a:prstGeom prst="rect">
              <a:avLst/>
            </a:prstGeom>
          </p:spPr>
        </p:pic>
        <p:pic>
          <p:nvPicPr>
            <p:cNvPr id="150" name="그림 14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442" y="1496092"/>
              <a:ext cx="347595" cy="538646"/>
            </a:xfrm>
            <a:prstGeom prst="rect">
              <a:avLst/>
            </a:prstGeom>
          </p:spPr>
        </p:pic>
      </p:grpSp>
      <p:grpSp>
        <p:nvGrpSpPr>
          <p:cNvPr id="153" name="그룹 152"/>
          <p:cNvGrpSpPr/>
          <p:nvPr/>
        </p:nvGrpSpPr>
        <p:grpSpPr>
          <a:xfrm>
            <a:off x="8403841" y="1477814"/>
            <a:ext cx="819537" cy="816330"/>
            <a:chOff x="6835442" y="1218408"/>
            <a:chExt cx="819537" cy="816330"/>
          </a:xfrm>
        </p:grpSpPr>
        <p:pic>
          <p:nvPicPr>
            <p:cNvPr id="154" name="그림 1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4726" y="1218408"/>
              <a:ext cx="730253" cy="730253"/>
            </a:xfrm>
            <a:prstGeom prst="rect">
              <a:avLst/>
            </a:prstGeom>
          </p:spPr>
        </p:pic>
        <p:pic>
          <p:nvPicPr>
            <p:cNvPr id="155" name="그림 15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442" y="1496092"/>
              <a:ext cx="347595" cy="538646"/>
            </a:xfrm>
            <a:prstGeom prst="rect">
              <a:avLst/>
            </a:prstGeom>
          </p:spPr>
        </p:pic>
      </p:grpSp>
      <p:grpSp>
        <p:nvGrpSpPr>
          <p:cNvPr id="156" name="그룹 155"/>
          <p:cNvGrpSpPr/>
          <p:nvPr/>
        </p:nvGrpSpPr>
        <p:grpSpPr>
          <a:xfrm>
            <a:off x="9971132" y="1477814"/>
            <a:ext cx="819537" cy="816330"/>
            <a:chOff x="6835442" y="1218408"/>
            <a:chExt cx="819537" cy="816330"/>
          </a:xfrm>
        </p:grpSpPr>
        <p:pic>
          <p:nvPicPr>
            <p:cNvPr id="157" name="그림 15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4726" y="1218408"/>
              <a:ext cx="730253" cy="730253"/>
            </a:xfrm>
            <a:prstGeom prst="rect">
              <a:avLst/>
            </a:prstGeom>
          </p:spPr>
        </p:pic>
        <p:pic>
          <p:nvPicPr>
            <p:cNvPr id="158" name="그림 15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442" y="1496092"/>
              <a:ext cx="347595" cy="538646"/>
            </a:xfrm>
            <a:prstGeom prst="rect">
              <a:avLst/>
            </a:prstGeom>
          </p:spPr>
        </p:pic>
      </p:grpSp>
      <p:cxnSp>
        <p:nvCxnSpPr>
          <p:cNvPr id="162" name="꺾인 연결선 161"/>
          <p:cNvCxnSpPr>
            <a:stCxn id="103" idx="0"/>
            <a:endCxn id="165" idx="2"/>
          </p:cNvCxnSpPr>
          <p:nvPr/>
        </p:nvCxnSpPr>
        <p:spPr>
          <a:xfrm flipV="1">
            <a:off x="5511914" y="2813360"/>
            <a:ext cx="3279959" cy="216246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6262840" y="1260978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ym typeface="Wingdings" panose="05000000000000000000" pitchFamily="2" charset="2"/>
              </a:rPr>
              <a:t>오염경고</a:t>
            </a:r>
            <a:r>
              <a:rPr lang="en-US" altLang="ko-KR" sz="800" dirty="0">
                <a:sym typeface="Wingdings" panose="05000000000000000000" pitchFamily="2" charset="2"/>
              </a:rPr>
              <a:t> </a:t>
            </a:r>
            <a:r>
              <a:rPr lang="ko-KR" altLang="en-US" sz="800" dirty="0" smtClean="0">
                <a:sym typeface="Wingdings" panose="05000000000000000000" pitchFamily="2" charset="2"/>
              </a:rPr>
              <a:t>알림 수신</a:t>
            </a:r>
            <a:endParaRPr lang="ko-KR" altLang="en-US" sz="800" dirty="0"/>
          </a:p>
        </p:txBody>
      </p:sp>
      <p:sp>
        <p:nvSpPr>
          <p:cNvPr id="165" name="TextBox 164"/>
          <p:cNvSpPr txBox="1"/>
          <p:nvPr/>
        </p:nvSpPr>
        <p:spPr>
          <a:xfrm>
            <a:off x="8424625" y="2597916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ym typeface="Wingdings" panose="05000000000000000000" pitchFamily="2" charset="2"/>
              </a:rPr>
              <a:t>농장 관련인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63902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81162"/>
            <a:ext cx="10515600" cy="1325563"/>
          </a:xfrm>
        </p:spPr>
        <p:txBody>
          <a:bodyPr/>
          <a:lstStyle/>
          <a:p>
            <a:r>
              <a:rPr lang="ko-KR" altLang="en-US" dirty="0" smtClean="0"/>
              <a:t>제품 구성</a:t>
            </a:r>
            <a:endParaRPr lang="ko-KR" altLang="en-US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2217634" y="1583109"/>
            <a:ext cx="196554" cy="5029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08" y="2699240"/>
            <a:ext cx="2380004" cy="53519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663" y="1515556"/>
            <a:ext cx="1612493" cy="1054443"/>
          </a:xfrm>
          <a:prstGeom prst="rect">
            <a:avLst/>
          </a:prstGeom>
        </p:spPr>
      </p:pic>
      <p:sp>
        <p:nvSpPr>
          <p:cNvPr id="8" name="정육면체 7"/>
          <p:cNvSpPr/>
          <p:nvPr/>
        </p:nvSpPr>
        <p:spPr>
          <a:xfrm>
            <a:off x="1478422" y="4644645"/>
            <a:ext cx="1643735" cy="1854438"/>
          </a:xfrm>
          <a:prstGeom prst="cube">
            <a:avLst>
              <a:gd name="adj" fmla="val 520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376" y="5781532"/>
            <a:ext cx="865825" cy="56911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369" y="4722082"/>
            <a:ext cx="1404184" cy="913639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281133" y="1869727"/>
            <a:ext cx="2529866" cy="346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/>
              <a:t>태양열 충전 판넬</a:t>
            </a:r>
            <a:endParaRPr lang="ko-KR" altLang="en-US" sz="1200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81132" y="2793787"/>
            <a:ext cx="2529867" cy="346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/>
              <a:t>LED Display</a:t>
            </a:r>
            <a:endParaRPr lang="ko-KR" altLang="en-US" sz="1200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81132" y="4195303"/>
            <a:ext cx="2529867" cy="34609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/>
              <a:t>보호 상자</a:t>
            </a:r>
            <a:endParaRPr lang="ko-KR" altLang="en-US" sz="12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4281132" y="5005851"/>
            <a:ext cx="2529867" cy="346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/>
              <a:t>메인 </a:t>
            </a:r>
            <a:r>
              <a:rPr lang="ko-KR" altLang="en-US" sz="1200" dirty="0" err="1" smtClean="0"/>
              <a:t>센싱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&amp; </a:t>
            </a:r>
            <a:r>
              <a:rPr lang="ko-KR" altLang="en-US" sz="1200" dirty="0" smtClean="0"/>
              <a:t>컨트롤 보드</a:t>
            </a:r>
            <a:endParaRPr lang="ko-KR" altLang="en-US" sz="1200" dirty="0"/>
          </a:p>
        </p:txBody>
      </p:sp>
      <p:cxnSp>
        <p:nvCxnSpPr>
          <p:cNvPr id="15" name="꺾인 연결선 14"/>
          <p:cNvCxnSpPr>
            <a:stCxn id="8" idx="1"/>
            <a:endCxn id="12" idx="1"/>
          </p:cNvCxnSpPr>
          <p:nvPr/>
        </p:nvCxnSpPr>
        <p:spPr>
          <a:xfrm rot="5400000" flipH="1" flipV="1">
            <a:off x="3088373" y="3537476"/>
            <a:ext cx="361881" cy="202363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4281132" y="5893037"/>
            <a:ext cx="2529867" cy="346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err="1" smtClean="0"/>
              <a:t>밧데리</a:t>
            </a:r>
            <a:endParaRPr lang="ko-KR" altLang="en-US" sz="1200" dirty="0"/>
          </a:p>
        </p:txBody>
      </p:sp>
      <p:cxnSp>
        <p:nvCxnSpPr>
          <p:cNvPr id="20" name="직선 화살표 연결선 19"/>
          <p:cNvCxnSpPr>
            <a:stCxn id="10" idx="1"/>
            <a:endCxn id="5" idx="3"/>
          </p:cNvCxnSpPr>
          <p:nvPr/>
        </p:nvCxnSpPr>
        <p:spPr>
          <a:xfrm flipH="1">
            <a:off x="3122156" y="2042777"/>
            <a:ext cx="11589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>
            <a:stCxn id="11" idx="1"/>
            <a:endCxn id="3" idx="3"/>
          </p:cNvCxnSpPr>
          <p:nvPr/>
        </p:nvCxnSpPr>
        <p:spPr>
          <a:xfrm flipH="1">
            <a:off x="3505912" y="2966837"/>
            <a:ext cx="77522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stCxn id="13" idx="1"/>
            <a:endCxn id="6" idx="3"/>
          </p:cNvCxnSpPr>
          <p:nvPr/>
        </p:nvCxnSpPr>
        <p:spPr>
          <a:xfrm flipH="1">
            <a:off x="2999553" y="5178901"/>
            <a:ext cx="128157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16" idx="1"/>
            <a:endCxn id="4" idx="3"/>
          </p:cNvCxnSpPr>
          <p:nvPr/>
        </p:nvCxnSpPr>
        <p:spPr>
          <a:xfrm flipH="1">
            <a:off x="2733201" y="6066087"/>
            <a:ext cx="15479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00658" y="1858110"/>
            <a:ext cx="2230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12V </a:t>
            </a:r>
            <a:r>
              <a:rPr lang="ko-KR" altLang="en-US" sz="1400" dirty="0" smtClean="0"/>
              <a:t>충전 태양열 </a:t>
            </a:r>
            <a:r>
              <a:rPr lang="ko-KR" altLang="en-US" sz="1400" dirty="0" err="1" smtClean="0"/>
              <a:t>판넬</a:t>
            </a:r>
            <a:endParaRPr lang="ko-KR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400658" y="2782170"/>
            <a:ext cx="2271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상태 알림 </a:t>
            </a:r>
            <a:r>
              <a:rPr lang="en-US" altLang="ko-KR" sz="1400" dirty="0" smtClean="0"/>
              <a:t>LED Display</a:t>
            </a:r>
            <a:endParaRPr lang="ko-KR" alt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7400658" y="4917290"/>
            <a:ext cx="4188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RS485, </a:t>
            </a:r>
            <a:r>
              <a:rPr lang="en-US" altLang="ko-KR" sz="1400" dirty="0" err="1" smtClean="0"/>
              <a:t>Wifi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등 연결 가능한 통신제어 보드</a:t>
            </a:r>
            <a:endParaRPr lang="en-US" altLang="ko-K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연결된 센서를 통한 정보 전달 및 </a:t>
            </a:r>
            <a:r>
              <a:rPr lang="en-US" altLang="ko-KR" sz="1400" dirty="0" smtClean="0"/>
              <a:t>Display </a:t>
            </a:r>
            <a:r>
              <a:rPr lang="ko-KR" altLang="en-US" sz="1400" dirty="0" smtClean="0"/>
              <a:t>전송</a:t>
            </a:r>
            <a:endParaRPr lang="ko-KR" alt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7400658" y="5804476"/>
            <a:ext cx="3461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12V </a:t>
            </a:r>
            <a:r>
              <a:rPr lang="ko-KR" altLang="en-US" sz="1400" dirty="0" smtClean="0"/>
              <a:t>충전 </a:t>
            </a:r>
            <a:r>
              <a:rPr lang="ko-KR" altLang="en-US" sz="1400" dirty="0" err="1" smtClean="0"/>
              <a:t>밧데리</a:t>
            </a:r>
            <a:endParaRPr lang="en-US" altLang="ko-K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err="1" smtClean="0"/>
              <a:t>흐린날</a:t>
            </a:r>
            <a:r>
              <a:rPr lang="ko-KR" altLang="en-US" sz="1400" dirty="0" smtClean="0"/>
              <a:t> 기준 최소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일 이상 가동 기준</a:t>
            </a:r>
            <a:endParaRPr lang="ko-KR" altLang="en-US" sz="1400" dirty="0"/>
          </a:p>
        </p:txBody>
      </p:sp>
      <p:sp>
        <p:nvSpPr>
          <p:cNvPr id="38" name="오른쪽 화살표 37"/>
          <p:cNvSpPr/>
          <p:nvPr/>
        </p:nvSpPr>
        <p:spPr>
          <a:xfrm>
            <a:off x="6894320" y="1907060"/>
            <a:ext cx="423017" cy="22171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오른쪽 화살표 38"/>
          <p:cNvSpPr/>
          <p:nvPr/>
        </p:nvSpPr>
        <p:spPr>
          <a:xfrm>
            <a:off x="6894320" y="2825198"/>
            <a:ext cx="423017" cy="22171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오른쪽 화살표 39"/>
          <p:cNvSpPr/>
          <p:nvPr/>
        </p:nvSpPr>
        <p:spPr>
          <a:xfrm>
            <a:off x="6894320" y="5068040"/>
            <a:ext cx="423017" cy="22171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오른쪽 화살표 40"/>
          <p:cNvSpPr/>
          <p:nvPr/>
        </p:nvSpPr>
        <p:spPr>
          <a:xfrm>
            <a:off x="6894320" y="5955226"/>
            <a:ext cx="423017" cy="22171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63" y="3107375"/>
            <a:ext cx="1154741" cy="1016172"/>
          </a:xfrm>
          <a:prstGeom prst="rect">
            <a:avLst/>
          </a:prstGeom>
        </p:spPr>
      </p:pic>
      <p:sp>
        <p:nvSpPr>
          <p:cNvPr id="44" name="모서리가 둥근 직사각형 43"/>
          <p:cNvSpPr/>
          <p:nvPr/>
        </p:nvSpPr>
        <p:spPr>
          <a:xfrm>
            <a:off x="4281132" y="3440408"/>
            <a:ext cx="2529867" cy="346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smtClean="0"/>
              <a:t>CC</a:t>
            </a:r>
            <a:r>
              <a:rPr lang="ko-KR" altLang="en-US" sz="1200" dirty="0" smtClean="0"/>
              <a:t>카메라</a:t>
            </a:r>
            <a:endParaRPr lang="ko-KR" alt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7400658" y="3428791"/>
            <a:ext cx="3541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err="1" smtClean="0"/>
              <a:t>알람</a:t>
            </a:r>
            <a:r>
              <a:rPr lang="ko-KR" altLang="en-US" sz="1400" dirty="0" smtClean="0"/>
              <a:t> 상태 </a:t>
            </a:r>
            <a:r>
              <a:rPr lang="ko-KR" altLang="en-US" sz="1400" dirty="0" err="1" smtClean="0"/>
              <a:t>전송시</a:t>
            </a:r>
            <a:r>
              <a:rPr lang="ko-KR" altLang="en-US" sz="1400" dirty="0" smtClean="0"/>
              <a:t> 해당 영상 동반 전송</a:t>
            </a:r>
            <a:endParaRPr lang="ko-KR" altLang="en-US" sz="1400" dirty="0"/>
          </a:p>
        </p:txBody>
      </p:sp>
      <p:sp>
        <p:nvSpPr>
          <p:cNvPr id="46" name="오른쪽 화살표 45"/>
          <p:cNvSpPr/>
          <p:nvPr/>
        </p:nvSpPr>
        <p:spPr>
          <a:xfrm>
            <a:off x="6894320" y="3471819"/>
            <a:ext cx="423017" cy="22171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화살표 연결선 47"/>
          <p:cNvCxnSpPr>
            <a:stCxn id="44" idx="1"/>
            <a:endCxn id="42" idx="3"/>
          </p:cNvCxnSpPr>
          <p:nvPr/>
        </p:nvCxnSpPr>
        <p:spPr>
          <a:xfrm flipH="1">
            <a:off x="3474404" y="3613458"/>
            <a:ext cx="806728" cy="2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92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478422" y="1401510"/>
            <a:ext cx="9319189" cy="4725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모니터링</a:t>
            </a:r>
            <a:endParaRPr lang="ko-KR" altLang="en-US" dirty="0"/>
          </a:p>
        </p:txBody>
      </p:sp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316687"/>
              </p:ext>
            </p:extLst>
          </p:nvPr>
        </p:nvGraphicFramePr>
        <p:xfrm>
          <a:off x="1532013" y="1459952"/>
          <a:ext cx="7060784" cy="462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Image" r:id="rId3" imgW="15314040" imgH="10031400" progId="Photoshop.Image.12">
                  <p:embed/>
                </p:oleObj>
              </mc:Choice>
              <mc:Fallback>
                <p:oleObj name="Image" r:id="rId3" imgW="15314040" imgH="10031400" progId="Photoshop.Imag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2013" y="1459952"/>
                        <a:ext cx="7060784" cy="462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80" y="3307080"/>
            <a:ext cx="243840" cy="24384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566" y="5370889"/>
            <a:ext cx="243840" cy="24384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34" y="3881379"/>
            <a:ext cx="243840" cy="2438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85" y="5195437"/>
            <a:ext cx="243840" cy="243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6305" y="4853964"/>
            <a:ext cx="896399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800" dirty="0" smtClean="0"/>
              <a:t>공기상태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양호</a:t>
            </a:r>
            <a:endParaRPr lang="en-US" altLang="ko-KR" sz="800" dirty="0" smtClean="0"/>
          </a:p>
          <a:p>
            <a:r>
              <a:rPr lang="ko-KR" altLang="en-US" sz="800" dirty="0" smtClean="0"/>
              <a:t>수</a:t>
            </a:r>
            <a:r>
              <a:rPr lang="ko-KR" altLang="en-US" sz="800" dirty="0"/>
              <a:t>질</a:t>
            </a:r>
            <a:r>
              <a:rPr lang="ko-KR" altLang="en-US" sz="800" dirty="0" smtClean="0"/>
              <a:t>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양호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6438286" y="5017587"/>
            <a:ext cx="896399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800" dirty="0" smtClean="0"/>
              <a:t>공기상태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양호</a:t>
            </a:r>
            <a:endParaRPr lang="en-US" altLang="ko-KR" sz="800" dirty="0" smtClean="0"/>
          </a:p>
          <a:p>
            <a:r>
              <a:rPr lang="ko-KR" altLang="en-US" sz="800" dirty="0" smtClean="0"/>
              <a:t>수</a:t>
            </a:r>
            <a:r>
              <a:rPr lang="ko-KR" altLang="en-US" sz="800" dirty="0"/>
              <a:t>질</a:t>
            </a:r>
            <a:r>
              <a:rPr lang="ko-KR" altLang="en-US" sz="800" dirty="0" smtClean="0"/>
              <a:t>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양호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5647800" y="2958499"/>
            <a:ext cx="896399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800" dirty="0" smtClean="0"/>
              <a:t>공기상태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양호</a:t>
            </a:r>
            <a:endParaRPr lang="en-US" altLang="ko-KR" sz="800" dirty="0" smtClean="0"/>
          </a:p>
          <a:p>
            <a:r>
              <a:rPr lang="ko-KR" altLang="en-US" sz="800" dirty="0" smtClean="0"/>
              <a:t>수</a:t>
            </a:r>
            <a:r>
              <a:rPr lang="ko-KR" altLang="en-US" sz="800" dirty="0"/>
              <a:t>질</a:t>
            </a:r>
            <a:r>
              <a:rPr lang="ko-KR" altLang="en-US" sz="800" dirty="0" smtClean="0"/>
              <a:t>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양호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7468054" y="3533782"/>
            <a:ext cx="896399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800" dirty="0" smtClean="0"/>
              <a:t>공기상태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이상</a:t>
            </a:r>
            <a:endParaRPr lang="en-US" altLang="ko-KR" sz="800" dirty="0" smtClean="0"/>
          </a:p>
          <a:p>
            <a:r>
              <a:rPr lang="ko-KR" altLang="en-US" sz="800" dirty="0" smtClean="0"/>
              <a:t>수</a:t>
            </a:r>
            <a:r>
              <a:rPr lang="ko-KR" altLang="en-US" sz="800" dirty="0"/>
              <a:t>질</a:t>
            </a:r>
            <a:r>
              <a:rPr lang="ko-KR" altLang="en-US" sz="800" dirty="0" smtClean="0"/>
              <a:t>상태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이상</a:t>
            </a:r>
            <a:endParaRPr lang="ko-KR" altLang="en-US" sz="800" dirty="0"/>
          </a:p>
        </p:txBody>
      </p:sp>
      <p:pic>
        <p:nvPicPr>
          <p:cNvPr id="1028" name="Picture 4" descr="축사에 대한 이미지 검색결과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15" y="1831374"/>
            <a:ext cx="3126496" cy="2297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8592797" y="1459952"/>
            <a:ext cx="2148099" cy="46252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400" dirty="0" smtClean="0"/>
              <a:t>지역</a:t>
            </a:r>
            <a:endParaRPr lang="en-US" altLang="ko-KR" sz="1400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400" dirty="0" smtClean="0"/>
              <a:t>A </a:t>
            </a:r>
            <a:r>
              <a:rPr lang="ko-KR" altLang="en-US" sz="1400" dirty="0" smtClean="0"/>
              <a:t>지역</a:t>
            </a:r>
            <a:endParaRPr lang="en-US" altLang="ko-KR" sz="1400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400" dirty="0" smtClean="0"/>
              <a:t>B </a:t>
            </a:r>
            <a:r>
              <a:rPr lang="ko-KR" altLang="en-US" sz="1400" dirty="0" smtClean="0"/>
              <a:t>지역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1635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오염도 감시 기능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상</a:t>
            </a:r>
            <a:r>
              <a:rPr lang="en-US" altLang="ko-KR" dirty="0" smtClean="0"/>
              <a:t>.</a:t>
            </a:r>
            <a:r>
              <a:rPr lang="ko-KR" altLang="en-US" dirty="0" smtClean="0"/>
              <a:t>중</a:t>
            </a:r>
            <a:r>
              <a:rPr lang="en-US" altLang="ko-KR" dirty="0" smtClean="0"/>
              <a:t>.</a:t>
            </a:r>
            <a:r>
              <a:rPr lang="ko-KR" altLang="en-US" dirty="0" smtClean="0"/>
              <a:t>하 </a:t>
            </a:r>
            <a:r>
              <a:rPr lang="en-US" altLang="ko-KR" dirty="0" smtClean="0"/>
              <a:t>3</a:t>
            </a:r>
            <a:r>
              <a:rPr lang="ko-KR" altLang="en-US" dirty="0" smtClean="0"/>
              <a:t>곳에 대한 오염도 측정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미세먼지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악취</a:t>
            </a:r>
            <a:r>
              <a:rPr lang="en-US" altLang="ko-KR" dirty="0" smtClean="0"/>
              <a:t>(</a:t>
            </a:r>
            <a:r>
              <a:rPr lang="ko-KR" altLang="en-US" dirty="0" smtClean="0"/>
              <a:t>가스</a:t>
            </a:r>
            <a:r>
              <a:rPr lang="en-US" altLang="ko-KR" dirty="0" smtClean="0"/>
              <a:t>), PH </a:t>
            </a:r>
            <a:r>
              <a:rPr lang="ko-KR" altLang="en-US" dirty="0" smtClean="0"/>
              <a:t>농도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수질 및 토양의 오염도</a:t>
            </a:r>
            <a:r>
              <a:rPr lang="en-US" altLang="ko-KR" dirty="0" smtClean="0"/>
              <a:t>) </a:t>
            </a:r>
            <a:r>
              <a:rPr lang="ko-KR" altLang="en-US" dirty="0" smtClean="0"/>
              <a:t>측정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제안사의 제품은 합리적인 가격으로 축사 규모에 맞게 다양한 위치에 설치하여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다양한 위치의 오염도를 측정 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무선 센서로 설치의 용의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중앙 집권화 방식</a:t>
            </a:r>
            <a:endParaRPr lang="en-US" altLang="ko-KR" dirty="0" smtClean="0"/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 smtClean="0"/>
              <a:t>실시간 정보로 오염도 확인</a:t>
            </a:r>
            <a:endParaRPr lang="en-US" altLang="ko-KR" dirty="0" smtClean="0"/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 smtClean="0"/>
              <a:t>누적된 정보를 이용한 다양한 통계정보를 제공</a:t>
            </a:r>
            <a:endParaRPr lang="en-US" altLang="ko-KR" dirty="0" smtClean="0"/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 smtClean="0"/>
              <a:t>실시간 정보 전달로 오염도에 이상증상 발생시 관련 담당자</a:t>
            </a:r>
            <a:r>
              <a:rPr lang="en-US" altLang="ko-KR" dirty="0" smtClean="0"/>
              <a:t>(</a:t>
            </a:r>
            <a:r>
              <a:rPr lang="ko-KR" altLang="en-US" dirty="0" smtClean="0"/>
              <a:t>축사 관리인 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실시간 알림 서비스</a:t>
            </a:r>
            <a:endParaRPr lang="en-US" altLang="ko-KR" dirty="0" smtClean="0"/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 smtClean="0"/>
              <a:t>설치된 위치에 따른 주변 환경에 미치는 영향을 파악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46343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175</Words>
  <Application>Microsoft Office PowerPoint</Application>
  <PresentationFormat>와이드스크린</PresentationFormat>
  <Paragraphs>59</Paragraphs>
  <Slides>5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Wingdings</vt:lpstr>
      <vt:lpstr>Office 테마</vt:lpstr>
      <vt:lpstr>Image</vt:lpstr>
      <vt:lpstr>축사 환경감시 시스템</vt:lpstr>
      <vt:lpstr>구성도</vt:lpstr>
      <vt:lpstr>제품 구성</vt:lpstr>
      <vt:lpstr>모니터링</vt:lpstr>
      <vt:lpstr>오염도 감시 기능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축사 환경감시</dc:title>
  <dc:creator>김 현승</dc:creator>
  <cp:lastModifiedBy>hyun</cp:lastModifiedBy>
  <cp:revision>14</cp:revision>
  <dcterms:created xsi:type="dcterms:W3CDTF">2018-11-22T07:16:37Z</dcterms:created>
  <dcterms:modified xsi:type="dcterms:W3CDTF">2018-12-03T09:49:19Z</dcterms:modified>
</cp:coreProperties>
</file>